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61" r:id="rId8"/>
    <p:sldId id="262" r:id="rId9"/>
    <p:sldId id="263" r:id="rId10"/>
    <p:sldId id="264" r:id="rId11"/>
    <p:sldId id="266" r:id="rId12"/>
    <p:sldId id="267" r:id="rId13"/>
    <p:sldId id="269" r:id="rId14"/>
    <p:sldId id="268" r:id="rId15"/>
    <p:sldId id="270" r:id="rId16"/>
    <p:sldId id="271" r:id="rId17"/>
    <p:sldId id="272" r:id="rId18"/>
    <p:sldId id="274" r:id="rId19"/>
    <p:sldId id="275" r:id="rId20"/>
    <p:sldId id="273" r:id="rId21"/>
    <p:sldId id="278" r:id="rId22"/>
    <p:sldId id="277" r:id="rId23"/>
    <p:sldId id="279" r:id="rId24"/>
    <p:sldId id="281" r:id="rId25"/>
    <p:sldId id="26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5E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Marques" userId="33258d42-abe8-42f4-a657-38f1c898d6d8" providerId="ADAL" clId="{6B26AF97-F3DD-4C6A-9447-C8E54C5C5C1A}"/>
    <pc:docChg chg="custSel modSld">
      <pc:chgData name="Ana Marques" userId="33258d42-abe8-42f4-a657-38f1c898d6d8" providerId="ADAL" clId="{6B26AF97-F3DD-4C6A-9447-C8E54C5C5C1A}" dt="2024-10-29T16:50:31.781" v="9" actId="255"/>
      <pc:docMkLst>
        <pc:docMk/>
      </pc:docMkLst>
      <pc:sldChg chg="delSp modSp mod">
        <pc:chgData name="Ana Marques" userId="33258d42-abe8-42f4-a657-38f1c898d6d8" providerId="ADAL" clId="{6B26AF97-F3DD-4C6A-9447-C8E54C5C5C1A}" dt="2024-10-29T16:50:31.781" v="9" actId="255"/>
        <pc:sldMkLst>
          <pc:docMk/>
          <pc:sldMk cId="314902233" sldId="256"/>
        </pc:sldMkLst>
        <pc:spChg chg="mod">
          <ac:chgData name="Ana Marques" userId="33258d42-abe8-42f4-a657-38f1c898d6d8" providerId="ADAL" clId="{6B26AF97-F3DD-4C6A-9447-C8E54C5C5C1A}" dt="2024-10-29T16:50:31.781" v="9" actId="255"/>
          <ac:spMkLst>
            <pc:docMk/>
            <pc:sldMk cId="314902233" sldId="256"/>
            <ac:spMk id="6" creationId="{3CBB657B-F064-1FE7-7390-D15E02C2C0AA}"/>
          </ac:spMkLst>
        </pc:spChg>
        <pc:spChg chg="del">
          <ac:chgData name="Ana Marques" userId="33258d42-abe8-42f4-a657-38f1c898d6d8" providerId="ADAL" clId="{6B26AF97-F3DD-4C6A-9447-C8E54C5C5C1A}" dt="2024-10-29T16:50:19.711" v="6" actId="478"/>
          <ac:spMkLst>
            <pc:docMk/>
            <pc:sldMk cId="314902233" sldId="256"/>
            <ac:spMk id="7" creationId="{577B50AF-59E6-C06E-A159-3443C2E74D75}"/>
          </ac:spMkLst>
        </pc:spChg>
        <pc:spChg chg="del">
          <ac:chgData name="Ana Marques" userId="33258d42-abe8-42f4-a657-38f1c898d6d8" providerId="ADAL" clId="{6B26AF97-F3DD-4C6A-9447-C8E54C5C5C1A}" dt="2024-10-29T16:50:21.999" v="7" actId="478"/>
          <ac:spMkLst>
            <pc:docMk/>
            <pc:sldMk cId="314902233" sldId="256"/>
            <ac:spMk id="8" creationId="{89798C75-C2B3-0D1B-18FE-F605DE70A35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D90E-008A-F589-4A5F-309742C40A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43156E-F66F-BAFE-1EC8-AD320F4165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092FF0-F98E-522A-1B45-7861F1101685}"/>
              </a:ext>
            </a:extLst>
          </p:cNvPr>
          <p:cNvSpPr>
            <a:spLocks noGrp="1"/>
          </p:cNvSpPr>
          <p:nvPr>
            <p:ph type="dt" sz="half" idx="10"/>
          </p:nvPr>
        </p:nvSpPr>
        <p:spPr/>
        <p:txBody>
          <a:bodyPr/>
          <a:lstStyle/>
          <a:p>
            <a:fld id="{229FE3B7-F545-4036-BF26-98D9DF88E6E5}" type="datetimeFigureOut">
              <a:rPr lang="en-US" smtClean="0"/>
              <a:t>10/29/2024</a:t>
            </a:fld>
            <a:endParaRPr lang="en-US"/>
          </a:p>
        </p:txBody>
      </p:sp>
      <p:sp>
        <p:nvSpPr>
          <p:cNvPr id="5" name="Footer Placeholder 4">
            <a:extLst>
              <a:ext uri="{FF2B5EF4-FFF2-40B4-BE49-F238E27FC236}">
                <a16:creationId xmlns:a16="http://schemas.microsoft.com/office/drawing/2014/main" id="{E3496C27-62D2-88E1-5F9D-AA054F98F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D3199C-CD74-3EEE-6854-3EB4EB829077}"/>
              </a:ext>
            </a:extLst>
          </p:cNvPr>
          <p:cNvSpPr>
            <a:spLocks noGrp="1"/>
          </p:cNvSpPr>
          <p:nvPr>
            <p:ph type="sldNum" sz="quarter" idx="12"/>
          </p:nvPr>
        </p:nvSpPr>
        <p:spPr/>
        <p:txBody>
          <a:bodyPr/>
          <a:lstStyle/>
          <a:p>
            <a:fld id="{87B29DA0-7CC1-44BE-868C-27FABA2BEC26}" type="slidenum">
              <a:rPr lang="en-US" smtClean="0"/>
              <a:t>‹nº›</a:t>
            </a:fld>
            <a:endParaRPr lang="en-US"/>
          </a:p>
        </p:txBody>
      </p:sp>
    </p:spTree>
    <p:extLst>
      <p:ext uri="{BB962C8B-B14F-4D97-AF65-F5344CB8AC3E}">
        <p14:creationId xmlns:p14="http://schemas.microsoft.com/office/powerpoint/2010/main" val="4218351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D1F6A-D75F-BABD-19A9-255403B0CD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E574DB-4BDE-79AD-C677-14B24F7E28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A2B622-9998-9769-11C5-8780424F4594}"/>
              </a:ext>
            </a:extLst>
          </p:cNvPr>
          <p:cNvSpPr>
            <a:spLocks noGrp="1"/>
          </p:cNvSpPr>
          <p:nvPr>
            <p:ph type="dt" sz="half" idx="10"/>
          </p:nvPr>
        </p:nvSpPr>
        <p:spPr/>
        <p:txBody>
          <a:bodyPr/>
          <a:lstStyle/>
          <a:p>
            <a:fld id="{229FE3B7-F545-4036-BF26-98D9DF88E6E5}" type="datetimeFigureOut">
              <a:rPr lang="en-US" smtClean="0"/>
              <a:t>10/29/2024</a:t>
            </a:fld>
            <a:endParaRPr lang="en-US"/>
          </a:p>
        </p:txBody>
      </p:sp>
      <p:sp>
        <p:nvSpPr>
          <p:cNvPr id="5" name="Footer Placeholder 4">
            <a:extLst>
              <a:ext uri="{FF2B5EF4-FFF2-40B4-BE49-F238E27FC236}">
                <a16:creationId xmlns:a16="http://schemas.microsoft.com/office/drawing/2014/main" id="{A12E0485-02FD-7A53-D46F-3D5F4160B0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4864B-F65B-42F0-7306-604B2350EC83}"/>
              </a:ext>
            </a:extLst>
          </p:cNvPr>
          <p:cNvSpPr>
            <a:spLocks noGrp="1"/>
          </p:cNvSpPr>
          <p:nvPr>
            <p:ph type="sldNum" sz="quarter" idx="12"/>
          </p:nvPr>
        </p:nvSpPr>
        <p:spPr/>
        <p:txBody>
          <a:bodyPr/>
          <a:lstStyle/>
          <a:p>
            <a:fld id="{87B29DA0-7CC1-44BE-868C-27FABA2BEC26}" type="slidenum">
              <a:rPr lang="en-US" smtClean="0"/>
              <a:t>‹nº›</a:t>
            </a:fld>
            <a:endParaRPr lang="en-US"/>
          </a:p>
        </p:txBody>
      </p:sp>
    </p:spTree>
    <p:extLst>
      <p:ext uri="{BB962C8B-B14F-4D97-AF65-F5344CB8AC3E}">
        <p14:creationId xmlns:p14="http://schemas.microsoft.com/office/powerpoint/2010/main" val="2075241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AA371F-AA45-1751-7F0D-9A6FB49B37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449999-796E-9EB4-4055-389E50A579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A9AEEC-0D02-4D43-4252-F0C570E57C8C}"/>
              </a:ext>
            </a:extLst>
          </p:cNvPr>
          <p:cNvSpPr>
            <a:spLocks noGrp="1"/>
          </p:cNvSpPr>
          <p:nvPr>
            <p:ph type="dt" sz="half" idx="10"/>
          </p:nvPr>
        </p:nvSpPr>
        <p:spPr/>
        <p:txBody>
          <a:bodyPr/>
          <a:lstStyle/>
          <a:p>
            <a:fld id="{229FE3B7-F545-4036-BF26-98D9DF88E6E5}" type="datetimeFigureOut">
              <a:rPr lang="en-US" smtClean="0"/>
              <a:t>10/29/2024</a:t>
            </a:fld>
            <a:endParaRPr lang="en-US"/>
          </a:p>
        </p:txBody>
      </p:sp>
      <p:sp>
        <p:nvSpPr>
          <p:cNvPr id="5" name="Footer Placeholder 4">
            <a:extLst>
              <a:ext uri="{FF2B5EF4-FFF2-40B4-BE49-F238E27FC236}">
                <a16:creationId xmlns:a16="http://schemas.microsoft.com/office/drawing/2014/main" id="{2C90542A-8C74-01CD-067F-2991442CF8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720E56-1338-255F-296A-D2841E9E9AC9}"/>
              </a:ext>
            </a:extLst>
          </p:cNvPr>
          <p:cNvSpPr>
            <a:spLocks noGrp="1"/>
          </p:cNvSpPr>
          <p:nvPr>
            <p:ph type="sldNum" sz="quarter" idx="12"/>
          </p:nvPr>
        </p:nvSpPr>
        <p:spPr/>
        <p:txBody>
          <a:bodyPr/>
          <a:lstStyle/>
          <a:p>
            <a:fld id="{87B29DA0-7CC1-44BE-868C-27FABA2BEC26}" type="slidenum">
              <a:rPr lang="en-US" smtClean="0"/>
              <a:t>‹nº›</a:t>
            </a:fld>
            <a:endParaRPr lang="en-US"/>
          </a:p>
        </p:txBody>
      </p:sp>
    </p:spTree>
    <p:extLst>
      <p:ext uri="{BB962C8B-B14F-4D97-AF65-F5344CB8AC3E}">
        <p14:creationId xmlns:p14="http://schemas.microsoft.com/office/powerpoint/2010/main" val="1962051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A037C-6434-0748-63DD-A8259149D3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6BC4C7-596D-D822-A80A-349F49C8D4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144D0B-F095-532F-D2D2-C29DC84CC655}"/>
              </a:ext>
            </a:extLst>
          </p:cNvPr>
          <p:cNvSpPr>
            <a:spLocks noGrp="1"/>
          </p:cNvSpPr>
          <p:nvPr>
            <p:ph type="dt" sz="half" idx="10"/>
          </p:nvPr>
        </p:nvSpPr>
        <p:spPr/>
        <p:txBody>
          <a:bodyPr/>
          <a:lstStyle/>
          <a:p>
            <a:fld id="{229FE3B7-F545-4036-BF26-98D9DF88E6E5}" type="datetimeFigureOut">
              <a:rPr lang="en-US" smtClean="0"/>
              <a:t>10/29/2024</a:t>
            </a:fld>
            <a:endParaRPr lang="en-US"/>
          </a:p>
        </p:txBody>
      </p:sp>
      <p:sp>
        <p:nvSpPr>
          <p:cNvPr id="5" name="Footer Placeholder 4">
            <a:extLst>
              <a:ext uri="{FF2B5EF4-FFF2-40B4-BE49-F238E27FC236}">
                <a16:creationId xmlns:a16="http://schemas.microsoft.com/office/drawing/2014/main" id="{943D7F6B-7126-DED2-77CC-56EDF0A8E0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945B91-45A4-021C-40A1-C89282CB4FC9}"/>
              </a:ext>
            </a:extLst>
          </p:cNvPr>
          <p:cNvSpPr>
            <a:spLocks noGrp="1"/>
          </p:cNvSpPr>
          <p:nvPr>
            <p:ph type="sldNum" sz="quarter" idx="12"/>
          </p:nvPr>
        </p:nvSpPr>
        <p:spPr/>
        <p:txBody>
          <a:bodyPr/>
          <a:lstStyle/>
          <a:p>
            <a:fld id="{87B29DA0-7CC1-44BE-868C-27FABA2BEC26}" type="slidenum">
              <a:rPr lang="en-US" smtClean="0"/>
              <a:t>‹nº›</a:t>
            </a:fld>
            <a:endParaRPr lang="en-US"/>
          </a:p>
        </p:txBody>
      </p:sp>
    </p:spTree>
    <p:extLst>
      <p:ext uri="{BB962C8B-B14F-4D97-AF65-F5344CB8AC3E}">
        <p14:creationId xmlns:p14="http://schemas.microsoft.com/office/powerpoint/2010/main" val="3033929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D8676-55FD-5FEF-918C-0123848D7B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2BA82B-4FEA-5736-B9D0-E4063161DB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1CB556-F4C6-94FA-81F7-5F413B7C97BE}"/>
              </a:ext>
            </a:extLst>
          </p:cNvPr>
          <p:cNvSpPr>
            <a:spLocks noGrp="1"/>
          </p:cNvSpPr>
          <p:nvPr>
            <p:ph type="dt" sz="half" idx="10"/>
          </p:nvPr>
        </p:nvSpPr>
        <p:spPr/>
        <p:txBody>
          <a:bodyPr/>
          <a:lstStyle/>
          <a:p>
            <a:fld id="{229FE3B7-F545-4036-BF26-98D9DF88E6E5}" type="datetimeFigureOut">
              <a:rPr lang="en-US" smtClean="0"/>
              <a:t>10/29/2024</a:t>
            </a:fld>
            <a:endParaRPr lang="en-US"/>
          </a:p>
        </p:txBody>
      </p:sp>
      <p:sp>
        <p:nvSpPr>
          <p:cNvPr id="5" name="Footer Placeholder 4">
            <a:extLst>
              <a:ext uri="{FF2B5EF4-FFF2-40B4-BE49-F238E27FC236}">
                <a16:creationId xmlns:a16="http://schemas.microsoft.com/office/drawing/2014/main" id="{6DDCF373-6742-C925-DEBA-D14192D39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4950BF-4843-4395-ABAA-2C673807ADA1}"/>
              </a:ext>
            </a:extLst>
          </p:cNvPr>
          <p:cNvSpPr>
            <a:spLocks noGrp="1"/>
          </p:cNvSpPr>
          <p:nvPr>
            <p:ph type="sldNum" sz="quarter" idx="12"/>
          </p:nvPr>
        </p:nvSpPr>
        <p:spPr/>
        <p:txBody>
          <a:bodyPr/>
          <a:lstStyle/>
          <a:p>
            <a:fld id="{87B29DA0-7CC1-44BE-868C-27FABA2BEC26}" type="slidenum">
              <a:rPr lang="en-US" smtClean="0"/>
              <a:t>‹nº›</a:t>
            </a:fld>
            <a:endParaRPr lang="en-US"/>
          </a:p>
        </p:txBody>
      </p:sp>
    </p:spTree>
    <p:extLst>
      <p:ext uri="{BB962C8B-B14F-4D97-AF65-F5344CB8AC3E}">
        <p14:creationId xmlns:p14="http://schemas.microsoft.com/office/powerpoint/2010/main" val="1543702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396AE-9CD4-7B9B-C1FB-C0A994ECAF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AEFF8F-D496-C2B8-4F9C-587997ADA5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DE5B7B-B806-432E-06F3-1249B0DDE8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2213A-13C2-E2B1-9FE4-6710A1DF8B1E}"/>
              </a:ext>
            </a:extLst>
          </p:cNvPr>
          <p:cNvSpPr>
            <a:spLocks noGrp="1"/>
          </p:cNvSpPr>
          <p:nvPr>
            <p:ph type="dt" sz="half" idx="10"/>
          </p:nvPr>
        </p:nvSpPr>
        <p:spPr/>
        <p:txBody>
          <a:bodyPr/>
          <a:lstStyle/>
          <a:p>
            <a:fld id="{229FE3B7-F545-4036-BF26-98D9DF88E6E5}" type="datetimeFigureOut">
              <a:rPr lang="en-US" smtClean="0"/>
              <a:t>10/29/2024</a:t>
            </a:fld>
            <a:endParaRPr lang="en-US"/>
          </a:p>
        </p:txBody>
      </p:sp>
      <p:sp>
        <p:nvSpPr>
          <p:cNvPr id="6" name="Footer Placeholder 5">
            <a:extLst>
              <a:ext uri="{FF2B5EF4-FFF2-40B4-BE49-F238E27FC236}">
                <a16:creationId xmlns:a16="http://schemas.microsoft.com/office/drawing/2014/main" id="{5D3C4C13-FC20-DA81-59A8-0E9862B99B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880974-3407-1B85-A713-AF2FE745D251}"/>
              </a:ext>
            </a:extLst>
          </p:cNvPr>
          <p:cNvSpPr>
            <a:spLocks noGrp="1"/>
          </p:cNvSpPr>
          <p:nvPr>
            <p:ph type="sldNum" sz="quarter" idx="12"/>
          </p:nvPr>
        </p:nvSpPr>
        <p:spPr/>
        <p:txBody>
          <a:bodyPr/>
          <a:lstStyle/>
          <a:p>
            <a:fld id="{87B29DA0-7CC1-44BE-868C-27FABA2BEC26}" type="slidenum">
              <a:rPr lang="en-US" smtClean="0"/>
              <a:t>‹nº›</a:t>
            </a:fld>
            <a:endParaRPr lang="en-US"/>
          </a:p>
        </p:txBody>
      </p:sp>
    </p:spTree>
    <p:extLst>
      <p:ext uri="{BB962C8B-B14F-4D97-AF65-F5344CB8AC3E}">
        <p14:creationId xmlns:p14="http://schemas.microsoft.com/office/powerpoint/2010/main" val="2914877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279A5-441A-2336-693D-B261D65624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080EFF-9DDC-CF55-9D43-80C458859C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57317-3705-AFD9-73FB-EBFECA131D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97EA15-8AB5-6AB3-8165-D77A55797A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D795F7-6C7E-5507-D7D0-BDC589B1FC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F0E6EC-F6F1-62D0-7091-00B44E66657C}"/>
              </a:ext>
            </a:extLst>
          </p:cNvPr>
          <p:cNvSpPr>
            <a:spLocks noGrp="1"/>
          </p:cNvSpPr>
          <p:nvPr>
            <p:ph type="dt" sz="half" idx="10"/>
          </p:nvPr>
        </p:nvSpPr>
        <p:spPr/>
        <p:txBody>
          <a:bodyPr/>
          <a:lstStyle/>
          <a:p>
            <a:fld id="{229FE3B7-F545-4036-BF26-98D9DF88E6E5}" type="datetimeFigureOut">
              <a:rPr lang="en-US" smtClean="0"/>
              <a:t>10/29/2024</a:t>
            </a:fld>
            <a:endParaRPr lang="en-US"/>
          </a:p>
        </p:txBody>
      </p:sp>
      <p:sp>
        <p:nvSpPr>
          <p:cNvPr id="8" name="Footer Placeholder 7">
            <a:extLst>
              <a:ext uri="{FF2B5EF4-FFF2-40B4-BE49-F238E27FC236}">
                <a16:creationId xmlns:a16="http://schemas.microsoft.com/office/drawing/2014/main" id="{F4C09CF0-ADE4-A042-5933-54EA063CC6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AA4FA1-E153-3237-9608-5F61A6A391FF}"/>
              </a:ext>
            </a:extLst>
          </p:cNvPr>
          <p:cNvSpPr>
            <a:spLocks noGrp="1"/>
          </p:cNvSpPr>
          <p:nvPr>
            <p:ph type="sldNum" sz="quarter" idx="12"/>
          </p:nvPr>
        </p:nvSpPr>
        <p:spPr/>
        <p:txBody>
          <a:bodyPr/>
          <a:lstStyle/>
          <a:p>
            <a:fld id="{87B29DA0-7CC1-44BE-868C-27FABA2BEC26}" type="slidenum">
              <a:rPr lang="en-US" smtClean="0"/>
              <a:t>‹nº›</a:t>
            </a:fld>
            <a:endParaRPr lang="en-US"/>
          </a:p>
        </p:txBody>
      </p:sp>
    </p:spTree>
    <p:extLst>
      <p:ext uri="{BB962C8B-B14F-4D97-AF65-F5344CB8AC3E}">
        <p14:creationId xmlns:p14="http://schemas.microsoft.com/office/powerpoint/2010/main" val="2014110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E71EF-4766-AFF2-7D5D-333A3F4FA9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BE341D-AA6C-9C2B-48D4-78D95E05EA07}"/>
              </a:ext>
            </a:extLst>
          </p:cNvPr>
          <p:cNvSpPr>
            <a:spLocks noGrp="1"/>
          </p:cNvSpPr>
          <p:nvPr>
            <p:ph type="dt" sz="half" idx="10"/>
          </p:nvPr>
        </p:nvSpPr>
        <p:spPr/>
        <p:txBody>
          <a:bodyPr/>
          <a:lstStyle/>
          <a:p>
            <a:fld id="{229FE3B7-F545-4036-BF26-98D9DF88E6E5}" type="datetimeFigureOut">
              <a:rPr lang="en-US" smtClean="0"/>
              <a:t>10/29/2024</a:t>
            </a:fld>
            <a:endParaRPr lang="en-US"/>
          </a:p>
        </p:txBody>
      </p:sp>
      <p:sp>
        <p:nvSpPr>
          <p:cNvPr id="4" name="Footer Placeholder 3">
            <a:extLst>
              <a:ext uri="{FF2B5EF4-FFF2-40B4-BE49-F238E27FC236}">
                <a16:creationId xmlns:a16="http://schemas.microsoft.com/office/drawing/2014/main" id="{8BFED2F4-7D19-98F5-5C9B-B5701565EA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A1C7EC-F771-FA14-A039-D36F9986D425}"/>
              </a:ext>
            </a:extLst>
          </p:cNvPr>
          <p:cNvSpPr>
            <a:spLocks noGrp="1"/>
          </p:cNvSpPr>
          <p:nvPr>
            <p:ph type="sldNum" sz="quarter" idx="12"/>
          </p:nvPr>
        </p:nvSpPr>
        <p:spPr/>
        <p:txBody>
          <a:bodyPr/>
          <a:lstStyle/>
          <a:p>
            <a:fld id="{87B29DA0-7CC1-44BE-868C-27FABA2BEC26}" type="slidenum">
              <a:rPr lang="en-US" smtClean="0"/>
              <a:t>‹nº›</a:t>
            </a:fld>
            <a:endParaRPr lang="en-US"/>
          </a:p>
        </p:txBody>
      </p:sp>
    </p:spTree>
    <p:extLst>
      <p:ext uri="{BB962C8B-B14F-4D97-AF65-F5344CB8AC3E}">
        <p14:creationId xmlns:p14="http://schemas.microsoft.com/office/powerpoint/2010/main" val="3228765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01470F-FC4D-E2D1-C63C-98BEF66A296D}"/>
              </a:ext>
            </a:extLst>
          </p:cNvPr>
          <p:cNvSpPr>
            <a:spLocks noGrp="1"/>
          </p:cNvSpPr>
          <p:nvPr>
            <p:ph type="dt" sz="half" idx="10"/>
          </p:nvPr>
        </p:nvSpPr>
        <p:spPr/>
        <p:txBody>
          <a:bodyPr/>
          <a:lstStyle/>
          <a:p>
            <a:fld id="{229FE3B7-F545-4036-BF26-98D9DF88E6E5}" type="datetimeFigureOut">
              <a:rPr lang="en-US" smtClean="0"/>
              <a:t>10/29/2024</a:t>
            </a:fld>
            <a:endParaRPr lang="en-US"/>
          </a:p>
        </p:txBody>
      </p:sp>
      <p:sp>
        <p:nvSpPr>
          <p:cNvPr id="3" name="Footer Placeholder 2">
            <a:extLst>
              <a:ext uri="{FF2B5EF4-FFF2-40B4-BE49-F238E27FC236}">
                <a16:creationId xmlns:a16="http://schemas.microsoft.com/office/drawing/2014/main" id="{F5FF6526-1DE5-8105-4E7D-E027B14385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A9654A-9DCD-3840-17E7-3995077B6061}"/>
              </a:ext>
            </a:extLst>
          </p:cNvPr>
          <p:cNvSpPr>
            <a:spLocks noGrp="1"/>
          </p:cNvSpPr>
          <p:nvPr>
            <p:ph type="sldNum" sz="quarter" idx="12"/>
          </p:nvPr>
        </p:nvSpPr>
        <p:spPr/>
        <p:txBody>
          <a:bodyPr/>
          <a:lstStyle/>
          <a:p>
            <a:fld id="{87B29DA0-7CC1-44BE-868C-27FABA2BEC26}" type="slidenum">
              <a:rPr lang="en-US" smtClean="0"/>
              <a:t>‹nº›</a:t>
            </a:fld>
            <a:endParaRPr lang="en-US"/>
          </a:p>
        </p:txBody>
      </p:sp>
    </p:spTree>
    <p:extLst>
      <p:ext uri="{BB962C8B-B14F-4D97-AF65-F5344CB8AC3E}">
        <p14:creationId xmlns:p14="http://schemas.microsoft.com/office/powerpoint/2010/main" val="2307835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6EA0B-D962-A8A8-FB04-A8C665EC4B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1B486A-D7DC-012F-2ED4-57236DDFD3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B89DBD-516E-7A57-6B23-B753B2466F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51C362-F9AB-6DDD-DAFC-E50A6DB05C3B}"/>
              </a:ext>
            </a:extLst>
          </p:cNvPr>
          <p:cNvSpPr>
            <a:spLocks noGrp="1"/>
          </p:cNvSpPr>
          <p:nvPr>
            <p:ph type="dt" sz="half" idx="10"/>
          </p:nvPr>
        </p:nvSpPr>
        <p:spPr/>
        <p:txBody>
          <a:bodyPr/>
          <a:lstStyle/>
          <a:p>
            <a:fld id="{229FE3B7-F545-4036-BF26-98D9DF88E6E5}" type="datetimeFigureOut">
              <a:rPr lang="en-US" smtClean="0"/>
              <a:t>10/29/2024</a:t>
            </a:fld>
            <a:endParaRPr lang="en-US"/>
          </a:p>
        </p:txBody>
      </p:sp>
      <p:sp>
        <p:nvSpPr>
          <p:cNvPr id="6" name="Footer Placeholder 5">
            <a:extLst>
              <a:ext uri="{FF2B5EF4-FFF2-40B4-BE49-F238E27FC236}">
                <a16:creationId xmlns:a16="http://schemas.microsoft.com/office/drawing/2014/main" id="{EE6DD94D-A299-0B59-4282-7EE0151FF0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2BC59F-F58C-1EB2-768E-18D84B23E346}"/>
              </a:ext>
            </a:extLst>
          </p:cNvPr>
          <p:cNvSpPr>
            <a:spLocks noGrp="1"/>
          </p:cNvSpPr>
          <p:nvPr>
            <p:ph type="sldNum" sz="quarter" idx="12"/>
          </p:nvPr>
        </p:nvSpPr>
        <p:spPr/>
        <p:txBody>
          <a:bodyPr/>
          <a:lstStyle/>
          <a:p>
            <a:fld id="{87B29DA0-7CC1-44BE-868C-27FABA2BEC26}" type="slidenum">
              <a:rPr lang="en-US" smtClean="0"/>
              <a:t>‹nº›</a:t>
            </a:fld>
            <a:endParaRPr lang="en-US"/>
          </a:p>
        </p:txBody>
      </p:sp>
    </p:spTree>
    <p:extLst>
      <p:ext uri="{BB962C8B-B14F-4D97-AF65-F5344CB8AC3E}">
        <p14:creationId xmlns:p14="http://schemas.microsoft.com/office/powerpoint/2010/main" val="453187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87720-73AE-48EF-58F7-9B22FB15EC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C4DB98-813D-1051-E3D5-7FFA3E7FCA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FFD23-980C-F45E-2A84-D1633C8CF3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CCB387-BD9D-8A54-6714-8D521C39658A}"/>
              </a:ext>
            </a:extLst>
          </p:cNvPr>
          <p:cNvSpPr>
            <a:spLocks noGrp="1"/>
          </p:cNvSpPr>
          <p:nvPr>
            <p:ph type="dt" sz="half" idx="10"/>
          </p:nvPr>
        </p:nvSpPr>
        <p:spPr/>
        <p:txBody>
          <a:bodyPr/>
          <a:lstStyle/>
          <a:p>
            <a:fld id="{229FE3B7-F545-4036-BF26-98D9DF88E6E5}" type="datetimeFigureOut">
              <a:rPr lang="en-US" smtClean="0"/>
              <a:t>10/29/2024</a:t>
            </a:fld>
            <a:endParaRPr lang="en-US"/>
          </a:p>
        </p:txBody>
      </p:sp>
      <p:sp>
        <p:nvSpPr>
          <p:cNvPr id="6" name="Footer Placeholder 5">
            <a:extLst>
              <a:ext uri="{FF2B5EF4-FFF2-40B4-BE49-F238E27FC236}">
                <a16:creationId xmlns:a16="http://schemas.microsoft.com/office/drawing/2014/main" id="{83ED4199-1044-A1D2-0CE7-15E3226FDB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678397-BD38-F1C8-6B83-D7B26574A126}"/>
              </a:ext>
            </a:extLst>
          </p:cNvPr>
          <p:cNvSpPr>
            <a:spLocks noGrp="1"/>
          </p:cNvSpPr>
          <p:nvPr>
            <p:ph type="sldNum" sz="quarter" idx="12"/>
          </p:nvPr>
        </p:nvSpPr>
        <p:spPr/>
        <p:txBody>
          <a:bodyPr/>
          <a:lstStyle/>
          <a:p>
            <a:fld id="{87B29DA0-7CC1-44BE-868C-27FABA2BEC26}" type="slidenum">
              <a:rPr lang="en-US" smtClean="0"/>
              <a:t>‹nº›</a:t>
            </a:fld>
            <a:endParaRPr lang="en-US"/>
          </a:p>
        </p:txBody>
      </p:sp>
    </p:spTree>
    <p:extLst>
      <p:ext uri="{BB962C8B-B14F-4D97-AF65-F5344CB8AC3E}">
        <p14:creationId xmlns:p14="http://schemas.microsoft.com/office/powerpoint/2010/main" val="1347660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E72F8F-FFBE-E17D-2F45-728AB88FC7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707335-7489-8E4C-E77E-2A866A181F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8B0D2F-01BC-91B6-485C-7955754CB2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9FE3B7-F545-4036-BF26-98D9DF88E6E5}" type="datetimeFigureOut">
              <a:rPr lang="en-US" smtClean="0"/>
              <a:t>10/29/2024</a:t>
            </a:fld>
            <a:endParaRPr lang="en-US"/>
          </a:p>
        </p:txBody>
      </p:sp>
      <p:sp>
        <p:nvSpPr>
          <p:cNvPr id="5" name="Footer Placeholder 4">
            <a:extLst>
              <a:ext uri="{FF2B5EF4-FFF2-40B4-BE49-F238E27FC236}">
                <a16:creationId xmlns:a16="http://schemas.microsoft.com/office/drawing/2014/main" id="{07DD4619-A94D-5CF7-3D03-325547F507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7A6E79-6431-0D71-4811-87AD7BA004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B29DA0-7CC1-44BE-868C-27FABA2BEC26}" type="slidenum">
              <a:rPr lang="en-US" smtClean="0"/>
              <a:t>‹nº›</a:t>
            </a:fld>
            <a:endParaRPr lang="en-US"/>
          </a:p>
        </p:txBody>
      </p:sp>
    </p:spTree>
    <p:extLst>
      <p:ext uri="{BB962C8B-B14F-4D97-AF65-F5344CB8AC3E}">
        <p14:creationId xmlns:p14="http://schemas.microsoft.com/office/powerpoint/2010/main" val="2887565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gif"/></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
            <a:extLst>
              <a:ext uri="{FF2B5EF4-FFF2-40B4-BE49-F238E27FC236}">
                <a16:creationId xmlns:a16="http://schemas.microsoft.com/office/drawing/2014/main" id="{6B62AD53-85B7-ACC9-B111-436532DD54C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CBB657B-F064-1FE7-7390-D15E02C2C0AA}"/>
              </a:ext>
            </a:extLst>
          </p:cNvPr>
          <p:cNvSpPr txBox="1"/>
          <p:nvPr/>
        </p:nvSpPr>
        <p:spPr>
          <a:xfrm>
            <a:off x="4996873" y="2486521"/>
            <a:ext cx="5911272" cy="2077492"/>
          </a:xfrm>
          <a:prstGeom prst="rect">
            <a:avLst/>
          </a:prstGeom>
          <a:noFill/>
        </p:spPr>
        <p:txBody>
          <a:bodyPr wrap="square" rtlCol="0">
            <a:spAutoFit/>
          </a:bodyPr>
          <a:lstStyle/>
          <a:p>
            <a:r>
              <a:rPr lang="en-US" sz="4300" b="1" dirty="0">
                <a:solidFill>
                  <a:schemeClr val="bg1"/>
                </a:solidFill>
                <a:latin typeface="Barlow"/>
              </a:rPr>
              <a:t>Awareness in Green Topis: Reduce, Recycle, Reuse - </a:t>
            </a:r>
            <a:r>
              <a:rPr lang="en-US" sz="4300" b="1" dirty="0">
                <a:solidFill>
                  <a:schemeClr val="bg1"/>
                </a:solidFill>
                <a:latin typeface="Barlow"/>
                <a:cs typeface="Calibri" panose="020F0502020204030204"/>
              </a:rPr>
              <a:t>Part B</a:t>
            </a:r>
          </a:p>
        </p:txBody>
      </p:sp>
    </p:spTree>
    <p:extLst>
      <p:ext uri="{BB962C8B-B14F-4D97-AF65-F5344CB8AC3E}">
        <p14:creationId xmlns:p14="http://schemas.microsoft.com/office/powerpoint/2010/main" val="314902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ackground pattern&#10;&#10;Description automatically generated">
            <a:extLst>
              <a:ext uri="{FF2B5EF4-FFF2-40B4-BE49-F238E27FC236}">
                <a16:creationId xmlns:a16="http://schemas.microsoft.com/office/drawing/2014/main" id="{94D1EE3D-F272-E14B-043D-0E7F951FCFFE}"/>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6287"/>
          </a:xfrm>
        </p:spPr>
      </p:pic>
      <p:sp>
        <p:nvSpPr>
          <p:cNvPr id="4" name="CuadroTexto 3">
            <a:extLst>
              <a:ext uri="{FF2B5EF4-FFF2-40B4-BE49-F238E27FC236}">
                <a16:creationId xmlns:a16="http://schemas.microsoft.com/office/drawing/2014/main" id="{18F8709E-D5B3-5C6F-9E10-5D5FA5C93D41}"/>
              </a:ext>
            </a:extLst>
          </p:cNvPr>
          <p:cNvSpPr txBox="1"/>
          <p:nvPr/>
        </p:nvSpPr>
        <p:spPr>
          <a:xfrm>
            <a:off x="447413" y="746022"/>
            <a:ext cx="6115574"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Waste and Material Reduction</a:t>
            </a:r>
          </a:p>
        </p:txBody>
      </p:sp>
      <p:sp>
        <p:nvSpPr>
          <p:cNvPr id="6" name="CuadroTexto 5">
            <a:extLst>
              <a:ext uri="{FF2B5EF4-FFF2-40B4-BE49-F238E27FC236}">
                <a16:creationId xmlns:a16="http://schemas.microsoft.com/office/drawing/2014/main" id="{12CDD644-42AF-9A3A-2140-C2E69264A696}"/>
              </a:ext>
            </a:extLst>
          </p:cNvPr>
          <p:cNvSpPr txBox="1"/>
          <p:nvPr/>
        </p:nvSpPr>
        <p:spPr>
          <a:xfrm>
            <a:off x="447412" y="412053"/>
            <a:ext cx="11423009" cy="383182"/>
          </a:xfrm>
          <a:prstGeom prst="rect">
            <a:avLst/>
          </a:prstGeom>
          <a:noFill/>
        </p:spPr>
        <p:txBody>
          <a:bodyPr wrap="square">
            <a:spAutoFit/>
          </a:bodyPr>
          <a:lstStyle/>
          <a:p>
            <a:pPr>
              <a:lnSpc>
                <a:spcPct val="90000"/>
              </a:lnSpc>
              <a:spcBef>
                <a:spcPct val="0"/>
              </a:spcBef>
            </a:pPr>
            <a:r>
              <a:rPr lang="en-US" sz="2100" b="1" dirty="0">
                <a:solidFill>
                  <a:srgbClr val="2B5E1C"/>
                </a:solidFill>
                <a:latin typeface="Barlow" panose="00000500000000000000" pitchFamily="2" charset="0"/>
                <a:ea typeface="+mj-ea"/>
                <a:cs typeface="+mj-cs"/>
              </a:rPr>
              <a:t>ENVIRONMENTAL AWARDNESS AND GREEN WELDING ADAPATION TRAINING FOR WELDERS</a:t>
            </a:r>
          </a:p>
        </p:txBody>
      </p:sp>
      <p:sp>
        <p:nvSpPr>
          <p:cNvPr id="13" name="CuadroTexto 12">
            <a:extLst>
              <a:ext uri="{FF2B5EF4-FFF2-40B4-BE49-F238E27FC236}">
                <a16:creationId xmlns:a16="http://schemas.microsoft.com/office/drawing/2014/main" id="{82515E0A-67FB-9753-02AF-CD04AC702EF2}"/>
              </a:ext>
            </a:extLst>
          </p:cNvPr>
          <p:cNvSpPr txBox="1"/>
          <p:nvPr/>
        </p:nvSpPr>
        <p:spPr>
          <a:xfrm>
            <a:off x="487260" y="2015265"/>
            <a:ext cx="10686876" cy="923330"/>
          </a:xfrm>
          <a:prstGeom prst="rect">
            <a:avLst/>
          </a:prstGeom>
          <a:noFill/>
        </p:spPr>
        <p:txBody>
          <a:bodyPr wrap="square">
            <a:spAutoFit/>
          </a:bodyPr>
          <a:lstStyle/>
          <a:p>
            <a:pPr algn="l"/>
            <a:r>
              <a:rPr lang="en-US" b="1" i="0" dirty="0">
                <a:solidFill>
                  <a:srgbClr val="374151"/>
                </a:solidFill>
                <a:effectLst/>
                <a:latin typeface="Söhne"/>
              </a:rPr>
              <a:t>Understanding Welding Symbols and </a:t>
            </a:r>
            <a:r>
              <a:rPr lang="en-US" b="1" dirty="0">
                <a:solidFill>
                  <a:srgbClr val="374151"/>
                </a:solidFill>
                <a:latin typeface="Söhne"/>
              </a:rPr>
              <a:t>Drawings</a:t>
            </a:r>
            <a:r>
              <a:rPr lang="en-US" b="1" i="0" dirty="0">
                <a:solidFill>
                  <a:srgbClr val="374151"/>
                </a:solidFill>
                <a:effectLst/>
                <a:latin typeface="Söhne"/>
              </a:rPr>
              <a:t>:</a:t>
            </a:r>
            <a:endParaRPr lang="en-US" dirty="0">
              <a:solidFill>
                <a:srgbClr val="374151"/>
              </a:solidFill>
              <a:latin typeface="Söhne"/>
            </a:endParaRPr>
          </a:p>
          <a:p>
            <a:pPr algn="l"/>
            <a:r>
              <a:rPr lang="en-US" b="0" i="0" dirty="0">
                <a:solidFill>
                  <a:srgbClr val="374151"/>
                </a:solidFill>
                <a:effectLst/>
                <a:latin typeface="Söhne"/>
              </a:rPr>
              <a:t>Is important to understand project specifications, because very important details of the execution of the joints may appear, as well as admissible tolerances, and other construction details.</a:t>
            </a:r>
            <a:endParaRPr lang="en-US" b="1" i="0" dirty="0">
              <a:solidFill>
                <a:srgbClr val="374151"/>
              </a:solidFill>
              <a:effectLst/>
              <a:latin typeface="Söhne"/>
            </a:endParaRPr>
          </a:p>
        </p:txBody>
      </p:sp>
      <p:sp>
        <p:nvSpPr>
          <p:cNvPr id="2" name="CuadroTexto 1">
            <a:extLst>
              <a:ext uri="{FF2B5EF4-FFF2-40B4-BE49-F238E27FC236}">
                <a16:creationId xmlns:a16="http://schemas.microsoft.com/office/drawing/2014/main" id="{FC5B0581-72D7-466E-1422-514D25FC3A2D}"/>
              </a:ext>
            </a:extLst>
          </p:cNvPr>
          <p:cNvSpPr txBox="1"/>
          <p:nvPr/>
        </p:nvSpPr>
        <p:spPr>
          <a:xfrm>
            <a:off x="447413" y="1351616"/>
            <a:ext cx="6115574"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1. Maximizing Material Recovery:</a:t>
            </a:r>
          </a:p>
        </p:txBody>
      </p:sp>
      <p:pic>
        <p:nvPicPr>
          <p:cNvPr id="4100" name="Picture 4" descr="TES—WELD-AS—US Welding of Assemblies and Station Piping Revision: 01 Q  TransCanada TES—WELD-AS—US Welding of Assemblies">
            <a:extLst>
              <a:ext uri="{FF2B5EF4-FFF2-40B4-BE49-F238E27FC236}">
                <a16:creationId xmlns:a16="http://schemas.microsoft.com/office/drawing/2014/main" id="{4D0C91E6-91E6-203E-99C0-9846435AEC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78831">
            <a:off x="706232" y="3046353"/>
            <a:ext cx="2309988" cy="299008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REC 047 Rev5 - IACS">
            <a:extLst>
              <a:ext uri="{FF2B5EF4-FFF2-40B4-BE49-F238E27FC236}">
                <a16:creationId xmlns:a16="http://schemas.microsoft.com/office/drawing/2014/main" id="{077B3A68-61CD-9953-DBC0-714FAF7665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0256" y="2938595"/>
            <a:ext cx="2263957" cy="320560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ow To Make Weld Map, Shop Weld Plan, WPS, PQR &amp; WPQ for A Static Pressure  Vessel (Part-3) | Welding &amp; NDT">
            <a:extLst>
              <a:ext uri="{FF2B5EF4-FFF2-40B4-BE49-F238E27FC236}">
                <a16:creationId xmlns:a16="http://schemas.microsoft.com/office/drawing/2014/main" id="{D69FF466-EAE7-E30A-7ACB-DBDF444DDB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56614">
            <a:off x="3932706" y="3247866"/>
            <a:ext cx="2356047" cy="277257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F3C132B7-3DF1-A66B-F0C6-D655DD82838B}"/>
              </a:ext>
            </a:extLst>
          </p:cNvPr>
          <p:cNvSpPr txBox="1"/>
          <p:nvPr/>
        </p:nvSpPr>
        <p:spPr>
          <a:xfrm>
            <a:off x="6215718" y="3372016"/>
            <a:ext cx="5556064" cy="923330"/>
          </a:xfrm>
          <a:prstGeom prst="rect">
            <a:avLst/>
          </a:prstGeom>
          <a:noFill/>
        </p:spPr>
        <p:txBody>
          <a:bodyPr wrap="square">
            <a:spAutoFit/>
          </a:bodyPr>
          <a:lstStyle/>
          <a:p>
            <a:pPr lvl="1" algn="l"/>
            <a:r>
              <a:rPr lang="en-US" b="0" i="1" dirty="0">
                <a:solidFill>
                  <a:srgbClr val="374151"/>
                </a:solidFill>
                <a:effectLst/>
                <a:latin typeface="Söhne"/>
              </a:rPr>
              <a:t>Follow a different assembly sequence or incorrect joints geometry, may cause poor use of the base material or repairs. </a:t>
            </a:r>
          </a:p>
        </p:txBody>
      </p:sp>
      <p:pic>
        <p:nvPicPr>
          <p:cNvPr id="7" name="Imagen 6">
            <a:extLst>
              <a:ext uri="{FF2B5EF4-FFF2-40B4-BE49-F238E27FC236}">
                <a16:creationId xmlns:a16="http://schemas.microsoft.com/office/drawing/2014/main" id="{10742B0D-CEAA-C515-8B99-CCC5ECAF0856}"/>
              </a:ext>
            </a:extLst>
          </p:cNvPr>
          <p:cNvPicPr>
            <a:picLocks noChangeAspect="1"/>
          </p:cNvPicPr>
          <p:nvPr/>
        </p:nvPicPr>
        <p:blipFill>
          <a:blip r:embed="rId6">
            <a:clrChange>
              <a:clrFrom>
                <a:srgbClr val="FEFEFE"/>
              </a:clrFrom>
              <a:clrTo>
                <a:srgbClr val="FEFEFE">
                  <a:alpha val="0"/>
                </a:srgbClr>
              </a:clrTo>
            </a:clrChange>
            <a:duotone>
              <a:schemeClr val="accent6">
                <a:shade val="45000"/>
                <a:satMod val="135000"/>
              </a:schemeClr>
              <a:prstClr val="white"/>
            </a:duotone>
          </a:blip>
          <a:stretch>
            <a:fillRect/>
          </a:stretch>
        </p:blipFill>
        <p:spPr>
          <a:xfrm>
            <a:off x="10439511" y="4580712"/>
            <a:ext cx="1469854" cy="1385055"/>
          </a:xfrm>
          <a:prstGeom prst="rect">
            <a:avLst/>
          </a:prstGeom>
        </p:spPr>
      </p:pic>
      <p:sp>
        <p:nvSpPr>
          <p:cNvPr id="8" name="CuadroTexto 7">
            <a:extLst>
              <a:ext uri="{FF2B5EF4-FFF2-40B4-BE49-F238E27FC236}">
                <a16:creationId xmlns:a16="http://schemas.microsoft.com/office/drawing/2014/main" id="{60CE9030-BEFB-AA65-C71E-366933337EE4}"/>
              </a:ext>
            </a:extLst>
          </p:cNvPr>
          <p:cNvSpPr txBox="1"/>
          <p:nvPr/>
        </p:nvSpPr>
        <p:spPr>
          <a:xfrm rot="19647779">
            <a:off x="9030896" y="4430808"/>
            <a:ext cx="3573853" cy="369332"/>
          </a:xfrm>
          <a:prstGeom prst="rect">
            <a:avLst/>
          </a:prstGeom>
          <a:noFill/>
        </p:spPr>
        <p:txBody>
          <a:bodyPr wrap="square">
            <a:spAutoFit/>
          </a:bodyPr>
          <a:lstStyle/>
          <a:p>
            <a:pPr lvl="1"/>
            <a:r>
              <a:rPr lang="en-US" b="1" i="1" dirty="0">
                <a:solidFill>
                  <a:schemeClr val="accent6">
                    <a:lumMod val="50000"/>
                  </a:schemeClr>
                </a:solidFill>
                <a:effectLst/>
                <a:latin typeface="Söhne"/>
              </a:rPr>
              <a:t>Follow the planning</a:t>
            </a:r>
            <a:r>
              <a:rPr lang="en-US" b="1" i="1" dirty="0">
                <a:solidFill>
                  <a:schemeClr val="accent6">
                    <a:lumMod val="50000"/>
                  </a:schemeClr>
                </a:solidFill>
                <a:latin typeface="Söhne"/>
              </a:rPr>
              <a:t>.</a:t>
            </a:r>
            <a:endParaRPr lang="en-US" b="1" i="1" dirty="0">
              <a:solidFill>
                <a:schemeClr val="accent6">
                  <a:lumMod val="50000"/>
                </a:schemeClr>
              </a:solidFill>
              <a:effectLst/>
              <a:latin typeface="Söhne"/>
            </a:endParaRPr>
          </a:p>
        </p:txBody>
      </p:sp>
    </p:spTree>
    <p:extLst>
      <p:ext uri="{BB962C8B-B14F-4D97-AF65-F5344CB8AC3E}">
        <p14:creationId xmlns:p14="http://schemas.microsoft.com/office/powerpoint/2010/main" val="2966108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ackground pattern&#10;&#10;Description automatically generated">
            <a:extLst>
              <a:ext uri="{FF2B5EF4-FFF2-40B4-BE49-F238E27FC236}">
                <a16:creationId xmlns:a16="http://schemas.microsoft.com/office/drawing/2014/main" id="{94D1EE3D-F272-E14B-043D-0E7F951FCFFE}"/>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6287"/>
          </a:xfrm>
        </p:spPr>
      </p:pic>
      <p:sp>
        <p:nvSpPr>
          <p:cNvPr id="4" name="CuadroTexto 3">
            <a:extLst>
              <a:ext uri="{FF2B5EF4-FFF2-40B4-BE49-F238E27FC236}">
                <a16:creationId xmlns:a16="http://schemas.microsoft.com/office/drawing/2014/main" id="{18F8709E-D5B3-5C6F-9E10-5D5FA5C93D41}"/>
              </a:ext>
            </a:extLst>
          </p:cNvPr>
          <p:cNvSpPr txBox="1"/>
          <p:nvPr/>
        </p:nvSpPr>
        <p:spPr>
          <a:xfrm>
            <a:off x="447413" y="746022"/>
            <a:ext cx="6115574"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Waste and Material Reduction</a:t>
            </a:r>
          </a:p>
        </p:txBody>
      </p:sp>
      <p:sp>
        <p:nvSpPr>
          <p:cNvPr id="6" name="CuadroTexto 5">
            <a:extLst>
              <a:ext uri="{FF2B5EF4-FFF2-40B4-BE49-F238E27FC236}">
                <a16:creationId xmlns:a16="http://schemas.microsoft.com/office/drawing/2014/main" id="{12CDD644-42AF-9A3A-2140-C2E69264A696}"/>
              </a:ext>
            </a:extLst>
          </p:cNvPr>
          <p:cNvSpPr txBox="1"/>
          <p:nvPr/>
        </p:nvSpPr>
        <p:spPr>
          <a:xfrm>
            <a:off x="447412" y="412053"/>
            <a:ext cx="11423009" cy="383182"/>
          </a:xfrm>
          <a:prstGeom prst="rect">
            <a:avLst/>
          </a:prstGeom>
          <a:noFill/>
        </p:spPr>
        <p:txBody>
          <a:bodyPr wrap="square">
            <a:spAutoFit/>
          </a:bodyPr>
          <a:lstStyle/>
          <a:p>
            <a:pPr>
              <a:lnSpc>
                <a:spcPct val="90000"/>
              </a:lnSpc>
              <a:spcBef>
                <a:spcPct val="0"/>
              </a:spcBef>
            </a:pPr>
            <a:r>
              <a:rPr lang="en-US" sz="2100" b="1" dirty="0">
                <a:solidFill>
                  <a:srgbClr val="2B5E1C"/>
                </a:solidFill>
                <a:latin typeface="Barlow" panose="00000500000000000000" pitchFamily="2" charset="0"/>
                <a:ea typeface="+mj-ea"/>
                <a:cs typeface="+mj-cs"/>
              </a:rPr>
              <a:t>ENVIRONMENTAL AWARDNESS AND GREEN WELDING ADAPATION TRAINING FOR WELDERS</a:t>
            </a:r>
          </a:p>
        </p:txBody>
      </p:sp>
      <p:sp>
        <p:nvSpPr>
          <p:cNvPr id="2" name="CuadroTexto 1">
            <a:extLst>
              <a:ext uri="{FF2B5EF4-FFF2-40B4-BE49-F238E27FC236}">
                <a16:creationId xmlns:a16="http://schemas.microsoft.com/office/drawing/2014/main" id="{FC5B0581-72D7-466E-1422-514D25FC3A2D}"/>
              </a:ext>
            </a:extLst>
          </p:cNvPr>
          <p:cNvSpPr txBox="1"/>
          <p:nvPr/>
        </p:nvSpPr>
        <p:spPr>
          <a:xfrm>
            <a:off x="447413" y="1351616"/>
            <a:ext cx="6115574"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2. Reducing Waste in Welding process:</a:t>
            </a:r>
          </a:p>
        </p:txBody>
      </p:sp>
      <p:sp>
        <p:nvSpPr>
          <p:cNvPr id="3" name="CuadroTexto 2">
            <a:extLst>
              <a:ext uri="{FF2B5EF4-FFF2-40B4-BE49-F238E27FC236}">
                <a16:creationId xmlns:a16="http://schemas.microsoft.com/office/drawing/2014/main" id="{E2DB9B5E-03E5-C6D7-EFD2-1AE5214B87D1}"/>
              </a:ext>
            </a:extLst>
          </p:cNvPr>
          <p:cNvSpPr txBox="1"/>
          <p:nvPr/>
        </p:nvSpPr>
        <p:spPr>
          <a:xfrm>
            <a:off x="447412" y="2014213"/>
            <a:ext cx="11169030" cy="1200329"/>
          </a:xfrm>
          <a:prstGeom prst="rect">
            <a:avLst/>
          </a:prstGeom>
          <a:noFill/>
        </p:spPr>
        <p:txBody>
          <a:bodyPr wrap="square">
            <a:spAutoFit/>
          </a:bodyPr>
          <a:lstStyle/>
          <a:p>
            <a:pPr algn="l"/>
            <a:r>
              <a:rPr lang="en-US" b="1" i="0" dirty="0">
                <a:solidFill>
                  <a:srgbClr val="374151"/>
                </a:solidFill>
                <a:effectLst/>
                <a:latin typeface="Söhne"/>
              </a:rPr>
              <a:t>Material Reuse:</a:t>
            </a:r>
            <a:r>
              <a:rPr lang="en-US" b="0" i="0" dirty="0">
                <a:solidFill>
                  <a:srgbClr val="374151"/>
                </a:solidFill>
                <a:effectLst/>
                <a:latin typeface="Söhne"/>
              </a:rPr>
              <a:t> </a:t>
            </a:r>
            <a:endParaRPr lang="en-US" dirty="0">
              <a:solidFill>
                <a:srgbClr val="374151"/>
              </a:solidFill>
              <a:latin typeface="Söhne"/>
            </a:endParaRPr>
          </a:p>
          <a:p>
            <a:pPr algn="l"/>
            <a:r>
              <a:rPr lang="en-US" b="0" i="0" dirty="0">
                <a:solidFill>
                  <a:srgbClr val="374151"/>
                </a:solidFill>
                <a:effectLst/>
                <a:latin typeface="Söhne"/>
              </a:rPr>
              <a:t>The welding coupons to qualify procedures can be extracted from scraps of material, and if they are not acceptable, reused again for previous tests.</a:t>
            </a:r>
          </a:p>
          <a:p>
            <a:pPr algn="l"/>
            <a:endParaRPr lang="en-US" b="1" i="0" dirty="0">
              <a:solidFill>
                <a:srgbClr val="374151"/>
              </a:solidFill>
              <a:effectLst/>
              <a:latin typeface="Söhne"/>
            </a:endParaRPr>
          </a:p>
        </p:txBody>
      </p:sp>
      <p:pic>
        <p:nvPicPr>
          <p:cNvPr id="5122" name="Picture 2" descr="EN ISO 15613 Characteristics and Qualification of Welding Procedures for  Metallic Materials - Qualification based on Pre-">
            <a:extLst>
              <a:ext uri="{FF2B5EF4-FFF2-40B4-BE49-F238E27FC236}">
                <a16:creationId xmlns:a16="http://schemas.microsoft.com/office/drawing/2014/main" id="{8C11E888-07C7-E57F-CE78-CA9468795D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09" y="3253937"/>
            <a:ext cx="4226502" cy="2429024"/>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027CF7DA-3A47-6653-0B67-C694AFD3ED86}"/>
              </a:ext>
            </a:extLst>
          </p:cNvPr>
          <p:cNvSpPr txBox="1"/>
          <p:nvPr/>
        </p:nvSpPr>
        <p:spPr>
          <a:xfrm>
            <a:off x="4950690" y="4805798"/>
            <a:ext cx="4226503" cy="2308324"/>
          </a:xfrm>
          <a:prstGeom prst="rect">
            <a:avLst/>
          </a:prstGeom>
          <a:noFill/>
        </p:spPr>
        <p:txBody>
          <a:bodyPr wrap="square">
            <a:spAutoFit/>
          </a:bodyPr>
          <a:lstStyle/>
          <a:p>
            <a:pPr algn="l"/>
            <a:r>
              <a:rPr lang="en-US" b="0" i="0" dirty="0">
                <a:solidFill>
                  <a:srgbClr val="374151"/>
                </a:solidFill>
                <a:effectLst/>
                <a:latin typeface="Söhne"/>
              </a:rPr>
              <a:t>Before start the production is important to check the welding parameters from the procedure specification. A good practice is to have models or part sections on which to rehearse.</a:t>
            </a:r>
          </a:p>
          <a:p>
            <a:pPr algn="l"/>
            <a:endParaRPr lang="en-US" dirty="0">
              <a:solidFill>
                <a:srgbClr val="374151"/>
              </a:solidFill>
              <a:latin typeface="Söhne"/>
            </a:endParaRPr>
          </a:p>
          <a:p>
            <a:pPr algn="l"/>
            <a:endParaRPr lang="en-US" b="0" i="0" dirty="0">
              <a:solidFill>
                <a:srgbClr val="374151"/>
              </a:solidFill>
              <a:effectLst/>
              <a:latin typeface="Söhne"/>
            </a:endParaRPr>
          </a:p>
          <a:p>
            <a:pPr algn="l"/>
            <a:endParaRPr lang="en-US" b="1" i="0" dirty="0">
              <a:solidFill>
                <a:srgbClr val="374151"/>
              </a:solidFill>
              <a:effectLst/>
              <a:latin typeface="Söhne"/>
            </a:endParaRPr>
          </a:p>
        </p:txBody>
      </p:sp>
      <p:sp>
        <p:nvSpPr>
          <p:cNvPr id="10" name="AutoShape 6" descr="50% Off Weld Metals Online DISCOUNT CODE: (16 ACTIVE) Feb 2024">
            <a:extLst>
              <a:ext uri="{FF2B5EF4-FFF2-40B4-BE49-F238E27FC236}">
                <a16:creationId xmlns:a16="http://schemas.microsoft.com/office/drawing/2014/main" id="{D63CD67E-81DB-E419-8798-BB7E368F6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5130" name="Picture 10" descr="Jikacok Welding Coupons. 2x4” Welding Kit For Beginners. Welding Practice  Kit Made Of 11 Gauge Premium Mild Steel. Welding Coupons For MIG, TIG  Stick, ...">
            <a:extLst>
              <a:ext uri="{FF2B5EF4-FFF2-40B4-BE49-F238E27FC236}">
                <a16:creationId xmlns:a16="http://schemas.microsoft.com/office/drawing/2014/main" id="{4866F415-45A9-4FF8-1432-A30F060138F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12811" y="2721253"/>
            <a:ext cx="2460940" cy="202616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Welding Coupons - 1/8&quot; 5052 Aluminum - 2 by 4 Inch (2&quot;X4&quot;) - 6 Pack :  Amazon.in: Industrial &amp; Scientific">
            <a:extLst>
              <a:ext uri="{FF2B5EF4-FFF2-40B4-BE49-F238E27FC236}">
                <a16:creationId xmlns:a16="http://schemas.microsoft.com/office/drawing/2014/main" id="{402B4413-0DF3-9D5D-2678-9CB678CAA81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91766" y="2721253"/>
            <a:ext cx="2287118" cy="208454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3B2920F4-2E9A-3D43-E284-C07F27AE425F}"/>
              </a:ext>
            </a:extLst>
          </p:cNvPr>
          <p:cNvPicPr>
            <a:picLocks noChangeAspect="1"/>
          </p:cNvPicPr>
          <p:nvPr/>
        </p:nvPicPr>
        <p:blipFill>
          <a:blip r:embed="rId6">
            <a:clrChange>
              <a:clrFrom>
                <a:srgbClr val="FEFEFE"/>
              </a:clrFrom>
              <a:clrTo>
                <a:srgbClr val="FEFEFE">
                  <a:alpha val="0"/>
                </a:srgbClr>
              </a:clrTo>
            </a:clrChange>
            <a:duotone>
              <a:schemeClr val="accent6">
                <a:shade val="45000"/>
                <a:satMod val="135000"/>
              </a:schemeClr>
              <a:prstClr val="white"/>
            </a:duotone>
          </a:blip>
          <a:stretch>
            <a:fillRect/>
          </a:stretch>
        </p:blipFill>
        <p:spPr>
          <a:xfrm>
            <a:off x="10439511" y="4580712"/>
            <a:ext cx="1469854" cy="1385055"/>
          </a:xfrm>
          <a:prstGeom prst="rect">
            <a:avLst/>
          </a:prstGeom>
        </p:spPr>
      </p:pic>
      <p:sp>
        <p:nvSpPr>
          <p:cNvPr id="8" name="CuadroTexto 7">
            <a:extLst>
              <a:ext uri="{FF2B5EF4-FFF2-40B4-BE49-F238E27FC236}">
                <a16:creationId xmlns:a16="http://schemas.microsoft.com/office/drawing/2014/main" id="{A67195EE-A239-6806-FBE5-F8420FF50C61}"/>
              </a:ext>
            </a:extLst>
          </p:cNvPr>
          <p:cNvSpPr txBox="1"/>
          <p:nvPr/>
        </p:nvSpPr>
        <p:spPr>
          <a:xfrm rot="19647779">
            <a:off x="9030896" y="4292309"/>
            <a:ext cx="3573853" cy="646331"/>
          </a:xfrm>
          <a:prstGeom prst="rect">
            <a:avLst/>
          </a:prstGeom>
          <a:noFill/>
        </p:spPr>
        <p:txBody>
          <a:bodyPr wrap="square">
            <a:spAutoFit/>
          </a:bodyPr>
          <a:lstStyle/>
          <a:p>
            <a:pPr lvl="1"/>
            <a:r>
              <a:rPr lang="en-US" b="1" i="1" dirty="0">
                <a:solidFill>
                  <a:schemeClr val="accent6">
                    <a:lumMod val="50000"/>
                  </a:schemeClr>
                </a:solidFill>
                <a:effectLst/>
                <a:latin typeface="Söhne"/>
              </a:rPr>
              <a:t>Test before start </a:t>
            </a:r>
          </a:p>
          <a:p>
            <a:pPr lvl="1"/>
            <a:r>
              <a:rPr lang="en-US" b="1" i="1" dirty="0">
                <a:solidFill>
                  <a:schemeClr val="accent6">
                    <a:lumMod val="50000"/>
                  </a:schemeClr>
                </a:solidFill>
                <a:effectLst/>
                <a:latin typeface="Söhne"/>
              </a:rPr>
              <a:t>the production</a:t>
            </a:r>
          </a:p>
        </p:txBody>
      </p:sp>
    </p:spTree>
    <p:extLst>
      <p:ext uri="{BB962C8B-B14F-4D97-AF65-F5344CB8AC3E}">
        <p14:creationId xmlns:p14="http://schemas.microsoft.com/office/powerpoint/2010/main" val="1384310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ackground pattern&#10;&#10;Description automatically generated">
            <a:extLst>
              <a:ext uri="{FF2B5EF4-FFF2-40B4-BE49-F238E27FC236}">
                <a16:creationId xmlns:a16="http://schemas.microsoft.com/office/drawing/2014/main" id="{94D1EE3D-F272-E14B-043D-0E7F951FCFFE}"/>
              </a:ext>
            </a:extLst>
          </p:cNvPr>
          <p:cNvPicPr>
            <a:picLocks noGrp="1" noRot="1" noChangeAspect="1" noMove="1" noResize="1" noEditPoints="1" noAdjustHandles="1" noChangeArrowheads="1" noChangeShapeType="1" noCrop="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
            <a:ext cx="12192000" cy="6856287"/>
          </a:xfrm>
        </p:spPr>
      </p:pic>
      <p:sp>
        <p:nvSpPr>
          <p:cNvPr id="4" name="CuadroTexto 3">
            <a:extLst>
              <a:ext uri="{FF2B5EF4-FFF2-40B4-BE49-F238E27FC236}">
                <a16:creationId xmlns:a16="http://schemas.microsoft.com/office/drawing/2014/main" id="{18F8709E-D5B3-5C6F-9E10-5D5FA5C93D41}"/>
              </a:ext>
            </a:extLst>
          </p:cNvPr>
          <p:cNvSpPr txBox="1"/>
          <p:nvPr/>
        </p:nvSpPr>
        <p:spPr>
          <a:xfrm>
            <a:off x="447413" y="746022"/>
            <a:ext cx="6115574"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Waste and Material Reduction</a:t>
            </a:r>
          </a:p>
        </p:txBody>
      </p:sp>
      <p:sp>
        <p:nvSpPr>
          <p:cNvPr id="6" name="CuadroTexto 5">
            <a:extLst>
              <a:ext uri="{FF2B5EF4-FFF2-40B4-BE49-F238E27FC236}">
                <a16:creationId xmlns:a16="http://schemas.microsoft.com/office/drawing/2014/main" id="{12CDD644-42AF-9A3A-2140-C2E69264A696}"/>
              </a:ext>
            </a:extLst>
          </p:cNvPr>
          <p:cNvSpPr txBox="1"/>
          <p:nvPr/>
        </p:nvSpPr>
        <p:spPr>
          <a:xfrm>
            <a:off x="447412" y="412053"/>
            <a:ext cx="11423009" cy="383182"/>
          </a:xfrm>
          <a:prstGeom prst="rect">
            <a:avLst/>
          </a:prstGeom>
          <a:noFill/>
        </p:spPr>
        <p:txBody>
          <a:bodyPr wrap="square">
            <a:spAutoFit/>
          </a:bodyPr>
          <a:lstStyle/>
          <a:p>
            <a:pPr>
              <a:lnSpc>
                <a:spcPct val="90000"/>
              </a:lnSpc>
              <a:spcBef>
                <a:spcPct val="0"/>
              </a:spcBef>
            </a:pPr>
            <a:r>
              <a:rPr lang="en-US" sz="2100" b="1" dirty="0">
                <a:solidFill>
                  <a:srgbClr val="2B5E1C"/>
                </a:solidFill>
                <a:latin typeface="Barlow" panose="00000500000000000000" pitchFamily="2" charset="0"/>
                <a:ea typeface="+mj-ea"/>
                <a:cs typeface="+mj-cs"/>
              </a:rPr>
              <a:t>ENVIRONMENTAL AWARDNESS AND GREEN WELDING ADAPATION TRAINING FOR WELDERS</a:t>
            </a:r>
          </a:p>
        </p:txBody>
      </p:sp>
      <p:sp>
        <p:nvSpPr>
          <p:cNvPr id="2" name="CuadroTexto 1">
            <a:extLst>
              <a:ext uri="{FF2B5EF4-FFF2-40B4-BE49-F238E27FC236}">
                <a16:creationId xmlns:a16="http://schemas.microsoft.com/office/drawing/2014/main" id="{FC5B0581-72D7-466E-1422-514D25FC3A2D}"/>
              </a:ext>
            </a:extLst>
          </p:cNvPr>
          <p:cNvSpPr txBox="1"/>
          <p:nvPr/>
        </p:nvSpPr>
        <p:spPr>
          <a:xfrm>
            <a:off x="447413" y="1351616"/>
            <a:ext cx="6115574"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2. Reducing Waste in Welding process:</a:t>
            </a:r>
          </a:p>
        </p:txBody>
      </p:sp>
      <p:sp>
        <p:nvSpPr>
          <p:cNvPr id="3" name="CuadroTexto 2">
            <a:extLst>
              <a:ext uri="{FF2B5EF4-FFF2-40B4-BE49-F238E27FC236}">
                <a16:creationId xmlns:a16="http://schemas.microsoft.com/office/drawing/2014/main" id="{E2DB9B5E-03E5-C6D7-EFD2-1AE5214B87D1}"/>
              </a:ext>
            </a:extLst>
          </p:cNvPr>
          <p:cNvSpPr txBox="1"/>
          <p:nvPr/>
        </p:nvSpPr>
        <p:spPr>
          <a:xfrm>
            <a:off x="447412" y="1874836"/>
            <a:ext cx="7530518" cy="4801314"/>
          </a:xfrm>
          <a:prstGeom prst="rect">
            <a:avLst/>
          </a:prstGeom>
          <a:noFill/>
        </p:spPr>
        <p:txBody>
          <a:bodyPr wrap="square">
            <a:spAutoFit/>
          </a:bodyPr>
          <a:lstStyle/>
          <a:p>
            <a:pPr algn="l"/>
            <a:r>
              <a:rPr lang="en-US" b="1" i="0" dirty="0">
                <a:solidFill>
                  <a:srgbClr val="374151"/>
                </a:solidFill>
                <a:effectLst/>
                <a:latin typeface="Söhne"/>
              </a:rPr>
              <a:t>Environmental Awareness:</a:t>
            </a:r>
            <a:r>
              <a:rPr lang="en-US" b="0" i="0" dirty="0">
                <a:solidFill>
                  <a:srgbClr val="374151"/>
                </a:solidFill>
                <a:effectLst/>
                <a:latin typeface="Söhne"/>
              </a:rPr>
              <a:t> </a:t>
            </a:r>
          </a:p>
          <a:p>
            <a:pPr algn="l"/>
            <a:endParaRPr lang="en-US" sz="1100" b="0" i="0" dirty="0">
              <a:solidFill>
                <a:srgbClr val="374151"/>
              </a:solidFill>
              <a:effectLst/>
              <a:latin typeface="Söhne"/>
            </a:endParaRPr>
          </a:p>
          <a:p>
            <a:r>
              <a:rPr lang="en-US" b="0" i="0" dirty="0">
                <a:solidFill>
                  <a:srgbClr val="374151"/>
                </a:solidFill>
                <a:effectLst/>
                <a:latin typeface="Söhne"/>
              </a:rPr>
              <a:t>The process of welding generates metal fumes, both from the metals being welded, from the fillers being used, and from the fluxes or shielding gasses being used. These fumes, released into the environment, can lead to poisoning the air, land, and water, as well as people or animals in the area.</a:t>
            </a:r>
          </a:p>
          <a:p>
            <a:endParaRPr lang="en-US" b="0" i="0" dirty="0">
              <a:solidFill>
                <a:srgbClr val="374151"/>
              </a:solidFill>
              <a:effectLst/>
              <a:latin typeface="Söhne"/>
            </a:endParaRPr>
          </a:p>
          <a:p>
            <a:r>
              <a:rPr lang="en-US" b="0" i="0" dirty="0">
                <a:solidFill>
                  <a:srgbClr val="374151"/>
                </a:solidFill>
                <a:effectLst/>
                <a:latin typeface="Söhne"/>
              </a:rPr>
              <a:t>The electricity used in welding has to come from somewhere. As a very energy-intensive process, any steps taken to reduce energy consumption or make welding more energy-efficient can be beneficial to the environment, even if it is many steps removed from the generation of that energy.</a:t>
            </a:r>
          </a:p>
          <a:p>
            <a:endParaRPr lang="en-US" b="0" i="0" dirty="0">
              <a:solidFill>
                <a:srgbClr val="374151"/>
              </a:solidFill>
              <a:effectLst/>
              <a:latin typeface="Söhne"/>
            </a:endParaRPr>
          </a:p>
          <a:p>
            <a:r>
              <a:rPr lang="en-US" b="0" i="0" dirty="0">
                <a:solidFill>
                  <a:srgbClr val="374151"/>
                </a:solidFill>
                <a:effectLst/>
                <a:latin typeface="Söhne"/>
              </a:rPr>
              <a:t>Welding has many consumables, many of which have debris or remains that are simply discarded as waste. This only scratches the surface; a comprehensive analysis of welding processes shows a wide range of potential environmental contaminants and impacts across the industry.</a:t>
            </a:r>
          </a:p>
          <a:p>
            <a:pPr algn="l"/>
            <a:endParaRPr lang="en-US" b="1" i="0" dirty="0">
              <a:solidFill>
                <a:srgbClr val="374151"/>
              </a:solidFill>
              <a:effectLst/>
              <a:latin typeface="Söhne"/>
            </a:endParaRPr>
          </a:p>
        </p:txBody>
      </p:sp>
      <p:pic>
        <p:nvPicPr>
          <p:cNvPr id="10" name="Imagen 9">
            <a:extLst>
              <a:ext uri="{FF2B5EF4-FFF2-40B4-BE49-F238E27FC236}">
                <a16:creationId xmlns:a16="http://schemas.microsoft.com/office/drawing/2014/main" id="{C9BA764E-FC42-872A-6177-A4FE7DD8F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7930" y="2399251"/>
            <a:ext cx="2316885" cy="3460458"/>
          </a:xfrm>
          <a:prstGeom prst="rect">
            <a:avLst/>
          </a:prstGeom>
        </p:spPr>
      </p:pic>
      <p:pic>
        <p:nvPicPr>
          <p:cNvPr id="11" name="Imagen 10">
            <a:extLst>
              <a:ext uri="{FF2B5EF4-FFF2-40B4-BE49-F238E27FC236}">
                <a16:creationId xmlns:a16="http://schemas.microsoft.com/office/drawing/2014/main" id="{3A6FE6E8-C218-7269-7E61-CCDA4E000D4B}"/>
              </a:ext>
            </a:extLst>
          </p:cNvPr>
          <p:cNvPicPr>
            <a:picLocks noChangeAspect="1"/>
          </p:cNvPicPr>
          <p:nvPr/>
        </p:nvPicPr>
        <p:blipFill>
          <a:blip r:embed="rId4">
            <a:clrChange>
              <a:clrFrom>
                <a:srgbClr val="FEFEFE"/>
              </a:clrFrom>
              <a:clrTo>
                <a:srgbClr val="FEFEFE">
                  <a:alpha val="0"/>
                </a:srgbClr>
              </a:clrTo>
            </a:clrChange>
            <a:duotone>
              <a:schemeClr val="accent6">
                <a:shade val="45000"/>
                <a:satMod val="135000"/>
              </a:schemeClr>
              <a:prstClr val="white"/>
            </a:duotone>
          </a:blip>
          <a:stretch>
            <a:fillRect/>
          </a:stretch>
        </p:blipFill>
        <p:spPr>
          <a:xfrm>
            <a:off x="10439511" y="4580712"/>
            <a:ext cx="1469854" cy="1385055"/>
          </a:xfrm>
          <a:prstGeom prst="rect">
            <a:avLst/>
          </a:prstGeom>
        </p:spPr>
      </p:pic>
      <p:sp>
        <p:nvSpPr>
          <p:cNvPr id="12" name="CuadroTexto 11">
            <a:extLst>
              <a:ext uri="{FF2B5EF4-FFF2-40B4-BE49-F238E27FC236}">
                <a16:creationId xmlns:a16="http://schemas.microsoft.com/office/drawing/2014/main" id="{5092E471-1916-F2A4-1417-285344EB33F1}"/>
              </a:ext>
            </a:extLst>
          </p:cNvPr>
          <p:cNvSpPr txBox="1"/>
          <p:nvPr/>
        </p:nvSpPr>
        <p:spPr>
          <a:xfrm rot="19647779">
            <a:off x="9747885" y="4212694"/>
            <a:ext cx="3573853" cy="369332"/>
          </a:xfrm>
          <a:prstGeom prst="rect">
            <a:avLst/>
          </a:prstGeom>
          <a:noFill/>
        </p:spPr>
        <p:txBody>
          <a:bodyPr wrap="square">
            <a:spAutoFit/>
          </a:bodyPr>
          <a:lstStyle/>
          <a:p>
            <a:pPr lvl="1"/>
            <a:r>
              <a:rPr lang="en-US" b="1" i="1" dirty="0">
                <a:solidFill>
                  <a:schemeClr val="accent6">
                    <a:lumMod val="50000"/>
                  </a:schemeClr>
                </a:solidFill>
                <a:effectLst/>
                <a:latin typeface="Söhne"/>
              </a:rPr>
              <a:t>Think in green </a:t>
            </a:r>
            <a:r>
              <a:rPr lang="en-US" b="1" i="1" dirty="0">
                <a:solidFill>
                  <a:schemeClr val="accent6">
                    <a:lumMod val="50000"/>
                  </a:schemeClr>
                </a:solidFill>
                <a:latin typeface="Söhne"/>
              </a:rPr>
              <a:t>.</a:t>
            </a:r>
            <a:endParaRPr lang="en-US" b="1" i="1" dirty="0">
              <a:solidFill>
                <a:schemeClr val="accent6">
                  <a:lumMod val="50000"/>
                </a:schemeClr>
              </a:solidFill>
              <a:effectLst/>
              <a:latin typeface="Söhne"/>
            </a:endParaRPr>
          </a:p>
        </p:txBody>
      </p:sp>
    </p:spTree>
    <p:extLst>
      <p:ext uri="{BB962C8B-B14F-4D97-AF65-F5344CB8AC3E}">
        <p14:creationId xmlns:p14="http://schemas.microsoft.com/office/powerpoint/2010/main" val="4173487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11044-141F-B88D-0F1E-10062961F77D}"/>
            </a:ext>
          </a:extLst>
        </p:cNvPr>
        <p:cNvGrpSpPr/>
        <p:nvPr/>
      </p:nvGrpSpPr>
      <p:grpSpPr>
        <a:xfrm>
          <a:off x="0" y="0"/>
          <a:ext cx="0" cy="0"/>
          <a:chOff x="0" y="0"/>
          <a:chExt cx="0" cy="0"/>
        </a:xfrm>
      </p:grpSpPr>
      <p:pic>
        <p:nvPicPr>
          <p:cNvPr id="5" name="Content Placeholder 4" descr="A picture containing background pattern&#10;&#10;Description automatically generated">
            <a:extLst>
              <a:ext uri="{FF2B5EF4-FFF2-40B4-BE49-F238E27FC236}">
                <a16:creationId xmlns:a16="http://schemas.microsoft.com/office/drawing/2014/main" id="{3F0AE1A4-3B79-A3CC-1F30-6BF5F4F83C6A}"/>
              </a:ext>
            </a:extLst>
          </p:cNvPr>
          <p:cNvPicPr>
            <a:picLocks noGrp="1" noRot="1" noChangeAspect="1" noMove="1" noResize="1" noEditPoints="1" noAdjustHandles="1" noChangeArrowheads="1" noChangeShapeType="1" noCrop="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
            <a:ext cx="12192000" cy="6856287"/>
          </a:xfrm>
        </p:spPr>
      </p:pic>
      <p:sp>
        <p:nvSpPr>
          <p:cNvPr id="4" name="CuadroTexto 3">
            <a:extLst>
              <a:ext uri="{FF2B5EF4-FFF2-40B4-BE49-F238E27FC236}">
                <a16:creationId xmlns:a16="http://schemas.microsoft.com/office/drawing/2014/main" id="{EE461235-CA43-3728-A279-585DCEC3A37B}"/>
              </a:ext>
            </a:extLst>
          </p:cNvPr>
          <p:cNvSpPr txBox="1"/>
          <p:nvPr/>
        </p:nvSpPr>
        <p:spPr>
          <a:xfrm>
            <a:off x="447413" y="746022"/>
            <a:ext cx="6115574"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Waste and Material Reduction</a:t>
            </a:r>
          </a:p>
        </p:txBody>
      </p:sp>
      <p:sp>
        <p:nvSpPr>
          <p:cNvPr id="6" name="CuadroTexto 5">
            <a:extLst>
              <a:ext uri="{FF2B5EF4-FFF2-40B4-BE49-F238E27FC236}">
                <a16:creationId xmlns:a16="http://schemas.microsoft.com/office/drawing/2014/main" id="{610FED36-0F36-129D-A441-0075CD4E6BC8}"/>
              </a:ext>
            </a:extLst>
          </p:cNvPr>
          <p:cNvSpPr txBox="1"/>
          <p:nvPr/>
        </p:nvSpPr>
        <p:spPr>
          <a:xfrm>
            <a:off x="447412" y="412053"/>
            <a:ext cx="11423009" cy="383182"/>
          </a:xfrm>
          <a:prstGeom prst="rect">
            <a:avLst/>
          </a:prstGeom>
          <a:noFill/>
        </p:spPr>
        <p:txBody>
          <a:bodyPr wrap="square">
            <a:spAutoFit/>
          </a:bodyPr>
          <a:lstStyle/>
          <a:p>
            <a:pPr>
              <a:lnSpc>
                <a:spcPct val="90000"/>
              </a:lnSpc>
              <a:spcBef>
                <a:spcPct val="0"/>
              </a:spcBef>
            </a:pPr>
            <a:r>
              <a:rPr lang="en-US" sz="2100" b="1" dirty="0">
                <a:solidFill>
                  <a:srgbClr val="2B5E1C"/>
                </a:solidFill>
                <a:latin typeface="Barlow" panose="00000500000000000000" pitchFamily="2" charset="0"/>
                <a:ea typeface="+mj-ea"/>
                <a:cs typeface="+mj-cs"/>
              </a:rPr>
              <a:t>ENVIRONMENTAL AWARDNESS AND GREEN WELDING ADAPATION TRAINING FOR WELDERS</a:t>
            </a:r>
          </a:p>
        </p:txBody>
      </p:sp>
      <p:sp>
        <p:nvSpPr>
          <p:cNvPr id="2" name="CuadroTexto 1">
            <a:extLst>
              <a:ext uri="{FF2B5EF4-FFF2-40B4-BE49-F238E27FC236}">
                <a16:creationId xmlns:a16="http://schemas.microsoft.com/office/drawing/2014/main" id="{8F0CE93F-7D6B-B4AC-5840-B6D5DE95CB9E}"/>
              </a:ext>
            </a:extLst>
          </p:cNvPr>
          <p:cNvSpPr txBox="1"/>
          <p:nvPr/>
        </p:nvSpPr>
        <p:spPr>
          <a:xfrm>
            <a:off x="447413" y="1351616"/>
            <a:ext cx="6115574"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2. Reducing Waste in Welding process:</a:t>
            </a:r>
          </a:p>
        </p:txBody>
      </p:sp>
      <p:sp>
        <p:nvSpPr>
          <p:cNvPr id="3" name="CuadroTexto 2">
            <a:extLst>
              <a:ext uri="{FF2B5EF4-FFF2-40B4-BE49-F238E27FC236}">
                <a16:creationId xmlns:a16="http://schemas.microsoft.com/office/drawing/2014/main" id="{260D0532-8C6E-EE05-407F-422C4A791957}"/>
              </a:ext>
            </a:extLst>
          </p:cNvPr>
          <p:cNvSpPr txBox="1"/>
          <p:nvPr/>
        </p:nvSpPr>
        <p:spPr>
          <a:xfrm>
            <a:off x="474539" y="2000052"/>
            <a:ext cx="11242921" cy="369332"/>
          </a:xfrm>
          <a:prstGeom prst="rect">
            <a:avLst/>
          </a:prstGeom>
          <a:noFill/>
        </p:spPr>
        <p:txBody>
          <a:bodyPr wrap="square">
            <a:spAutoFit/>
          </a:bodyPr>
          <a:lstStyle/>
          <a:p>
            <a:pPr algn="l"/>
            <a:r>
              <a:rPr lang="en-US" b="1" i="0" dirty="0">
                <a:solidFill>
                  <a:srgbClr val="374151"/>
                </a:solidFill>
                <a:effectLst/>
                <a:latin typeface="Söhne"/>
              </a:rPr>
              <a:t>Environmental Awareness Good practices:</a:t>
            </a:r>
          </a:p>
        </p:txBody>
      </p:sp>
      <p:pic>
        <p:nvPicPr>
          <p:cNvPr id="1026" name="Picture 2" descr="A circular economy for zero waste">
            <a:extLst>
              <a:ext uri="{FF2B5EF4-FFF2-40B4-BE49-F238E27FC236}">
                <a16:creationId xmlns:a16="http://schemas.microsoft.com/office/drawing/2014/main" id="{732B7058-D8F8-F2D6-73AB-A7754C2CDCC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91303" y="2078850"/>
            <a:ext cx="4279283" cy="3995353"/>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42814B35-8FA1-9217-0707-69FF8859193B}"/>
              </a:ext>
            </a:extLst>
          </p:cNvPr>
          <p:cNvSpPr txBox="1"/>
          <p:nvPr/>
        </p:nvSpPr>
        <p:spPr>
          <a:xfrm>
            <a:off x="621414" y="2771599"/>
            <a:ext cx="6669889" cy="2308324"/>
          </a:xfrm>
          <a:prstGeom prst="rect">
            <a:avLst/>
          </a:prstGeom>
          <a:noFill/>
        </p:spPr>
        <p:txBody>
          <a:bodyPr wrap="square">
            <a:spAutoFit/>
          </a:bodyPr>
          <a:lstStyle/>
          <a:p>
            <a:pPr marL="285750" indent="-285750" algn="l">
              <a:buFont typeface="Arial" panose="020B0604020202020204" pitchFamily="34" charset="0"/>
              <a:buChar char="•"/>
            </a:pPr>
            <a:r>
              <a:rPr lang="en-US" dirty="0">
                <a:solidFill>
                  <a:srgbClr val="374151"/>
                </a:solidFill>
                <a:latin typeface="Söhne"/>
              </a:rPr>
              <a:t>Skip the Feel-Good, No-Impact Gimmicks</a:t>
            </a:r>
          </a:p>
          <a:p>
            <a:pPr marL="285750" indent="-285750" algn="l">
              <a:buFont typeface="Arial" panose="020B0604020202020204" pitchFamily="34" charset="0"/>
              <a:buChar char="•"/>
            </a:pPr>
            <a:r>
              <a:rPr lang="en-US" dirty="0">
                <a:solidFill>
                  <a:srgbClr val="374151"/>
                </a:solidFill>
                <a:latin typeface="Söhne"/>
              </a:rPr>
              <a:t>Examine Waste and Recycle Anything That Can Be Recycled</a:t>
            </a:r>
          </a:p>
          <a:p>
            <a:pPr marL="285750" indent="-285750" algn="l">
              <a:buFont typeface="Arial" panose="020B0604020202020204" pitchFamily="34" charset="0"/>
              <a:buChar char="•"/>
            </a:pPr>
            <a:r>
              <a:rPr lang="en-US" dirty="0">
                <a:solidFill>
                  <a:srgbClr val="374151"/>
                </a:solidFill>
                <a:latin typeface="Söhne"/>
              </a:rPr>
              <a:t>Choose a Less Impactful Welding Process</a:t>
            </a:r>
          </a:p>
          <a:p>
            <a:pPr marL="285750" indent="-285750" algn="l">
              <a:buFont typeface="Arial" panose="020B0604020202020204" pitchFamily="34" charset="0"/>
              <a:buChar char="•"/>
            </a:pPr>
            <a:r>
              <a:rPr lang="en-US" dirty="0">
                <a:solidFill>
                  <a:srgbClr val="374151"/>
                </a:solidFill>
                <a:latin typeface="Söhne"/>
              </a:rPr>
              <a:t>Use Automation to Increase Speeds and Decrease Waste</a:t>
            </a:r>
          </a:p>
          <a:p>
            <a:pPr marL="285750" indent="-285750" algn="l">
              <a:buFont typeface="Arial" panose="020B0604020202020204" pitchFamily="34" charset="0"/>
              <a:buChar char="•"/>
            </a:pPr>
            <a:r>
              <a:rPr lang="en-US" dirty="0">
                <a:solidFill>
                  <a:srgbClr val="374151"/>
                </a:solidFill>
                <a:latin typeface="Söhne"/>
              </a:rPr>
              <a:t>Use a Fume Extraction System to Avoid Releasing Contaminants</a:t>
            </a:r>
          </a:p>
          <a:p>
            <a:pPr marL="285750" indent="-285750" algn="l">
              <a:buFont typeface="Arial" panose="020B0604020202020204" pitchFamily="34" charset="0"/>
              <a:buChar char="•"/>
            </a:pPr>
            <a:r>
              <a:rPr lang="en-US" dirty="0">
                <a:solidFill>
                  <a:srgbClr val="374151"/>
                </a:solidFill>
                <a:latin typeface="Söhne"/>
              </a:rPr>
              <a:t>Switch to Eco-Friendly Consumables</a:t>
            </a:r>
          </a:p>
          <a:p>
            <a:pPr marL="285750" indent="-285750" algn="l">
              <a:buFont typeface="Arial" panose="020B0604020202020204" pitchFamily="34" charset="0"/>
              <a:buChar char="•"/>
            </a:pPr>
            <a:r>
              <a:rPr lang="en-US" dirty="0">
                <a:solidFill>
                  <a:srgbClr val="374151"/>
                </a:solidFill>
                <a:latin typeface="Söhne"/>
              </a:rPr>
              <a:t>Choose in Energy-Efficient Welding Systems</a:t>
            </a:r>
          </a:p>
          <a:p>
            <a:pPr marL="285750" indent="-285750" algn="l">
              <a:buFont typeface="Arial" panose="020B0604020202020204" pitchFamily="34" charset="0"/>
              <a:buChar char="•"/>
            </a:pPr>
            <a:r>
              <a:rPr lang="en-US" dirty="0">
                <a:solidFill>
                  <a:srgbClr val="374151"/>
                </a:solidFill>
                <a:latin typeface="Söhne"/>
              </a:rPr>
              <a:t>Use Virtual Reality for Operator Training</a:t>
            </a:r>
          </a:p>
        </p:txBody>
      </p:sp>
      <p:pic>
        <p:nvPicPr>
          <p:cNvPr id="7" name="Imagen 6">
            <a:extLst>
              <a:ext uri="{FF2B5EF4-FFF2-40B4-BE49-F238E27FC236}">
                <a16:creationId xmlns:a16="http://schemas.microsoft.com/office/drawing/2014/main" id="{E024E237-FAAC-C5D8-9639-28448F599984}"/>
              </a:ext>
            </a:extLst>
          </p:cNvPr>
          <p:cNvPicPr>
            <a:picLocks noChangeAspect="1"/>
          </p:cNvPicPr>
          <p:nvPr/>
        </p:nvPicPr>
        <p:blipFill>
          <a:blip r:embed="rId4">
            <a:clrChange>
              <a:clrFrom>
                <a:srgbClr val="FEFEFE"/>
              </a:clrFrom>
              <a:clrTo>
                <a:srgbClr val="FEFEFE">
                  <a:alpha val="0"/>
                </a:srgbClr>
              </a:clrTo>
            </a:clrChange>
            <a:duotone>
              <a:schemeClr val="accent6">
                <a:shade val="45000"/>
                <a:satMod val="135000"/>
              </a:schemeClr>
              <a:prstClr val="white"/>
            </a:duotone>
          </a:blip>
          <a:stretch>
            <a:fillRect/>
          </a:stretch>
        </p:blipFill>
        <p:spPr>
          <a:xfrm>
            <a:off x="5996231" y="4726923"/>
            <a:ext cx="1469854" cy="1385055"/>
          </a:xfrm>
          <a:prstGeom prst="rect">
            <a:avLst/>
          </a:prstGeom>
        </p:spPr>
      </p:pic>
      <p:sp>
        <p:nvSpPr>
          <p:cNvPr id="9" name="CuadroTexto 8">
            <a:extLst>
              <a:ext uri="{FF2B5EF4-FFF2-40B4-BE49-F238E27FC236}">
                <a16:creationId xmlns:a16="http://schemas.microsoft.com/office/drawing/2014/main" id="{B5191A70-2FC3-6030-6569-C2CFD1629B6A}"/>
              </a:ext>
            </a:extLst>
          </p:cNvPr>
          <p:cNvSpPr txBox="1"/>
          <p:nvPr/>
        </p:nvSpPr>
        <p:spPr>
          <a:xfrm rot="19647779">
            <a:off x="4587616" y="4438520"/>
            <a:ext cx="3573853" cy="646331"/>
          </a:xfrm>
          <a:prstGeom prst="rect">
            <a:avLst/>
          </a:prstGeom>
          <a:noFill/>
        </p:spPr>
        <p:txBody>
          <a:bodyPr wrap="square">
            <a:spAutoFit/>
          </a:bodyPr>
          <a:lstStyle/>
          <a:p>
            <a:pPr lvl="1"/>
            <a:r>
              <a:rPr lang="en-US" b="1" i="1" dirty="0">
                <a:solidFill>
                  <a:schemeClr val="accent6">
                    <a:lumMod val="50000"/>
                  </a:schemeClr>
                </a:solidFill>
                <a:effectLst/>
                <a:latin typeface="Söhne"/>
              </a:rPr>
              <a:t>Good practices,</a:t>
            </a:r>
          </a:p>
          <a:p>
            <a:pPr lvl="1"/>
            <a:r>
              <a:rPr lang="en-US" b="1" i="1" dirty="0">
                <a:solidFill>
                  <a:schemeClr val="accent6">
                    <a:lumMod val="50000"/>
                  </a:schemeClr>
                </a:solidFill>
                <a:latin typeface="Söhne"/>
              </a:rPr>
              <a:t>Less environmental impact</a:t>
            </a:r>
            <a:endParaRPr lang="en-US" b="1" i="1" dirty="0">
              <a:solidFill>
                <a:schemeClr val="accent6">
                  <a:lumMod val="50000"/>
                </a:schemeClr>
              </a:solidFill>
              <a:effectLst/>
              <a:latin typeface="Söhne"/>
            </a:endParaRPr>
          </a:p>
        </p:txBody>
      </p:sp>
    </p:spTree>
    <p:extLst>
      <p:ext uri="{BB962C8B-B14F-4D97-AF65-F5344CB8AC3E}">
        <p14:creationId xmlns:p14="http://schemas.microsoft.com/office/powerpoint/2010/main" val="3985195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B162E-E5C0-743F-F293-8C26DBAE9694}"/>
            </a:ext>
          </a:extLst>
        </p:cNvPr>
        <p:cNvGrpSpPr/>
        <p:nvPr/>
      </p:nvGrpSpPr>
      <p:grpSpPr>
        <a:xfrm>
          <a:off x="0" y="0"/>
          <a:ext cx="0" cy="0"/>
          <a:chOff x="0" y="0"/>
          <a:chExt cx="0" cy="0"/>
        </a:xfrm>
      </p:grpSpPr>
      <p:pic>
        <p:nvPicPr>
          <p:cNvPr id="5" name="Content Placeholder 4" descr="A picture containing background pattern&#10;&#10;Description automatically generated">
            <a:extLst>
              <a:ext uri="{FF2B5EF4-FFF2-40B4-BE49-F238E27FC236}">
                <a16:creationId xmlns:a16="http://schemas.microsoft.com/office/drawing/2014/main" id="{74DCF666-5E7E-3F54-179D-1AB068633A27}"/>
              </a:ext>
            </a:extLst>
          </p:cNvPr>
          <p:cNvPicPr>
            <a:picLocks noGrp="1" noRot="1" noChangeAspect="1" noMove="1" noResize="1" noEditPoints="1" noAdjustHandles="1" noChangeArrowheads="1" noChangeShapeType="1" noCrop="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
            <a:ext cx="12192000" cy="6856287"/>
          </a:xfrm>
        </p:spPr>
      </p:pic>
      <p:sp>
        <p:nvSpPr>
          <p:cNvPr id="4" name="CuadroTexto 3">
            <a:extLst>
              <a:ext uri="{FF2B5EF4-FFF2-40B4-BE49-F238E27FC236}">
                <a16:creationId xmlns:a16="http://schemas.microsoft.com/office/drawing/2014/main" id="{7941CF0B-B39F-7053-2096-6FE168C60718}"/>
              </a:ext>
            </a:extLst>
          </p:cNvPr>
          <p:cNvSpPr txBox="1"/>
          <p:nvPr/>
        </p:nvSpPr>
        <p:spPr>
          <a:xfrm>
            <a:off x="447413" y="746022"/>
            <a:ext cx="6115574"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Waste and Material Reduction</a:t>
            </a:r>
          </a:p>
        </p:txBody>
      </p:sp>
      <p:sp>
        <p:nvSpPr>
          <p:cNvPr id="6" name="CuadroTexto 5">
            <a:extLst>
              <a:ext uri="{FF2B5EF4-FFF2-40B4-BE49-F238E27FC236}">
                <a16:creationId xmlns:a16="http://schemas.microsoft.com/office/drawing/2014/main" id="{84E8D8EF-8838-A77F-443A-5935C74B7D7C}"/>
              </a:ext>
            </a:extLst>
          </p:cNvPr>
          <p:cNvSpPr txBox="1"/>
          <p:nvPr/>
        </p:nvSpPr>
        <p:spPr>
          <a:xfrm>
            <a:off x="447412" y="412053"/>
            <a:ext cx="11423009" cy="383182"/>
          </a:xfrm>
          <a:prstGeom prst="rect">
            <a:avLst/>
          </a:prstGeom>
          <a:noFill/>
        </p:spPr>
        <p:txBody>
          <a:bodyPr wrap="square">
            <a:spAutoFit/>
          </a:bodyPr>
          <a:lstStyle/>
          <a:p>
            <a:pPr>
              <a:lnSpc>
                <a:spcPct val="90000"/>
              </a:lnSpc>
              <a:spcBef>
                <a:spcPct val="0"/>
              </a:spcBef>
            </a:pPr>
            <a:r>
              <a:rPr lang="en-US" sz="2100" b="1" dirty="0">
                <a:solidFill>
                  <a:srgbClr val="2B5E1C"/>
                </a:solidFill>
                <a:latin typeface="Barlow" panose="00000500000000000000" pitchFamily="2" charset="0"/>
                <a:ea typeface="+mj-ea"/>
                <a:cs typeface="+mj-cs"/>
              </a:rPr>
              <a:t>ENVIRONMENTAL AWARDNESS AND GREEN WELDING ADAPATION TRAINING FOR WELDERS</a:t>
            </a:r>
          </a:p>
        </p:txBody>
      </p:sp>
      <p:sp>
        <p:nvSpPr>
          <p:cNvPr id="2" name="CuadroTexto 1">
            <a:extLst>
              <a:ext uri="{FF2B5EF4-FFF2-40B4-BE49-F238E27FC236}">
                <a16:creationId xmlns:a16="http://schemas.microsoft.com/office/drawing/2014/main" id="{E1C846FF-75E4-BD6A-6C55-58FC4430C086}"/>
              </a:ext>
            </a:extLst>
          </p:cNvPr>
          <p:cNvSpPr txBox="1"/>
          <p:nvPr/>
        </p:nvSpPr>
        <p:spPr>
          <a:xfrm>
            <a:off x="447413" y="1351616"/>
            <a:ext cx="10365996"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3. Welding techniques and reduction of Repairs:</a:t>
            </a:r>
          </a:p>
        </p:txBody>
      </p:sp>
      <p:sp>
        <p:nvSpPr>
          <p:cNvPr id="7" name="CuadroTexto 6">
            <a:extLst>
              <a:ext uri="{FF2B5EF4-FFF2-40B4-BE49-F238E27FC236}">
                <a16:creationId xmlns:a16="http://schemas.microsoft.com/office/drawing/2014/main" id="{21FE1D28-39B0-D569-D613-2CD93CE71EFF}"/>
              </a:ext>
            </a:extLst>
          </p:cNvPr>
          <p:cNvSpPr txBox="1"/>
          <p:nvPr/>
        </p:nvSpPr>
        <p:spPr>
          <a:xfrm>
            <a:off x="447412" y="1706883"/>
            <a:ext cx="11565623" cy="4893647"/>
          </a:xfrm>
          <a:prstGeom prst="rect">
            <a:avLst/>
          </a:prstGeom>
          <a:noFill/>
        </p:spPr>
        <p:txBody>
          <a:bodyPr wrap="square">
            <a:spAutoFit/>
          </a:bodyPr>
          <a:lstStyle/>
          <a:p>
            <a:endParaRPr lang="en-US" b="1" i="0" dirty="0">
              <a:solidFill>
                <a:srgbClr val="374151"/>
              </a:solidFill>
              <a:effectLst/>
              <a:latin typeface="Söhne"/>
            </a:endParaRPr>
          </a:p>
          <a:p>
            <a:pPr algn="l"/>
            <a:r>
              <a:rPr lang="en-US" b="1" i="0" dirty="0">
                <a:solidFill>
                  <a:srgbClr val="374151"/>
                </a:solidFill>
                <a:effectLst/>
                <a:latin typeface="Söhne"/>
              </a:rPr>
              <a:t>Selection of Welding Techniques:</a:t>
            </a:r>
            <a:endParaRPr lang="en-US" b="0" i="0" dirty="0">
              <a:solidFill>
                <a:srgbClr val="374151"/>
              </a:solidFill>
              <a:effectLst/>
              <a:latin typeface="Söhne"/>
            </a:endParaRPr>
          </a:p>
          <a:p>
            <a:pPr algn="l">
              <a:buFont typeface="Arial" panose="020B0604020202020204" pitchFamily="34" charset="0"/>
              <a:buChar char="•"/>
            </a:pPr>
            <a:endParaRPr lang="en-US" sz="1200" b="0" i="0" dirty="0">
              <a:solidFill>
                <a:srgbClr val="374151"/>
              </a:solidFill>
              <a:effectLst/>
              <a:latin typeface="Söhne"/>
            </a:endParaRPr>
          </a:p>
          <a:p>
            <a:pPr algn="l"/>
            <a:r>
              <a:rPr lang="en-US" b="1" dirty="0">
                <a:solidFill>
                  <a:srgbClr val="374151"/>
                </a:solidFill>
                <a:latin typeface="Söhne"/>
              </a:rPr>
              <a:t>Shielded Metal Arc Welding (SMAW) </a:t>
            </a:r>
            <a:r>
              <a:rPr lang="en-US" sz="1400" dirty="0">
                <a:solidFill>
                  <a:srgbClr val="374151"/>
                </a:solidFill>
                <a:latin typeface="Söhne"/>
              </a:rPr>
              <a:t>is commonly referred to as “STICK” welding and uses a stinger – the handle that holds the weld rod.</a:t>
            </a:r>
            <a:endParaRPr lang="en-US" dirty="0">
              <a:solidFill>
                <a:srgbClr val="374151"/>
              </a:solidFill>
              <a:latin typeface="Söhne"/>
            </a:endParaRPr>
          </a:p>
          <a:p>
            <a:pPr algn="l"/>
            <a:endParaRPr lang="en-US" sz="1400" b="1" dirty="0">
              <a:solidFill>
                <a:srgbClr val="374151"/>
              </a:solidFill>
              <a:latin typeface="Söhne"/>
            </a:endParaRPr>
          </a:p>
          <a:p>
            <a:pPr algn="l"/>
            <a:r>
              <a:rPr lang="en-US" sz="1400" b="1" dirty="0">
                <a:solidFill>
                  <a:srgbClr val="374151"/>
                </a:solidFill>
                <a:latin typeface="Söhne"/>
              </a:rPr>
              <a:t>Advantages</a:t>
            </a:r>
          </a:p>
          <a:p>
            <a:pPr algn="l">
              <a:buFont typeface="+mj-lt"/>
              <a:buAutoNum type="arabicPeriod"/>
            </a:pPr>
            <a:r>
              <a:rPr lang="en-US" sz="1400" dirty="0">
                <a:solidFill>
                  <a:srgbClr val="374151"/>
                </a:solidFill>
                <a:latin typeface="Söhne"/>
              </a:rPr>
              <a:t>Lower equipment cost than GTAW, FCAW and GMAW. (No bottle, gas hose, flowmeter, or </a:t>
            </a:r>
            <a:r>
              <a:rPr lang="en-US" sz="1400" dirty="0" err="1">
                <a:solidFill>
                  <a:srgbClr val="374151"/>
                </a:solidFill>
                <a:latin typeface="Söhne"/>
              </a:rPr>
              <a:t>TiIG</a:t>
            </a:r>
            <a:r>
              <a:rPr lang="en-US" sz="1400" dirty="0">
                <a:solidFill>
                  <a:srgbClr val="374151"/>
                </a:solidFill>
                <a:latin typeface="Söhne"/>
              </a:rPr>
              <a:t> rig/Wire feeder needed).</a:t>
            </a:r>
          </a:p>
          <a:p>
            <a:pPr algn="l">
              <a:buFont typeface="+mj-lt"/>
              <a:buAutoNum type="arabicPeriod"/>
            </a:pPr>
            <a:r>
              <a:rPr lang="en-US" sz="1400" dirty="0">
                <a:solidFill>
                  <a:srgbClr val="374151"/>
                </a:solidFill>
                <a:latin typeface="Söhne"/>
              </a:rPr>
              <a:t>Quick Change from one material to another.</a:t>
            </a:r>
          </a:p>
          <a:p>
            <a:pPr algn="l">
              <a:buFont typeface="+mj-lt"/>
              <a:buAutoNum type="arabicPeriod"/>
            </a:pPr>
            <a:r>
              <a:rPr lang="en-US" sz="1400" dirty="0">
                <a:solidFill>
                  <a:srgbClr val="374151"/>
                </a:solidFill>
                <a:latin typeface="Söhne"/>
              </a:rPr>
              <a:t>The process lends itself to welding in confined spaces and various positions with few problems.</a:t>
            </a:r>
          </a:p>
          <a:p>
            <a:pPr algn="l">
              <a:buFont typeface="+mj-lt"/>
              <a:buAutoNum type="arabicPeriod"/>
            </a:pPr>
            <a:r>
              <a:rPr lang="en-US" sz="1400" dirty="0">
                <a:solidFill>
                  <a:srgbClr val="374151"/>
                </a:solidFill>
                <a:latin typeface="Söhne"/>
              </a:rPr>
              <a:t>Deposition rates faster than GTAW Manual</a:t>
            </a:r>
          </a:p>
          <a:p>
            <a:pPr algn="l">
              <a:buFont typeface="+mj-lt"/>
              <a:buAutoNum type="arabicPeriod"/>
            </a:pPr>
            <a:r>
              <a:rPr lang="en-US" sz="1400" dirty="0">
                <a:solidFill>
                  <a:srgbClr val="374151"/>
                </a:solidFill>
                <a:latin typeface="Söhne"/>
              </a:rPr>
              <a:t>Easy to move from one location to another. No Wire Feeder and Bottle.</a:t>
            </a:r>
          </a:p>
          <a:p>
            <a:pPr algn="l">
              <a:buFont typeface="+mj-lt"/>
              <a:buAutoNum type="arabicPeriod"/>
            </a:pPr>
            <a:r>
              <a:rPr lang="en-US" sz="1400" dirty="0">
                <a:solidFill>
                  <a:srgbClr val="374151"/>
                </a:solidFill>
                <a:latin typeface="Söhne"/>
              </a:rPr>
              <a:t>Requires no outside shielding gas and can be used outdoors in light to medium wind.</a:t>
            </a:r>
          </a:p>
          <a:p>
            <a:pPr algn="l">
              <a:buFont typeface="+mj-lt"/>
              <a:buAutoNum type="arabicPeriod"/>
            </a:pPr>
            <a:r>
              <a:rPr lang="en-US" sz="1400" dirty="0">
                <a:solidFill>
                  <a:srgbClr val="374151"/>
                </a:solidFill>
                <a:latin typeface="Söhne"/>
              </a:rPr>
              <a:t>The ability to bend the electrode and the small space the electrode takes allows the process to be used in comparatively tight spaces.</a:t>
            </a:r>
          </a:p>
          <a:p>
            <a:pPr algn="l"/>
            <a:r>
              <a:rPr lang="en-US" sz="1400" b="1" dirty="0">
                <a:solidFill>
                  <a:srgbClr val="374151"/>
                </a:solidFill>
                <a:latin typeface="Söhne"/>
              </a:rPr>
              <a:t>Disadvantages</a:t>
            </a:r>
          </a:p>
          <a:p>
            <a:pPr algn="l">
              <a:buFont typeface="+mj-lt"/>
              <a:buAutoNum type="arabicPeriod"/>
            </a:pPr>
            <a:r>
              <a:rPr lang="en-US" sz="1400" dirty="0">
                <a:solidFill>
                  <a:srgbClr val="374151"/>
                </a:solidFill>
                <a:latin typeface="Söhne"/>
              </a:rPr>
              <a:t>Low deposition rate compared to GMAW/FCAW.</a:t>
            </a:r>
          </a:p>
          <a:p>
            <a:pPr algn="l">
              <a:buFont typeface="+mj-lt"/>
              <a:buAutoNum type="arabicPeriod"/>
            </a:pPr>
            <a:r>
              <a:rPr lang="en-US" sz="1400" dirty="0">
                <a:solidFill>
                  <a:srgbClr val="374151"/>
                </a:solidFill>
                <a:latin typeface="Söhne"/>
              </a:rPr>
              <a:t>Filler metal cost per weld can be greater due to a low deposition efficiency that can vary greatly with stub length.</a:t>
            </a:r>
          </a:p>
          <a:p>
            <a:pPr algn="l">
              <a:buFont typeface="+mj-lt"/>
              <a:buAutoNum type="arabicPeriod"/>
            </a:pPr>
            <a:r>
              <a:rPr lang="en-US" sz="1400" dirty="0">
                <a:solidFill>
                  <a:srgbClr val="374151"/>
                </a:solidFill>
                <a:latin typeface="Söhne"/>
              </a:rPr>
              <a:t>Production factor is typically lower due to rod changes and chipping slag (unless welding on various materials).</a:t>
            </a:r>
          </a:p>
          <a:p>
            <a:pPr algn="l">
              <a:buFont typeface="+mj-lt"/>
              <a:buAutoNum type="arabicPeriod"/>
            </a:pPr>
            <a:r>
              <a:rPr lang="en-US" sz="1400" dirty="0">
                <a:solidFill>
                  <a:srgbClr val="374151"/>
                </a:solidFill>
                <a:latin typeface="Söhne"/>
              </a:rPr>
              <a:t>Needs more hand-eye coordination than GMAW/FCAW.</a:t>
            </a:r>
          </a:p>
          <a:p>
            <a:pPr algn="l">
              <a:buFont typeface="+mj-lt"/>
              <a:buAutoNum type="arabicPeriod"/>
            </a:pPr>
            <a:r>
              <a:rPr lang="en-US" sz="1400" dirty="0">
                <a:solidFill>
                  <a:srgbClr val="374151"/>
                </a:solidFill>
                <a:latin typeface="Söhne"/>
              </a:rPr>
              <a:t>Slag must be removed as compared to GTAW/GMAW</a:t>
            </a:r>
          </a:p>
          <a:p>
            <a:pPr algn="l"/>
            <a:endParaRPr lang="en-US" b="0" i="0" dirty="0">
              <a:solidFill>
                <a:srgbClr val="374151"/>
              </a:solidFill>
              <a:effectLst/>
              <a:latin typeface="Söhne"/>
            </a:endParaRPr>
          </a:p>
          <a:p>
            <a:pPr algn="l"/>
            <a:endParaRPr lang="en-US" b="1" i="0" dirty="0">
              <a:solidFill>
                <a:srgbClr val="374151"/>
              </a:solidFill>
              <a:effectLst/>
              <a:latin typeface="Söhne"/>
            </a:endParaRPr>
          </a:p>
        </p:txBody>
      </p:sp>
      <p:pic>
        <p:nvPicPr>
          <p:cNvPr id="2050" name="Picture 2" descr="Stick welding icon">
            <a:extLst>
              <a:ext uri="{FF2B5EF4-FFF2-40B4-BE49-F238E27FC236}">
                <a16:creationId xmlns:a16="http://schemas.microsoft.com/office/drawing/2014/main" id="{5083FDAE-AFBC-E274-D59A-EE2982F3E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3992" y="4747266"/>
            <a:ext cx="1680596" cy="1370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350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F2B96-5B1F-0699-9867-5C9B8DE034CF}"/>
            </a:ext>
          </a:extLst>
        </p:cNvPr>
        <p:cNvGrpSpPr/>
        <p:nvPr/>
      </p:nvGrpSpPr>
      <p:grpSpPr>
        <a:xfrm>
          <a:off x="0" y="0"/>
          <a:ext cx="0" cy="0"/>
          <a:chOff x="0" y="0"/>
          <a:chExt cx="0" cy="0"/>
        </a:xfrm>
      </p:grpSpPr>
      <p:pic>
        <p:nvPicPr>
          <p:cNvPr id="5" name="Content Placeholder 4" descr="A picture containing background pattern&#10;&#10;Description automatically generated">
            <a:extLst>
              <a:ext uri="{FF2B5EF4-FFF2-40B4-BE49-F238E27FC236}">
                <a16:creationId xmlns:a16="http://schemas.microsoft.com/office/drawing/2014/main" id="{36761430-D7EF-14D8-B75B-FA992CC77BEE}"/>
              </a:ext>
            </a:extLst>
          </p:cNvPr>
          <p:cNvPicPr>
            <a:picLocks noGrp="1" noRot="1" noChangeAspect="1" noMove="1" noResize="1" noEditPoints="1" noAdjustHandles="1" noChangeArrowheads="1" noChangeShapeType="1" noCrop="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
            <a:ext cx="12192000" cy="6856287"/>
          </a:xfrm>
        </p:spPr>
      </p:pic>
      <p:sp>
        <p:nvSpPr>
          <p:cNvPr id="4" name="CuadroTexto 3">
            <a:extLst>
              <a:ext uri="{FF2B5EF4-FFF2-40B4-BE49-F238E27FC236}">
                <a16:creationId xmlns:a16="http://schemas.microsoft.com/office/drawing/2014/main" id="{59ED6EF0-1F11-16D6-DD7D-5155836BFA02}"/>
              </a:ext>
            </a:extLst>
          </p:cNvPr>
          <p:cNvSpPr txBox="1"/>
          <p:nvPr/>
        </p:nvSpPr>
        <p:spPr>
          <a:xfrm>
            <a:off x="447413" y="746022"/>
            <a:ext cx="6115574"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Waste and Material Reduction</a:t>
            </a:r>
          </a:p>
        </p:txBody>
      </p:sp>
      <p:sp>
        <p:nvSpPr>
          <p:cNvPr id="6" name="CuadroTexto 5">
            <a:extLst>
              <a:ext uri="{FF2B5EF4-FFF2-40B4-BE49-F238E27FC236}">
                <a16:creationId xmlns:a16="http://schemas.microsoft.com/office/drawing/2014/main" id="{9CC364D9-6E51-1A8C-91CE-7F6AC24B1443}"/>
              </a:ext>
            </a:extLst>
          </p:cNvPr>
          <p:cNvSpPr txBox="1"/>
          <p:nvPr/>
        </p:nvSpPr>
        <p:spPr>
          <a:xfrm>
            <a:off x="447412" y="412053"/>
            <a:ext cx="11423009" cy="383182"/>
          </a:xfrm>
          <a:prstGeom prst="rect">
            <a:avLst/>
          </a:prstGeom>
          <a:noFill/>
        </p:spPr>
        <p:txBody>
          <a:bodyPr wrap="square">
            <a:spAutoFit/>
          </a:bodyPr>
          <a:lstStyle/>
          <a:p>
            <a:pPr>
              <a:lnSpc>
                <a:spcPct val="90000"/>
              </a:lnSpc>
              <a:spcBef>
                <a:spcPct val="0"/>
              </a:spcBef>
            </a:pPr>
            <a:r>
              <a:rPr lang="en-US" sz="2100" b="1" dirty="0">
                <a:solidFill>
                  <a:srgbClr val="2B5E1C"/>
                </a:solidFill>
                <a:latin typeface="Barlow" panose="00000500000000000000" pitchFamily="2" charset="0"/>
                <a:ea typeface="+mj-ea"/>
                <a:cs typeface="+mj-cs"/>
              </a:rPr>
              <a:t>ENVIRONMENTAL AWARDNESS AND GREEN WELDING ADAPATION TRAINING FOR WELDERS</a:t>
            </a:r>
          </a:p>
        </p:txBody>
      </p:sp>
      <p:sp>
        <p:nvSpPr>
          <p:cNvPr id="2" name="CuadroTexto 1">
            <a:extLst>
              <a:ext uri="{FF2B5EF4-FFF2-40B4-BE49-F238E27FC236}">
                <a16:creationId xmlns:a16="http://schemas.microsoft.com/office/drawing/2014/main" id="{445F750F-F118-AD01-76EE-6732651B05D9}"/>
              </a:ext>
            </a:extLst>
          </p:cNvPr>
          <p:cNvSpPr txBox="1"/>
          <p:nvPr/>
        </p:nvSpPr>
        <p:spPr>
          <a:xfrm>
            <a:off x="447413" y="1351616"/>
            <a:ext cx="10365996"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3. Welding techniques and reduction of Repairs:</a:t>
            </a:r>
          </a:p>
        </p:txBody>
      </p:sp>
      <p:sp>
        <p:nvSpPr>
          <p:cNvPr id="7" name="CuadroTexto 6">
            <a:extLst>
              <a:ext uri="{FF2B5EF4-FFF2-40B4-BE49-F238E27FC236}">
                <a16:creationId xmlns:a16="http://schemas.microsoft.com/office/drawing/2014/main" id="{DB0889DA-6B6B-A6E9-3A70-7F51D6992B29}"/>
              </a:ext>
            </a:extLst>
          </p:cNvPr>
          <p:cNvSpPr txBox="1"/>
          <p:nvPr/>
        </p:nvSpPr>
        <p:spPr>
          <a:xfrm>
            <a:off x="447412" y="1706883"/>
            <a:ext cx="11565623" cy="5109091"/>
          </a:xfrm>
          <a:prstGeom prst="rect">
            <a:avLst/>
          </a:prstGeom>
          <a:noFill/>
        </p:spPr>
        <p:txBody>
          <a:bodyPr wrap="square">
            <a:spAutoFit/>
          </a:bodyPr>
          <a:lstStyle/>
          <a:p>
            <a:endParaRPr lang="en-US" b="1" i="0" dirty="0">
              <a:solidFill>
                <a:srgbClr val="374151"/>
              </a:solidFill>
              <a:effectLst/>
              <a:latin typeface="Söhne"/>
            </a:endParaRPr>
          </a:p>
          <a:p>
            <a:pPr algn="l"/>
            <a:r>
              <a:rPr lang="en-US" b="1" i="0" dirty="0">
                <a:solidFill>
                  <a:srgbClr val="374151"/>
                </a:solidFill>
                <a:effectLst/>
                <a:latin typeface="Söhne"/>
              </a:rPr>
              <a:t>Selection of Welding Techniques:</a:t>
            </a:r>
            <a:endParaRPr lang="en-US" b="0" i="0" dirty="0">
              <a:solidFill>
                <a:srgbClr val="374151"/>
              </a:solidFill>
              <a:effectLst/>
              <a:latin typeface="Söhne"/>
            </a:endParaRPr>
          </a:p>
          <a:p>
            <a:pPr algn="l">
              <a:buFont typeface="Arial" panose="020B0604020202020204" pitchFamily="34" charset="0"/>
              <a:buChar char="•"/>
            </a:pPr>
            <a:endParaRPr lang="en-US" sz="1200" b="0" i="0" dirty="0">
              <a:solidFill>
                <a:srgbClr val="374151"/>
              </a:solidFill>
              <a:effectLst/>
              <a:latin typeface="Söhne"/>
            </a:endParaRPr>
          </a:p>
          <a:p>
            <a:r>
              <a:rPr lang="en-US" b="1" dirty="0">
                <a:solidFill>
                  <a:srgbClr val="374151"/>
                </a:solidFill>
                <a:latin typeface="Söhne"/>
              </a:rPr>
              <a:t>Gas Metal Arc Welding (GMAW) </a:t>
            </a:r>
            <a:r>
              <a:rPr lang="en-US" sz="1400" dirty="0">
                <a:solidFill>
                  <a:srgbClr val="374151"/>
                </a:solidFill>
                <a:latin typeface="Söhne"/>
              </a:rPr>
              <a:t>is commonly referred to as “MIG” welding and uses a “MIG gun” with a wire feeder.</a:t>
            </a:r>
          </a:p>
          <a:p>
            <a:endParaRPr lang="en-US" sz="1400" dirty="0">
              <a:solidFill>
                <a:srgbClr val="374151"/>
              </a:solidFill>
              <a:latin typeface="Söhne"/>
            </a:endParaRPr>
          </a:p>
          <a:p>
            <a:r>
              <a:rPr lang="en-US" sz="1400" dirty="0">
                <a:solidFill>
                  <a:srgbClr val="374151"/>
                </a:solidFill>
                <a:latin typeface="Söhne"/>
              </a:rPr>
              <a:t>Advantages</a:t>
            </a:r>
          </a:p>
          <a:p>
            <a:pPr indent="-342900">
              <a:buFont typeface="+mj-lt"/>
              <a:buAutoNum type="arabicPeriod"/>
            </a:pPr>
            <a:r>
              <a:rPr lang="en-US" sz="1400" dirty="0">
                <a:solidFill>
                  <a:srgbClr val="374151"/>
                </a:solidFill>
                <a:latin typeface="Söhne"/>
              </a:rPr>
              <a:t>High deposition efficiency when used in certain transfer modes.</a:t>
            </a:r>
          </a:p>
          <a:p>
            <a:pPr indent="-342900">
              <a:buFont typeface="+mj-lt"/>
              <a:buAutoNum type="arabicPeriod"/>
            </a:pPr>
            <a:r>
              <a:rPr lang="en-US" sz="1400" dirty="0">
                <a:solidFill>
                  <a:srgbClr val="374151"/>
                </a:solidFill>
                <a:latin typeface="Söhne"/>
              </a:rPr>
              <a:t>No slag to chip as compared to SMAW and FCAW</a:t>
            </a:r>
          </a:p>
          <a:p>
            <a:pPr indent="-342900">
              <a:buFont typeface="+mj-lt"/>
              <a:buAutoNum type="arabicPeriod"/>
            </a:pPr>
            <a:r>
              <a:rPr lang="en-US" sz="1400" dirty="0">
                <a:solidFill>
                  <a:srgbClr val="374151"/>
                </a:solidFill>
                <a:latin typeface="Söhne"/>
              </a:rPr>
              <a:t>The process can be used on thin materials with relative ease, if properly set.</a:t>
            </a:r>
          </a:p>
          <a:p>
            <a:pPr indent="-342900">
              <a:buFont typeface="+mj-lt"/>
              <a:buAutoNum type="arabicPeriod"/>
            </a:pPr>
            <a:r>
              <a:rPr lang="en-US" sz="1400" dirty="0">
                <a:solidFill>
                  <a:srgbClr val="374151"/>
                </a:solidFill>
                <a:latin typeface="Söhne"/>
              </a:rPr>
              <a:t>Lower hydrogen weld deposit with all electrodes.</a:t>
            </a:r>
          </a:p>
          <a:p>
            <a:pPr indent="-342900">
              <a:buFont typeface="+mj-lt"/>
              <a:buAutoNum type="arabicPeriod"/>
            </a:pPr>
            <a:r>
              <a:rPr lang="en-US" sz="1400" dirty="0">
                <a:solidFill>
                  <a:srgbClr val="374151"/>
                </a:solidFill>
                <a:latin typeface="Söhne"/>
              </a:rPr>
              <a:t>High production factor since no slag is required to be removed and uses a continuous electrode.</a:t>
            </a:r>
          </a:p>
          <a:p>
            <a:pPr indent="-342900">
              <a:buFont typeface="+mj-lt"/>
              <a:buAutoNum type="arabicPeriod"/>
            </a:pPr>
            <a:r>
              <a:rPr lang="en-US" sz="1400" dirty="0">
                <a:solidFill>
                  <a:srgbClr val="374151"/>
                </a:solidFill>
                <a:latin typeface="Söhne"/>
              </a:rPr>
              <a:t>With the parameters properly set for the application, most people can weld after a very short amount of practice.</a:t>
            </a:r>
          </a:p>
          <a:p>
            <a:pPr indent="-342900">
              <a:buFont typeface="+mj-lt"/>
              <a:buAutoNum type="arabicPeriod"/>
            </a:pPr>
            <a:r>
              <a:rPr lang="en-US" sz="1400" dirty="0">
                <a:solidFill>
                  <a:srgbClr val="374151"/>
                </a:solidFill>
                <a:latin typeface="Söhne"/>
              </a:rPr>
              <a:t>One given electrode size can be used on various thicknesses of materials productively, as compared to SMAW and GTAW</a:t>
            </a:r>
          </a:p>
          <a:p>
            <a:pPr indent="-342900">
              <a:buFont typeface="+mj-lt"/>
              <a:buAutoNum type="arabicPeriod"/>
            </a:pPr>
            <a:endParaRPr lang="en-US" sz="1400" dirty="0">
              <a:solidFill>
                <a:srgbClr val="374151"/>
              </a:solidFill>
              <a:latin typeface="Söhne"/>
            </a:endParaRPr>
          </a:p>
          <a:p>
            <a:r>
              <a:rPr lang="en-US" sz="1400" dirty="0">
                <a:solidFill>
                  <a:srgbClr val="374151"/>
                </a:solidFill>
                <a:latin typeface="Söhne"/>
              </a:rPr>
              <a:t>Disadvantages</a:t>
            </a:r>
          </a:p>
          <a:p>
            <a:pPr indent="-342900">
              <a:buFont typeface="+mj-lt"/>
              <a:buAutoNum type="arabicPeriod"/>
            </a:pPr>
            <a:r>
              <a:rPr lang="en-US" sz="1400" dirty="0">
                <a:solidFill>
                  <a:srgbClr val="374151"/>
                </a:solidFill>
                <a:latin typeface="Söhne"/>
              </a:rPr>
              <a:t>Requires a wire feeder, which is difficult to move and can sometimes be a maintenance/repair burden.</a:t>
            </a:r>
          </a:p>
          <a:p>
            <a:pPr indent="-342900">
              <a:buFont typeface="+mj-lt"/>
              <a:buAutoNum type="arabicPeriod"/>
            </a:pPr>
            <a:r>
              <a:rPr lang="en-US" sz="1400" dirty="0">
                <a:solidFill>
                  <a:srgbClr val="374151"/>
                </a:solidFill>
                <a:latin typeface="Söhne"/>
              </a:rPr>
              <a:t>Needs shielding gas, making welding in windy conditions difficult. Generally is not suitable for windy conditions.</a:t>
            </a:r>
          </a:p>
          <a:p>
            <a:pPr indent="-342900">
              <a:buFont typeface="+mj-lt"/>
              <a:buAutoNum type="arabicPeriod"/>
            </a:pPr>
            <a:r>
              <a:rPr lang="en-US" sz="1400" dirty="0">
                <a:solidFill>
                  <a:srgbClr val="374151"/>
                </a:solidFill>
                <a:latin typeface="Söhne"/>
              </a:rPr>
              <a:t>Out of position welds are sometimes more difficult.</a:t>
            </a:r>
          </a:p>
          <a:p>
            <a:pPr indent="-342900">
              <a:buFont typeface="+mj-lt"/>
              <a:buAutoNum type="arabicPeriod"/>
            </a:pPr>
            <a:r>
              <a:rPr lang="en-US" sz="1400" dirty="0">
                <a:solidFill>
                  <a:srgbClr val="374151"/>
                </a:solidFill>
                <a:latin typeface="Söhne"/>
              </a:rPr>
              <a:t>Increased chance of lack of fusion if parameters and welding technique are not controlled.</a:t>
            </a:r>
          </a:p>
          <a:p>
            <a:pPr indent="-342900">
              <a:buFont typeface="+mj-lt"/>
              <a:buAutoNum type="arabicPeriod"/>
            </a:pPr>
            <a:r>
              <a:rPr lang="en-US" sz="1400" dirty="0">
                <a:solidFill>
                  <a:srgbClr val="374151"/>
                </a:solidFill>
                <a:latin typeface="Söhne"/>
              </a:rPr>
              <a:t>The gun is difficult to get into tight places.</a:t>
            </a:r>
          </a:p>
          <a:p>
            <a:pPr algn="l"/>
            <a:endParaRPr lang="en-US" b="0" i="0" dirty="0">
              <a:solidFill>
                <a:srgbClr val="374151"/>
              </a:solidFill>
              <a:effectLst/>
              <a:latin typeface="Söhne"/>
            </a:endParaRPr>
          </a:p>
          <a:p>
            <a:pPr algn="l"/>
            <a:endParaRPr lang="en-US" b="1" i="0" dirty="0">
              <a:solidFill>
                <a:srgbClr val="374151"/>
              </a:solidFill>
              <a:effectLst/>
              <a:latin typeface="Söhne"/>
            </a:endParaRPr>
          </a:p>
        </p:txBody>
      </p:sp>
    </p:spTree>
    <p:extLst>
      <p:ext uri="{BB962C8B-B14F-4D97-AF65-F5344CB8AC3E}">
        <p14:creationId xmlns:p14="http://schemas.microsoft.com/office/powerpoint/2010/main" val="797354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5132D-0812-37B9-DDA8-79D3DBF6BA44}"/>
            </a:ext>
          </a:extLst>
        </p:cNvPr>
        <p:cNvGrpSpPr/>
        <p:nvPr/>
      </p:nvGrpSpPr>
      <p:grpSpPr>
        <a:xfrm>
          <a:off x="0" y="0"/>
          <a:ext cx="0" cy="0"/>
          <a:chOff x="0" y="0"/>
          <a:chExt cx="0" cy="0"/>
        </a:xfrm>
      </p:grpSpPr>
      <p:pic>
        <p:nvPicPr>
          <p:cNvPr id="5" name="Content Placeholder 4" descr="A picture containing background pattern&#10;&#10;Description automatically generated">
            <a:extLst>
              <a:ext uri="{FF2B5EF4-FFF2-40B4-BE49-F238E27FC236}">
                <a16:creationId xmlns:a16="http://schemas.microsoft.com/office/drawing/2014/main" id="{F8E1C6D0-3398-D690-8AC0-6AD5B7A9BC95}"/>
              </a:ext>
            </a:extLst>
          </p:cNvPr>
          <p:cNvPicPr>
            <a:picLocks noGrp="1" noRot="1" noChangeAspect="1" noMove="1" noResize="1" noEditPoints="1" noAdjustHandles="1" noChangeArrowheads="1" noChangeShapeType="1" noCrop="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
            <a:ext cx="12192000" cy="6856287"/>
          </a:xfrm>
        </p:spPr>
      </p:pic>
      <p:sp>
        <p:nvSpPr>
          <p:cNvPr id="4" name="CuadroTexto 3">
            <a:extLst>
              <a:ext uri="{FF2B5EF4-FFF2-40B4-BE49-F238E27FC236}">
                <a16:creationId xmlns:a16="http://schemas.microsoft.com/office/drawing/2014/main" id="{DEE17C31-CE0B-FFD5-2BE3-73ED49B72EAC}"/>
              </a:ext>
            </a:extLst>
          </p:cNvPr>
          <p:cNvSpPr txBox="1"/>
          <p:nvPr/>
        </p:nvSpPr>
        <p:spPr>
          <a:xfrm>
            <a:off x="447413" y="746022"/>
            <a:ext cx="6115574"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Waste and Material Reduction</a:t>
            </a:r>
          </a:p>
        </p:txBody>
      </p:sp>
      <p:sp>
        <p:nvSpPr>
          <p:cNvPr id="6" name="CuadroTexto 5">
            <a:extLst>
              <a:ext uri="{FF2B5EF4-FFF2-40B4-BE49-F238E27FC236}">
                <a16:creationId xmlns:a16="http://schemas.microsoft.com/office/drawing/2014/main" id="{9E463B2A-11B5-B81B-9F57-DA97169ED6E5}"/>
              </a:ext>
            </a:extLst>
          </p:cNvPr>
          <p:cNvSpPr txBox="1"/>
          <p:nvPr/>
        </p:nvSpPr>
        <p:spPr>
          <a:xfrm>
            <a:off x="447412" y="412053"/>
            <a:ext cx="11423009" cy="383182"/>
          </a:xfrm>
          <a:prstGeom prst="rect">
            <a:avLst/>
          </a:prstGeom>
          <a:noFill/>
        </p:spPr>
        <p:txBody>
          <a:bodyPr wrap="square">
            <a:spAutoFit/>
          </a:bodyPr>
          <a:lstStyle/>
          <a:p>
            <a:pPr>
              <a:lnSpc>
                <a:spcPct val="90000"/>
              </a:lnSpc>
              <a:spcBef>
                <a:spcPct val="0"/>
              </a:spcBef>
            </a:pPr>
            <a:r>
              <a:rPr lang="en-US" sz="2100" b="1" dirty="0">
                <a:solidFill>
                  <a:srgbClr val="2B5E1C"/>
                </a:solidFill>
                <a:latin typeface="Barlow" panose="00000500000000000000" pitchFamily="2" charset="0"/>
                <a:ea typeface="+mj-ea"/>
                <a:cs typeface="+mj-cs"/>
              </a:rPr>
              <a:t>ENVIRONMENTAL AWARDNESS AND GREEN WELDING ADAPATION TRAINING FOR WELDERS</a:t>
            </a:r>
          </a:p>
        </p:txBody>
      </p:sp>
      <p:sp>
        <p:nvSpPr>
          <p:cNvPr id="2" name="CuadroTexto 1">
            <a:extLst>
              <a:ext uri="{FF2B5EF4-FFF2-40B4-BE49-F238E27FC236}">
                <a16:creationId xmlns:a16="http://schemas.microsoft.com/office/drawing/2014/main" id="{1022697B-BB2C-4677-1DF9-9620560E8696}"/>
              </a:ext>
            </a:extLst>
          </p:cNvPr>
          <p:cNvSpPr txBox="1"/>
          <p:nvPr/>
        </p:nvSpPr>
        <p:spPr>
          <a:xfrm>
            <a:off x="447413" y="1351616"/>
            <a:ext cx="10365996"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3. Welding techniques and reduction of Repairs:</a:t>
            </a:r>
          </a:p>
        </p:txBody>
      </p:sp>
      <p:sp>
        <p:nvSpPr>
          <p:cNvPr id="7" name="CuadroTexto 6">
            <a:extLst>
              <a:ext uri="{FF2B5EF4-FFF2-40B4-BE49-F238E27FC236}">
                <a16:creationId xmlns:a16="http://schemas.microsoft.com/office/drawing/2014/main" id="{2B577BD2-4C27-A0A8-8DE9-3FE294748303}"/>
              </a:ext>
            </a:extLst>
          </p:cNvPr>
          <p:cNvSpPr txBox="1"/>
          <p:nvPr/>
        </p:nvSpPr>
        <p:spPr>
          <a:xfrm>
            <a:off x="447412" y="1613226"/>
            <a:ext cx="11565623" cy="5262979"/>
          </a:xfrm>
          <a:prstGeom prst="rect">
            <a:avLst/>
          </a:prstGeom>
          <a:noFill/>
        </p:spPr>
        <p:txBody>
          <a:bodyPr wrap="square">
            <a:spAutoFit/>
          </a:bodyPr>
          <a:lstStyle/>
          <a:p>
            <a:endParaRPr lang="en-US" b="1" i="0" dirty="0">
              <a:solidFill>
                <a:srgbClr val="374151"/>
              </a:solidFill>
              <a:effectLst/>
              <a:latin typeface="Söhne"/>
            </a:endParaRPr>
          </a:p>
          <a:p>
            <a:pPr algn="l"/>
            <a:r>
              <a:rPr lang="en-US" b="1" i="0" dirty="0">
                <a:solidFill>
                  <a:srgbClr val="374151"/>
                </a:solidFill>
                <a:effectLst/>
                <a:latin typeface="Söhne"/>
              </a:rPr>
              <a:t>Selection of Welding Techniques:</a:t>
            </a:r>
            <a:endParaRPr lang="en-US" b="0" i="0" dirty="0">
              <a:solidFill>
                <a:srgbClr val="374151"/>
              </a:solidFill>
              <a:effectLst/>
              <a:latin typeface="Söhne"/>
            </a:endParaRPr>
          </a:p>
          <a:p>
            <a:pPr algn="l">
              <a:buFont typeface="Arial" panose="020B0604020202020204" pitchFamily="34" charset="0"/>
              <a:buChar char="•"/>
            </a:pPr>
            <a:endParaRPr lang="en-US" sz="1200" b="0" i="0" dirty="0">
              <a:solidFill>
                <a:srgbClr val="374151"/>
              </a:solidFill>
              <a:effectLst/>
              <a:latin typeface="Söhne"/>
            </a:endParaRPr>
          </a:p>
          <a:p>
            <a:pPr algn="l"/>
            <a:r>
              <a:rPr lang="en-US" b="1" dirty="0">
                <a:solidFill>
                  <a:srgbClr val="374151"/>
                </a:solidFill>
                <a:latin typeface="Söhne"/>
              </a:rPr>
              <a:t>Gas Tungsten Arc Welding (GTAW) </a:t>
            </a:r>
            <a:r>
              <a:rPr lang="en-US" sz="1400" dirty="0">
                <a:solidFill>
                  <a:srgbClr val="374151"/>
                </a:solidFill>
                <a:latin typeface="Söhne"/>
              </a:rPr>
              <a:t>is commonly referred to as TIG welding. </a:t>
            </a:r>
          </a:p>
          <a:p>
            <a:pPr algn="l"/>
            <a:r>
              <a:rPr lang="en-US" sz="1400" dirty="0">
                <a:solidFill>
                  <a:srgbClr val="374151"/>
                </a:solidFill>
                <a:latin typeface="Söhne"/>
              </a:rPr>
              <a:t>Advantages</a:t>
            </a:r>
          </a:p>
          <a:p>
            <a:pPr algn="l">
              <a:buFont typeface="+mj-lt"/>
              <a:buAutoNum type="arabicPeriod"/>
            </a:pPr>
            <a:r>
              <a:rPr lang="en-US" sz="1400" dirty="0">
                <a:solidFill>
                  <a:srgbClr val="374151"/>
                </a:solidFill>
                <a:latin typeface="Söhne"/>
              </a:rPr>
              <a:t>GTAW welding offers more precision and higher quality when compared to other welding techniques.</a:t>
            </a:r>
          </a:p>
          <a:p>
            <a:pPr algn="l">
              <a:buFont typeface="+mj-lt"/>
              <a:buAutoNum type="arabicPeriod"/>
            </a:pPr>
            <a:r>
              <a:rPr lang="en-US" sz="1400" dirty="0">
                <a:solidFill>
                  <a:srgbClr val="374151"/>
                </a:solidFill>
                <a:latin typeface="Söhne"/>
              </a:rPr>
              <a:t>It is a difficult skill to learn for many people because you must hold the welding torch in one hand and the filler material in the other for a successful result.</a:t>
            </a:r>
          </a:p>
          <a:p>
            <a:pPr algn="l">
              <a:buFont typeface="+mj-lt"/>
              <a:buAutoNum type="arabicPeriod"/>
            </a:pPr>
            <a:r>
              <a:rPr lang="en-US" sz="1400" dirty="0">
                <a:solidFill>
                  <a:srgbClr val="374151"/>
                </a:solidFill>
                <a:latin typeface="Söhne"/>
              </a:rPr>
              <a:t>GTAW welding uses a cleaner process and you can operate a GTAW welder in almost any position.</a:t>
            </a:r>
          </a:p>
          <a:p>
            <a:pPr algn="l">
              <a:buFont typeface="+mj-lt"/>
              <a:buAutoNum type="arabicPeriod"/>
            </a:pPr>
            <a:r>
              <a:rPr lang="en-US" sz="1400" dirty="0">
                <a:solidFill>
                  <a:srgbClr val="374151"/>
                </a:solidFill>
                <a:latin typeface="Söhne"/>
              </a:rPr>
              <a:t>GTAW welding allows you to choose the precise amperage for your work.</a:t>
            </a:r>
          </a:p>
          <a:p>
            <a:pPr algn="l">
              <a:buFont typeface="+mj-lt"/>
              <a:buAutoNum type="arabicPeriod"/>
            </a:pPr>
            <a:r>
              <a:rPr lang="en-US" sz="1400" dirty="0">
                <a:solidFill>
                  <a:srgbClr val="374151"/>
                </a:solidFill>
                <a:latin typeface="Söhne"/>
              </a:rPr>
              <a:t>You can weld more types of metals and alloys with GTAW welding processes.</a:t>
            </a:r>
          </a:p>
          <a:p>
            <a:pPr algn="l">
              <a:buFont typeface="+mj-lt"/>
              <a:buAutoNum type="arabicPeriod"/>
            </a:pPr>
            <a:r>
              <a:rPr lang="en-US" sz="1400" dirty="0">
                <a:solidFill>
                  <a:srgbClr val="374151"/>
                </a:solidFill>
                <a:latin typeface="Söhne"/>
              </a:rPr>
              <a:t>GTAW welding processes are useful for welding </a:t>
            </a:r>
            <a:r>
              <a:rPr lang="en-US" sz="1400" dirty="0" err="1">
                <a:solidFill>
                  <a:srgbClr val="374151"/>
                </a:solidFill>
                <a:latin typeface="Söhne"/>
              </a:rPr>
              <a:t>chrom</a:t>
            </a:r>
            <a:r>
              <a:rPr lang="en-US" sz="1400" dirty="0">
                <a:solidFill>
                  <a:srgbClr val="374151"/>
                </a:solidFill>
                <a:latin typeface="Söhne"/>
              </a:rPr>
              <a:t> alloy, aluminum, steel, nickel alloys, stainless steel, copper, brass, magnesium, and even gold.</a:t>
            </a:r>
          </a:p>
          <a:p>
            <a:pPr algn="l">
              <a:buFont typeface="+mj-lt"/>
              <a:buAutoNum type="arabicPeriod"/>
            </a:pPr>
            <a:r>
              <a:rPr lang="en-US" sz="1400" dirty="0">
                <a:solidFill>
                  <a:srgbClr val="374151"/>
                </a:solidFill>
                <a:latin typeface="Söhne"/>
              </a:rPr>
              <a:t>There are fewer fumes and less smoke when GTAW welding.</a:t>
            </a:r>
          </a:p>
          <a:p>
            <a:pPr algn="l">
              <a:buFont typeface="+mj-lt"/>
              <a:buAutoNum type="arabicPeriod"/>
            </a:pPr>
            <a:r>
              <a:rPr lang="en-US" sz="1400" dirty="0">
                <a:solidFill>
                  <a:srgbClr val="374151"/>
                </a:solidFill>
                <a:latin typeface="Söhne"/>
              </a:rPr>
              <a:t>You don’t need to purchase multiple shielding gases to work efficiently, as Argon gas is typically used for most GTAW welding applications.</a:t>
            </a:r>
          </a:p>
          <a:p>
            <a:pPr algn="l">
              <a:buFont typeface="+mj-lt"/>
              <a:buAutoNum type="arabicPeriod"/>
            </a:pPr>
            <a:r>
              <a:rPr lang="en-US" sz="1400" dirty="0">
                <a:solidFill>
                  <a:srgbClr val="374151"/>
                </a:solidFill>
                <a:latin typeface="Söhne"/>
              </a:rPr>
              <a:t>The cost of a GTAW welder is comparable to the other methods.</a:t>
            </a:r>
          </a:p>
          <a:p>
            <a:pPr algn="l"/>
            <a:endParaRPr lang="en-US" sz="1400" dirty="0">
              <a:solidFill>
                <a:srgbClr val="374151"/>
              </a:solidFill>
              <a:latin typeface="Söhne"/>
            </a:endParaRPr>
          </a:p>
          <a:p>
            <a:pPr algn="l"/>
            <a:r>
              <a:rPr lang="en-US" sz="1400" dirty="0">
                <a:solidFill>
                  <a:srgbClr val="374151"/>
                </a:solidFill>
                <a:latin typeface="Söhne"/>
              </a:rPr>
              <a:t>Disadvantages</a:t>
            </a:r>
          </a:p>
          <a:p>
            <a:pPr algn="l">
              <a:buFont typeface="+mj-lt"/>
              <a:buAutoNum type="arabicPeriod"/>
            </a:pPr>
            <a:r>
              <a:rPr lang="en-US" sz="1400" dirty="0">
                <a:solidFill>
                  <a:srgbClr val="374151"/>
                </a:solidFill>
                <a:latin typeface="Söhne"/>
              </a:rPr>
              <a:t>GTAW welding is more expensive than the other processes available.</a:t>
            </a:r>
          </a:p>
          <a:p>
            <a:pPr algn="l">
              <a:buFont typeface="+mj-lt"/>
              <a:buAutoNum type="arabicPeriod"/>
            </a:pPr>
            <a:r>
              <a:rPr lang="en-US" sz="1400" dirty="0">
                <a:solidFill>
                  <a:srgbClr val="374151"/>
                </a:solidFill>
                <a:latin typeface="Söhne"/>
              </a:rPr>
              <a:t>Poor gas coverage can lead to contamination issues.</a:t>
            </a:r>
          </a:p>
          <a:p>
            <a:pPr algn="l">
              <a:buFont typeface="+mj-lt"/>
              <a:buAutoNum type="arabicPeriod"/>
            </a:pPr>
            <a:r>
              <a:rPr lang="en-US" sz="1400" dirty="0">
                <a:solidFill>
                  <a:srgbClr val="374151"/>
                </a:solidFill>
                <a:latin typeface="Söhne"/>
              </a:rPr>
              <a:t>You need to understand the correct polarity for your welds.</a:t>
            </a:r>
          </a:p>
          <a:p>
            <a:pPr algn="l">
              <a:buFont typeface="+mj-lt"/>
              <a:buAutoNum type="arabicPeriod"/>
            </a:pPr>
            <a:r>
              <a:rPr lang="en-US" sz="1400" dirty="0">
                <a:solidFill>
                  <a:srgbClr val="374151"/>
                </a:solidFill>
                <a:latin typeface="Söhne"/>
              </a:rPr>
              <a:t>Overheating can be a significant problem when GTAW welding.</a:t>
            </a:r>
          </a:p>
          <a:p>
            <a:pPr algn="l">
              <a:buFont typeface="+mj-lt"/>
              <a:buAutoNum type="arabicPeriod"/>
            </a:pPr>
            <a:r>
              <a:rPr lang="en-US" sz="1400" dirty="0">
                <a:solidFill>
                  <a:srgbClr val="374151"/>
                </a:solidFill>
                <a:latin typeface="Söhne"/>
              </a:rPr>
              <a:t>GTAW welding requires higher skill sets and is a much slower process comparatively.</a:t>
            </a:r>
          </a:p>
          <a:p>
            <a:pPr algn="l"/>
            <a:endParaRPr lang="en-US" sz="1400" dirty="0">
              <a:solidFill>
                <a:srgbClr val="374151"/>
              </a:solidFill>
              <a:latin typeface="Söhne"/>
            </a:endParaRPr>
          </a:p>
          <a:p>
            <a:pPr algn="l"/>
            <a:endParaRPr lang="en-US" b="1" i="0" dirty="0">
              <a:solidFill>
                <a:srgbClr val="374151"/>
              </a:solidFill>
              <a:effectLst/>
              <a:latin typeface="Söhne"/>
            </a:endParaRPr>
          </a:p>
        </p:txBody>
      </p:sp>
      <p:pic>
        <p:nvPicPr>
          <p:cNvPr id="3074" name="Picture 2" descr="Tig welding icon">
            <a:extLst>
              <a:ext uri="{FF2B5EF4-FFF2-40B4-BE49-F238E27FC236}">
                <a16:creationId xmlns:a16="http://schemas.microsoft.com/office/drawing/2014/main" id="{CBC5C535-6B73-CB1D-82E1-ACF13F573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1172" y="4935933"/>
            <a:ext cx="1404493" cy="1144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637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D7B3E-C489-42C1-DDB6-CF38078C48D6}"/>
            </a:ext>
          </a:extLst>
        </p:cNvPr>
        <p:cNvGrpSpPr/>
        <p:nvPr/>
      </p:nvGrpSpPr>
      <p:grpSpPr>
        <a:xfrm>
          <a:off x="0" y="0"/>
          <a:ext cx="0" cy="0"/>
          <a:chOff x="0" y="0"/>
          <a:chExt cx="0" cy="0"/>
        </a:xfrm>
      </p:grpSpPr>
      <p:pic>
        <p:nvPicPr>
          <p:cNvPr id="5" name="Content Placeholder 4" descr="A picture containing background pattern&#10;&#10;Description automatically generated">
            <a:extLst>
              <a:ext uri="{FF2B5EF4-FFF2-40B4-BE49-F238E27FC236}">
                <a16:creationId xmlns:a16="http://schemas.microsoft.com/office/drawing/2014/main" id="{B56097C4-DA47-4663-B1EB-204E006B301A}"/>
              </a:ext>
            </a:extLst>
          </p:cNvPr>
          <p:cNvPicPr>
            <a:picLocks noGrp="1" noRot="1" noChangeAspect="1" noMove="1" noResize="1" noEditPoints="1" noAdjustHandles="1" noChangeArrowheads="1" noChangeShapeType="1" noCrop="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
            <a:ext cx="12192000" cy="6856287"/>
          </a:xfrm>
        </p:spPr>
      </p:pic>
      <p:sp>
        <p:nvSpPr>
          <p:cNvPr id="4" name="CuadroTexto 3">
            <a:extLst>
              <a:ext uri="{FF2B5EF4-FFF2-40B4-BE49-F238E27FC236}">
                <a16:creationId xmlns:a16="http://schemas.microsoft.com/office/drawing/2014/main" id="{A2B039CD-E2CD-E011-83F2-366938E6348C}"/>
              </a:ext>
            </a:extLst>
          </p:cNvPr>
          <p:cNvSpPr txBox="1"/>
          <p:nvPr/>
        </p:nvSpPr>
        <p:spPr>
          <a:xfrm>
            <a:off x="447413" y="746022"/>
            <a:ext cx="6115574"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Waste and Material Reduction</a:t>
            </a:r>
          </a:p>
        </p:txBody>
      </p:sp>
      <p:sp>
        <p:nvSpPr>
          <p:cNvPr id="6" name="CuadroTexto 5">
            <a:extLst>
              <a:ext uri="{FF2B5EF4-FFF2-40B4-BE49-F238E27FC236}">
                <a16:creationId xmlns:a16="http://schemas.microsoft.com/office/drawing/2014/main" id="{1F67B00E-0121-482E-4F29-C9CEF89BD98A}"/>
              </a:ext>
            </a:extLst>
          </p:cNvPr>
          <p:cNvSpPr txBox="1"/>
          <p:nvPr/>
        </p:nvSpPr>
        <p:spPr>
          <a:xfrm>
            <a:off x="447412" y="412053"/>
            <a:ext cx="11423009" cy="383182"/>
          </a:xfrm>
          <a:prstGeom prst="rect">
            <a:avLst/>
          </a:prstGeom>
          <a:noFill/>
        </p:spPr>
        <p:txBody>
          <a:bodyPr wrap="square">
            <a:spAutoFit/>
          </a:bodyPr>
          <a:lstStyle/>
          <a:p>
            <a:pPr>
              <a:lnSpc>
                <a:spcPct val="90000"/>
              </a:lnSpc>
              <a:spcBef>
                <a:spcPct val="0"/>
              </a:spcBef>
            </a:pPr>
            <a:r>
              <a:rPr lang="en-US" sz="2100" b="1" dirty="0">
                <a:solidFill>
                  <a:srgbClr val="2B5E1C"/>
                </a:solidFill>
                <a:latin typeface="Barlow" panose="00000500000000000000" pitchFamily="2" charset="0"/>
                <a:ea typeface="+mj-ea"/>
                <a:cs typeface="+mj-cs"/>
              </a:rPr>
              <a:t>ENVIRONMENTAL AWARDNESS AND GREEN WELDING ADAPATION TRAINING FOR WELDERS</a:t>
            </a:r>
          </a:p>
        </p:txBody>
      </p:sp>
      <p:sp>
        <p:nvSpPr>
          <p:cNvPr id="2" name="CuadroTexto 1">
            <a:extLst>
              <a:ext uri="{FF2B5EF4-FFF2-40B4-BE49-F238E27FC236}">
                <a16:creationId xmlns:a16="http://schemas.microsoft.com/office/drawing/2014/main" id="{D1CED7D1-202B-6E29-025E-B530D5356E4A}"/>
              </a:ext>
            </a:extLst>
          </p:cNvPr>
          <p:cNvSpPr txBox="1"/>
          <p:nvPr/>
        </p:nvSpPr>
        <p:spPr>
          <a:xfrm>
            <a:off x="447413" y="1351616"/>
            <a:ext cx="10365996"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3. Welding techniques and reduction of Repairs:</a:t>
            </a:r>
          </a:p>
        </p:txBody>
      </p:sp>
      <p:sp>
        <p:nvSpPr>
          <p:cNvPr id="7" name="CuadroTexto 6">
            <a:extLst>
              <a:ext uri="{FF2B5EF4-FFF2-40B4-BE49-F238E27FC236}">
                <a16:creationId xmlns:a16="http://schemas.microsoft.com/office/drawing/2014/main" id="{29971333-A496-6D34-7538-4726BC8E006B}"/>
              </a:ext>
            </a:extLst>
          </p:cNvPr>
          <p:cNvSpPr txBox="1"/>
          <p:nvPr/>
        </p:nvSpPr>
        <p:spPr>
          <a:xfrm>
            <a:off x="487260" y="2015265"/>
            <a:ext cx="7431947" cy="369332"/>
          </a:xfrm>
          <a:prstGeom prst="rect">
            <a:avLst/>
          </a:prstGeom>
          <a:noFill/>
        </p:spPr>
        <p:txBody>
          <a:bodyPr wrap="square">
            <a:spAutoFit/>
          </a:bodyPr>
          <a:lstStyle/>
          <a:p>
            <a:pPr algn="l"/>
            <a:r>
              <a:rPr lang="en-US" b="1" i="0" dirty="0">
                <a:solidFill>
                  <a:srgbClr val="374151"/>
                </a:solidFill>
                <a:effectLst/>
                <a:latin typeface="Söhne"/>
              </a:rPr>
              <a:t>Quality over Quantity:</a:t>
            </a:r>
          </a:p>
        </p:txBody>
      </p:sp>
      <p:sp>
        <p:nvSpPr>
          <p:cNvPr id="8" name="CuadroTexto 7">
            <a:extLst>
              <a:ext uri="{FF2B5EF4-FFF2-40B4-BE49-F238E27FC236}">
                <a16:creationId xmlns:a16="http://schemas.microsoft.com/office/drawing/2014/main" id="{5FEC62E2-9966-B5D5-EC92-454F998A60A6}"/>
              </a:ext>
            </a:extLst>
          </p:cNvPr>
          <p:cNvSpPr txBox="1"/>
          <p:nvPr/>
        </p:nvSpPr>
        <p:spPr>
          <a:xfrm>
            <a:off x="487260" y="2384597"/>
            <a:ext cx="5460200" cy="2677656"/>
          </a:xfrm>
          <a:prstGeom prst="rect">
            <a:avLst/>
          </a:prstGeom>
          <a:noFill/>
        </p:spPr>
        <p:txBody>
          <a:bodyPr wrap="square">
            <a:spAutoFit/>
          </a:bodyPr>
          <a:lstStyle/>
          <a:p>
            <a:pPr marL="342900" indent="-342900">
              <a:buAutoNum type="arabicPeriod"/>
            </a:pPr>
            <a:r>
              <a:rPr lang="en-US" sz="1400" dirty="0">
                <a:solidFill>
                  <a:srgbClr val="374151"/>
                </a:solidFill>
                <a:latin typeface="Söhne"/>
              </a:rPr>
              <a:t>Include tabs and slots and </a:t>
            </a:r>
            <a:r>
              <a:rPr lang="en-US" sz="1400" dirty="0" err="1">
                <a:solidFill>
                  <a:srgbClr val="374151"/>
                </a:solidFill>
                <a:latin typeface="Söhne"/>
              </a:rPr>
              <a:t>cleco</a:t>
            </a:r>
            <a:r>
              <a:rPr lang="en-US" sz="1400" dirty="0">
                <a:solidFill>
                  <a:srgbClr val="374151"/>
                </a:solidFill>
                <a:latin typeface="Söhne"/>
              </a:rPr>
              <a:t> holes ‍</a:t>
            </a:r>
          </a:p>
          <a:p>
            <a:endParaRPr lang="en-US" sz="1400" dirty="0">
              <a:solidFill>
                <a:srgbClr val="374151"/>
              </a:solidFill>
              <a:latin typeface="Söhne"/>
            </a:endParaRPr>
          </a:p>
          <a:p>
            <a:r>
              <a:rPr lang="en-US" sz="1400" dirty="0">
                <a:solidFill>
                  <a:srgbClr val="374151"/>
                </a:solidFill>
                <a:latin typeface="Söhne"/>
              </a:rPr>
              <a:t>Tabs and slots reduce the need for complicated fixtures by interlocking metal parts with tabs on one piece of metal and slots, or holes, on the other. Designing your parts with tabs and slots enables welders to assemble your parts faster and more efficiently. You can also use tab and slot to ensure that parts are orientated correctly prior to being welded together.  Essentially these can serve as error proofing the process, while also greatly improving the efficiency of welding them together. Similarly, </a:t>
            </a:r>
            <a:r>
              <a:rPr lang="en-US" sz="1400" dirty="0" err="1">
                <a:solidFill>
                  <a:srgbClr val="374151"/>
                </a:solidFill>
                <a:latin typeface="Söhne"/>
              </a:rPr>
              <a:t>cleco</a:t>
            </a:r>
            <a:r>
              <a:rPr lang="en-US" sz="1400" dirty="0">
                <a:solidFill>
                  <a:srgbClr val="374151"/>
                </a:solidFill>
                <a:latin typeface="Söhne"/>
              </a:rPr>
              <a:t> holes also help the welders locate the exact location to weld parts together, and these holes can be filled in if needed. </a:t>
            </a:r>
          </a:p>
          <a:p>
            <a:endParaRPr lang="en-US" sz="1400" dirty="0">
              <a:solidFill>
                <a:srgbClr val="374151"/>
              </a:solidFill>
              <a:latin typeface="Söhne"/>
            </a:endParaRPr>
          </a:p>
        </p:txBody>
      </p:sp>
      <p:pic>
        <p:nvPicPr>
          <p:cNvPr id="4098" name="Picture 2" descr="Designing Sheet Metal Parts with Tab and Slots - SendCutSend">
            <a:extLst>
              <a:ext uri="{FF2B5EF4-FFF2-40B4-BE49-F238E27FC236}">
                <a16:creationId xmlns:a16="http://schemas.microsoft.com/office/drawing/2014/main" id="{F80529C8-57B2-58A0-3477-B99C6B52574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4541" y="2090561"/>
            <a:ext cx="5206431" cy="4021417"/>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DFFB753E-DB35-9148-D7B0-144F61A4D4C8}"/>
              </a:ext>
            </a:extLst>
          </p:cNvPr>
          <p:cNvPicPr>
            <a:picLocks noChangeAspect="1"/>
          </p:cNvPicPr>
          <p:nvPr/>
        </p:nvPicPr>
        <p:blipFill>
          <a:blip r:embed="rId4">
            <a:clrChange>
              <a:clrFrom>
                <a:srgbClr val="FEFEFE"/>
              </a:clrFrom>
              <a:clrTo>
                <a:srgbClr val="FEFEFE">
                  <a:alpha val="0"/>
                </a:srgbClr>
              </a:clrTo>
            </a:clrChange>
            <a:duotone>
              <a:schemeClr val="accent6">
                <a:shade val="45000"/>
                <a:satMod val="135000"/>
              </a:schemeClr>
              <a:prstClr val="white"/>
            </a:duotone>
          </a:blip>
          <a:stretch>
            <a:fillRect/>
          </a:stretch>
        </p:blipFill>
        <p:spPr>
          <a:xfrm>
            <a:off x="4374271" y="4971413"/>
            <a:ext cx="1469854" cy="1385055"/>
          </a:xfrm>
          <a:prstGeom prst="rect">
            <a:avLst/>
          </a:prstGeom>
        </p:spPr>
      </p:pic>
      <p:sp>
        <p:nvSpPr>
          <p:cNvPr id="10" name="CuadroTexto 9">
            <a:extLst>
              <a:ext uri="{FF2B5EF4-FFF2-40B4-BE49-F238E27FC236}">
                <a16:creationId xmlns:a16="http://schemas.microsoft.com/office/drawing/2014/main" id="{BBEACF03-FDD0-AB66-CFEA-0C37783A2A27}"/>
              </a:ext>
            </a:extLst>
          </p:cNvPr>
          <p:cNvSpPr txBox="1"/>
          <p:nvPr/>
        </p:nvSpPr>
        <p:spPr>
          <a:xfrm rot="19647779">
            <a:off x="2587345" y="5108419"/>
            <a:ext cx="3573853" cy="646331"/>
          </a:xfrm>
          <a:prstGeom prst="rect">
            <a:avLst/>
          </a:prstGeom>
          <a:noFill/>
        </p:spPr>
        <p:txBody>
          <a:bodyPr wrap="square">
            <a:spAutoFit/>
          </a:bodyPr>
          <a:lstStyle/>
          <a:p>
            <a:pPr lvl="1"/>
            <a:r>
              <a:rPr lang="en-US" b="1" i="1" dirty="0">
                <a:solidFill>
                  <a:schemeClr val="accent6">
                    <a:lumMod val="50000"/>
                  </a:schemeClr>
                </a:solidFill>
                <a:effectLst/>
                <a:latin typeface="Söhne"/>
              </a:rPr>
              <a:t>Less geometry divergences,</a:t>
            </a:r>
          </a:p>
          <a:p>
            <a:pPr lvl="1"/>
            <a:r>
              <a:rPr lang="en-US" b="1" i="1" dirty="0">
                <a:solidFill>
                  <a:schemeClr val="accent6">
                    <a:lumMod val="50000"/>
                  </a:schemeClr>
                </a:solidFill>
                <a:latin typeface="Söhne"/>
              </a:rPr>
              <a:t>Less resources for repairing</a:t>
            </a:r>
            <a:endParaRPr lang="en-US" b="1" i="1" dirty="0">
              <a:solidFill>
                <a:schemeClr val="accent6">
                  <a:lumMod val="50000"/>
                </a:schemeClr>
              </a:solidFill>
              <a:effectLst/>
              <a:latin typeface="Söhne"/>
            </a:endParaRPr>
          </a:p>
        </p:txBody>
      </p:sp>
    </p:spTree>
    <p:extLst>
      <p:ext uri="{BB962C8B-B14F-4D97-AF65-F5344CB8AC3E}">
        <p14:creationId xmlns:p14="http://schemas.microsoft.com/office/powerpoint/2010/main" val="696182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07302-990A-E313-4884-CCB8BD59E946}"/>
            </a:ext>
          </a:extLst>
        </p:cNvPr>
        <p:cNvGrpSpPr/>
        <p:nvPr/>
      </p:nvGrpSpPr>
      <p:grpSpPr>
        <a:xfrm>
          <a:off x="0" y="0"/>
          <a:ext cx="0" cy="0"/>
          <a:chOff x="0" y="0"/>
          <a:chExt cx="0" cy="0"/>
        </a:xfrm>
      </p:grpSpPr>
      <p:pic>
        <p:nvPicPr>
          <p:cNvPr id="5" name="Content Placeholder 4" descr="A picture containing background pattern&#10;&#10;Description automatically generated">
            <a:extLst>
              <a:ext uri="{FF2B5EF4-FFF2-40B4-BE49-F238E27FC236}">
                <a16:creationId xmlns:a16="http://schemas.microsoft.com/office/drawing/2014/main" id="{F4C7778A-E45E-F852-A230-C6F637DDA611}"/>
              </a:ext>
            </a:extLst>
          </p:cNvPr>
          <p:cNvPicPr>
            <a:picLocks noGrp="1" noRot="1" noChangeAspect="1" noMove="1" noResize="1" noEditPoints="1" noAdjustHandles="1" noChangeArrowheads="1" noChangeShapeType="1" noCrop="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
            <a:ext cx="12192000" cy="6856287"/>
          </a:xfrm>
        </p:spPr>
      </p:pic>
      <p:sp>
        <p:nvSpPr>
          <p:cNvPr id="4" name="CuadroTexto 3">
            <a:extLst>
              <a:ext uri="{FF2B5EF4-FFF2-40B4-BE49-F238E27FC236}">
                <a16:creationId xmlns:a16="http://schemas.microsoft.com/office/drawing/2014/main" id="{CC06B6BB-C634-CCBE-E414-8B378DC39807}"/>
              </a:ext>
            </a:extLst>
          </p:cNvPr>
          <p:cNvSpPr txBox="1"/>
          <p:nvPr/>
        </p:nvSpPr>
        <p:spPr>
          <a:xfrm>
            <a:off x="447413" y="746022"/>
            <a:ext cx="6115574"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Waste and Material Reduction</a:t>
            </a:r>
          </a:p>
        </p:txBody>
      </p:sp>
      <p:sp>
        <p:nvSpPr>
          <p:cNvPr id="6" name="CuadroTexto 5">
            <a:extLst>
              <a:ext uri="{FF2B5EF4-FFF2-40B4-BE49-F238E27FC236}">
                <a16:creationId xmlns:a16="http://schemas.microsoft.com/office/drawing/2014/main" id="{D5CAAA1E-32E9-0B07-3977-6D68A925D1A6}"/>
              </a:ext>
            </a:extLst>
          </p:cNvPr>
          <p:cNvSpPr txBox="1"/>
          <p:nvPr/>
        </p:nvSpPr>
        <p:spPr>
          <a:xfrm>
            <a:off x="447412" y="412053"/>
            <a:ext cx="11423009" cy="383182"/>
          </a:xfrm>
          <a:prstGeom prst="rect">
            <a:avLst/>
          </a:prstGeom>
          <a:noFill/>
        </p:spPr>
        <p:txBody>
          <a:bodyPr wrap="square">
            <a:spAutoFit/>
          </a:bodyPr>
          <a:lstStyle/>
          <a:p>
            <a:pPr>
              <a:lnSpc>
                <a:spcPct val="90000"/>
              </a:lnSpc>
              <a:spcBef>
                <a:spcPct val="0"/>
              </a:spcBef>
            </a:pPr>
            <a:r>
              <a:rPr lang="en-US" sz="2100" b="1" dirty="0">
                <a:solidFill>
                  <a:srgbClr val="2B5E1C"/>
                </a:solidFill>
                <a:latin typeface="Barlow" panose="00000500000000000000" pitchFamily="2" charset="0"/>
                <a:ea typeface="+mj-ea"/>
                <a:cs typeface="+mj-cs"/>
              </a:rPr>
              <a:t>ENVIRONMENTAL AWARDNESS AND GREEN WELDING ADAPATION TRAINING FOR WELDERS</a:t>
            </a:r>
          </a:p>
        </p:txBody>
      </p:sp>
      <p:sp>
        <p:nvSpPr>
          <p:cNvPr id="2" name="CuadroTexto 1">
            <a:extLst>
              <a:ext uri="{FF2B5EF4-FFF2-40B4-BE49-F238E27FC236}">
                <a16:creationId xmlns:a16="http://schemas.microsoft.com/office/drawing/2014/main" id="{69D80185-3423-72E8-C664-FD519EFDAC8E}"/>
              </a:ext>
            </a:extLst>
          </p:cNvPr>
          <p:cNvSpPr txBox="1"/>
          <p:nvPr/>
        </p:nvSpPr>
        <p:spPr>
          <a:xfrm>
            <a:off x="447413" y="1351616"/>
            <a:ext cx="10365996"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3. Welding techniques and reduction of Repairs:</a:t>
            </a:r>
          </a:p>
        </p:txBody>
      </p:sp>
      <p:sp>
        <p:nvSpPr>
          <p:cNvPr id="7" name="CuadroTexto 6">
            <a:extLst>
              <a:ext uri="{FF2B5EF4-FFF2-40B4-BE49-F238E27FC236}">
                <a16:creationId xmlns:a16="http://schemas.microsoft.com/office/drawing/2014/main" id="{3DEF6BE3-B8F8-87C1-6267-090B7E5DF950}"/>
              </a:ext>
            </a:extLst>
          </p:cNvPr>
          <p:cNvSpPr txBox="1"/>
          <p:nvPr/>
        </p:nvSpPr>
        <p:spPr>
          <a:xfrm>
            <a:off x="487260" y="2015265"/>
            <a:ext cx="7431947" cy="369332"/>
          </a:xfrm>
          <a:prstGeom prst="rect">
            <a:avLst/>
          </a:prstGeom>
          <a:noFill/>
        </p:spPr>
        <p:txBody>
          <a:bodyPr wrap="square">
            <a:spAutoFit/>
          </a:bodyPr>
          <a:lstStyle/>
          <a:p>
            <a:pPr algn="l"/>
            <a:r>
              <a:rPr lang="en-US" b="1" i="0" dirty="0">
                <a:solidFill>
                  <a:srgbClr val="374151"/>
                </a:solidFill>
                <a:effectLst/>
                <a:latin typeface="Söhne"/>
              </a:rPr>
              <a:t>Quality over Quantity:</a:t>
            </a:r>
          </a:p>
        </p:txBody>
      </p:sp>
      <p:sp>
        <p:nvSpPr>
          <p:cNvPr id="8" name="CuadroTexto 7">
            <a:extLst>
              <a:ext uri="{FF2B5EF4-FFF2-40B4-BE49-F238E27FC236}">
                <a16:creationId xmlns:a16="http://schemas.microsoft.com/office/drawing/2014/main" id="{4F8415E6-B801-5B17-9DB4-AE8DFBF40B76}"/>
              </a:ext>
            </a:extLst>
          </p:cNvPr>
          <p:cNvSpPr txBox="1"/>
          <p:nvPr/>
        </p:nvSpPr>
        <p:spPr>
          <a:xfrm>
            <a:off x="524026" y="2431217"/>
            <a:ext cx="6414782" cy="1600438"/>
          </a:xfrm>
          <a:prstGeom prst="rect">
            <a:avLst/>
          </a:prstGeom>
          <a:noFill/>
        </p:spPr>
        <p:txBody>
          <a:bodyPr wrap="square">
            <a:spAutoFit/>
          </a:bodyPr>
          <a:lstStyle/>
          <a:p>
            <a:r>
              <a:rPr lang="en-US" sz="1400" dirty="0">
                <a:solidFill>
                  <a:srgbClr val="374151"/>
                </a:solidFill>
                <a:latin typeface="Söhne"/>
              </a:rPr>
              <a:t>2. Select the right material for your project </a:t>
            </a:r>
          </a:p>
          <a:p>
            <a:endParaRPr lang="en-US" sz="1400" dirty="0">
              <a:solidFill>
                <a:srgbClr val="374151"/>
              </a:solidFill>
              <a:latin typeface="Söhne"/>
            </a:endParaRPr>
          </a:p>
          <a:p>
            <a:r>
              <a:rPr lang="en-US" sz="1400" dirty="0">
                <a:solidFill>
                  <a:srgbClr val="374151"/>
                </a:solidFill>
                <a:latin typeface="Söhne"/>
              </a:rPr>
              <a:t>It´s very important to choose your project’s material wisely. </a:t>
            </a:r>
          </a:p>
          <a:p>
            <a:endParaRPr lang="en-US" sz="1400" dirty="0">
              <a:solidFill>
                <a:srgbClr val="374151"/>
              </a:solidFill>
              <a:latin typeface="Söhne"/>
            </a:endParaRPr>
          </a:p>
          <a:p>
            <a:r>
              <a:rPr lang="en-US" sz="1400" dirty="0">
                <a:solidFill>
                  <a:srgbClr val="374151"/>
                </a:solidFill>
                <a:latin typeface="Söhne"/>
              </a:rPr>
              <a:t>If you change a material quality or thickness, It is very likely that you will have to scrap anything that has been manufactured under these conditions.</a:t>
            </a:r>
          </a:p>
          <a:p>
            <a:r>
              <a:rPr lang="en-US" sz="1400" dirty="0">
                <a:solidFill>
                  <a:srgbClr val="374151"/>
                </a:solidFill>
                <a:latin typeface="Söhne"/>
              </a:rPr>
              <a:t>. </a:t>
            </a:r>
          </a:p>
        </p:txBody>
      </p:sp>
      <p:pic>
        <p:nvPicPr>
          <p:cNvPr id="9" name="Imagen 8">
            <a:extLst>
              <a:ext uri="{FF2B5EF4-FFF2-40B4-BE49-F238E27FC236}">
                <a16:creationId xmlns:a16="http://schemas.microsoft.com/office/drawing/2014/main" id="{EAD2EBFB-F07E-939E-8EB0-AE449537FF76}"/>
              </a:ext>
            </a:extLst>
          </p:cNvPr>
          <p:cNvPicPr>
            <a:picLocks noChangeAspect="1"/>
          </p:cNvPicPr>
          <p:nvPr/>
        </p:nvPicPr>
        <p:blipFill>
          <a:blip r:embed="rId3"/>
          <a:stretch>
            <a:fillRect/>
          </a:stretch>
        </p:blipFill>
        <p:spPr>
          <a:xfrm>
            <a:off x="1555887" y="3882627"/>
            <a:ext cx="2984226" cy="2229351"/>
          </a:xfrm>
          <a:prstGeom prst="rect">
            <a:avLst/>
          </a:prstGeom>
        </p:spPr>
      </p:pic>
      <p:sp>
        <p:nvSpPr>
          <p:cNvPr id="11" name="CuadroTexto 10">
            <a:extLst>
              <a:ext uri="{FF2B5EF4-FFF2-40B4-BE49-F238E27FC236}">
                <a16:creationId xmlns:a16="http://schemas.microsoft.com/office/drawing/2014/main" id="{86B96EAC-8E44-D54E-5F9C-7216D8F8E013}"/>
              </a:ext>
            </a:extLst>
          </p:cNvPr>
          <p:cNvSpPr txBox="1"/>
          <p:nvPr/>
        </p:nvSpPr>
        <p:spPr>
          <a:xfrm>
            <a:off x="6975573" y="2386669"/>
            <a:ext cx="3336023" cy="1384995"/>
          </a:xfrm>
          <a:prstGeom prst="rect">
            <a:avLst/>
          </a:prstGeom>
          <a:noFill/>
        </p:spPr>
        <p:txBody>
          <a:bodyPr wrap="square">
            <a:spAutoFit/>
          </a:bodyPr>
          <a:lstStyle/>
          <a:p>
            <a:r>
              <a:rPr lang="en-US" sz="1400" dirty="0">
                <a:solidFill>
                  <a:srgbClr val="374151"/>
                </a:solidFill>
                <a:latin typeface="Söhne"/>
              </a:rPr>
              <a:t>3. Reduce gap sizes or eliminate gaps completely </a:t>
            </a:r>
          </a:p>
          <a:p>
            <a:endParaRPr lang="en-US" sz="1400" dirty="0">
              <a:solidFill>
                <a:srgbClr val="374151"/>
              </a:solidFill>
              <a:latin typeface="Söhne"/>
            </a:endParaRPr>
          </a:p>
          <a:p>
            <a:r>
              <a:rPr lang="en-US" sz="1400" dirty="0">
                <a:solidFill>
                  <a:srgbClr val="374151"/>
                </a:solidFill>
                <a:latin typeface="Söhne"/>
              </a:rPr>
              <a:t>While there are techniques we can use to fill gaps, it’s best to start with the smallest gaps possible to enable faster welding. </a:t>
            </a:r>
          </a:p>
        </p:txBody>
      </p:sp>
      <p:pic>
        <p:nvPicPr>
          <p:cNvPr id="13" name="Imagen 12">
            <a:extLst>
              <a:ext uri="{FF2B5EF4-FFF2-40B4-BE49-F238E27FC236}">
                <a16:creationId xmlns:a16="http://schemas.microsoft.com/office/drawing/2014/main" id="{54716967-4FDF-BA94-218C-2C69370C35CF}"/>
              </a:ext>
            </a:extLst>
          </p:cNvPr>
          <p:cNvPicPr>
            <a:picLocks noChangeAspect="1"/>
          </p:cNvPicPr>
          <p:nvPr/>
        </p:nvPicPr>
        <p:blipFill>
          <a:blip r:embed="rId4"/>
          <a:stretch>
            <a:fillRect/>
          </a:stretch>
        </p:blipFill>
        <p:spPr>
          <a:xfrm>
            <a:off x="6096000" y="4221521"/>
            <a:ext cx="5217328" cy="1702107"/>
          </a:xfrm>
          <a:prstGeom prst="rect">
            <a:avLst/>
          </a:prstGeom>
        </p:spPr>
      </p:pic>
      <p:pic>
        <p:nvPicPr>
          <p:cNvPr id="14" name="Imagen 13">
            <a:extLst>
              <a:ext uri="{FF2B5EF4-FFF2-40B4-BE49-F238E27FC236}">
                <a16:creationId xmlns:a16="http://schemas.microsoft.com/office/drawing/2014/main" id="{1C077491-DC83-0E8A-0F07-04F64333BBC5}"/>
              </a:ext>
            </a:extLst>
          </p:cNvPr>
          <p:cNvPicPr>
            <a:picLocks noChangeAspect="1"/>
          </p:cNvPicPr>
          <p:nvPr/>
        </p:nvPicPr>
        <p:blipFill>
          <a:blip r:embed="rId5">
            <a:clrChange>
              <a:clrFrom>
                <a:srgbClr val="FEFEFE"/>
              </a:clrFrom>
              <a:clrTo>
                <a:srgbClr val="FEFEFE">
                  <a:alpha val="0"/>
                </a:srgbClr>
              </a:clrTo>
            </a:clrChange>
            <a:duotone>
              <a:schemeClr val="accent6">
                <a:shade val="45000"/>
                <a:satMod val="135000"/>
              </a:schemeClr>
              <a:prstClr val="white"/>
            </a:duotone>
          </a:blip>
          <a:stretch>
            <a:fillRect/>
          </a:stretch>
        </p:blipFill>
        <p:spPr>
          <a:xfrm>
            <a:off x="10525895" y="2386609"/>
            <a:ext cx="1469854" cy="1385055"/>
          </a:xfrm>
          <a:prstGeom prst="rect">
            <a:avLst/>
          </a:prstGeom>
        </p:spPr>
      </p:pic>
      <p:sp>
        <p:nvSpPr>
          <p:cNvPr id="15" name="CuadroTexto 14">
            <a:extLst>
              <a:ext uri="{FF2B5EF4-FFF2-40B4-BE49-F238E27FC236}">
                <a16:creationId xmlns:a16="http://schemas.microsoft.com/office/drawing/2014/main" id="{11964A26-5986-974B-80D2-43BFC86BF101}"/>
              </a:ext>
            </a:extLst>
          </p:cNvPr>
          <p:cNvSpPr txBox="1"/>
          <p:nvPr/>
        </p:nvSpPr>
        <p:spPr>
          <a:xfrm rot="19647779">
            <a:off x="9526401" y="2018999"/>
            <a:ext cx="3573853" cy="369332"/>
          </a:xfrm>
          <a:prstGeom prst="rect">
            <a:avLst/>
          </a:prstGeom>
          <a:noFill/>
        </p:spPr>
        <p:txBody>
          <a:bodyPr wrap="square">
            <a:spAutoFit/>
          </a:bodyPr>
          <a:lstStyle/>
          <a:p>
            <a:pPr lvl="1"/>
            <a:r>
              <a:rPr lang="en-US" b="1" i="1" dirty="0">
                <a:solidFill>
                  <a:schemeClr val="accent6">
                    <a:lumMod val="50000"/>
                  </a:schemeClr>
                </a:solidFill>
                <a:effectLst/>
                <a:latin typeface="Söhne"/>
              </a:rPr>
              <a:t>Follow the </a:t>
            </a:r>
            <a:r>
              <a:rPr lang="en-US" b="1" i="1" dirty="0">
                <a:solidFill>
                  <a:schemeClr val="accent6">
                    <a:lumMod val="50000"/>
                  </a:schemeClr>
                </a:solidFill>
                <a:latin typeface="Söhne"/>
              </a:rPr>
              <a:t>WPS</a:t>
            </a:r>
            <a:endParaRPr lang="en-US" b="1" i="1" dirty="0">
              <a:solidFill>
                <a:schemeClr val="accent6">
                  <a:lumMod val="50000"/>
                </a:schemeClr>
              </a:solidFill>
              <a:effectLst/>
              <a:latin typeface="Söhne"/>
            </a:endParaRPr>
          </a:p>
        </p:txBody>
      </p:sp>
    </p:spTree>
    <p:extLst>
      <p:ext uri="{BB962C8B-B14F-4D97-AF65-F5344CB8AC3E}">
        <p14:creationId xmlns:p14="http://schemas.microsoft.com/office/powerpoint/2010/main" val="3576218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C109C-3BA2-171A-BA12-E4C731868672}"/>
            </a:ext>
          </a:extLst>
        </p:cNvPr>
        <p:cNvGrpSpPr/>
        <p:nvPr/>
      </p:nvGrpSpPr>
      <p:grpSpPr>
        <a:xfrm>
          <a:off x="0" y="0"/>
          <a:ext cx="0" cy="0"/>
          <a:chOff x="0" y="0"/>
          <a:chExt cx="0" cy="0"/>
        </a:xfrm>
      </p:grpSpPr>
      <p:pic>
        <p:nvPicPr>
          <p:cNvPr id="5" name="Content Placeholder 4" descr="A picture containing background pattern&#10;&#10;Description automatically generated">
            <a:extLst>
              <a:ext uri="{FF2B5EF4-FFF2-40B4-BE49-F238E27FC236}">
                <a16:creationId xmlns:a16="http://schemas.microsoft.com/office/drawing/2014/main" id="{41EED252-1515-3A0A-4294-9F4013680A19}"/>
              </a:ext>
            </a:extLst>
          </p:cNvPr>
          <p:cNvPicPr>
            <a:picLocks noGrp="1" noRot="1" noChangeAspect="1" noMove="1" noResize="1" noEditPoints="1" noAdjustHandles="1" noChangeArrowheads="1" noChangeShapeType="1" noCrop="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
            <a:ext cx="12192000" cy="6856287"/>
          </a:xfrm>
        </p:spPr>
      </p:pic>
      <p:sp>
        <p:nvSpPr>
          <p:cNvPr id="4" name="CuadroTexto 3">
            <a:extLst>
              <a:ext uri="{FF2B5EF4-FFF2-40B4-BE49-F238E27FC236}">
                <a16:creationId xmlns:a16="http://schemas.microsoft.com/office/drawing/2014/main" id="{91FC203C-C0B1-14C9-4C56-ABAEDE00A20A}"/>
              </a:ext>
            </a:extLst>
          </p:cNvPr>
          <p:cNvSpPr txBox="1"/>
          <p:nvPr/>
        </p:nvSpPr>
        <p:spPr>
          <a:xfrm>
            <a:off x="447413" y="746022"/>
            <a:ext cx="6115574"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Waste and Material Reduction</a:t>
            </a:r>
          </a:p>
        </p:txBody>
      </p:sp>
      <p:sp>
        <p:nvSpPr>
          <p:cNvPr id="6" name="CuadroTexto 5">
            <a:extLst>
              <a:ext uri="{FF2B5EF4-FFF2-40B4-BE49-F238E27FC236}">
                <a16:creationId xmlns:a16="http://schemas.microsoft.com/office/drawing/2014/main" id="{1213926F-7472-E040-7407-155B21E95F65}"/>
              </a:ext>
            </a:extLst>
          </p:cNvPr>
          <p:cNvSpPr txBox="1"/>
          <p:nvPr/>
        </p:nvSpPr>
        <p:spPr>
          <a:xfrm>
            <a:off x="447412" y="412053"/>
            <a:ext cx="11423009" cy="383182"/>
          </a:xfrm>
          <a:prstGeom prst="rect">
            <a:avLst/>
          </a:prstGeom>
          <a:noFill/>
        </p:spPr>
        <p:txBody>
          <a:bodyPr wrap="square">
            <a:spAutoFit/>
          </a:bodyPr>
          <a:lstStyle/>
          <a:p>
            <a:pPr>
              <a:lnSpc>
                <a:spcPct val="90000"/>
              </a:lnSpc>
              <a:spcBef>
                <a:spcPct val="0"/>
              </a:spcBef>
            </a:pPr>
            <a:r>
              <a:rPr lang="en-US" sz="2100" b="1" dirty="0">
                <a:solidFill>
                  <a:srgbClr val="2B5E1C"/>
                </a:solidFill>
                <a:latin typeface="Barlow" panose="00000500000000000000" pitchFamily="2" charset="0"/>
                <a:ea typeface="+mj-ea"/>
                <a:cs typeface="+mj-cs"/>
              </a:rPr>
              <a:t>ENVIRONMENTAL AWARDNESS AND GREEN WELDING ADAPATION TRAINING FOR WELDERS</a:t>
            </a:r>
          </a:p>
        </p:txBody>
      </p:sp>
      <p:sp>
        <p:nvSpPr>
          <p:cNvPr id="2" name="CuadroTexto 1">
            <a:extLst>
              <a:ext uri="{FF2B5EF4-FFF2-40B4-BE49-F238E27FC236}">
                <a16:creationId xmlns:a16="http://schemas.microsoft.com/office/drawing/2014/main" id="{DE6F600E-4C27-6899-5544-D2B1E0F00123}"/>
              </a:ext>
            </a:extLst>
          </p:cNvPr>
          <p:cNvSpPr txBox="1"/>
          <p:nvPr/>
        </p:nvSpPr>
        <p:spPr>
          <a:xfrm>
            <a:off x="447413" y="1351616"/>
            <a:ext cx="10365996"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3. Welding techniques and reduction of Repairs:</a:t>
            </a:r>
          </a:p>
        </p:txBody>
      </p:sp>
      <p:sp>
        <p:nvSpPr>
          <p:cNvPr id="7" name="CuadroTexto 6">
            <a:extLst>
              <a:ext uri="{FF2B5EF4-FFF2-40B4-BE49-F238E27FC236}">
                <a16:creationId xmlns:a16="http://schemas.microsoft.com/office/drawing/2014/main" id="{05658D0F-CFA4-E826-FA56-AB934C937C6E}"/>
              </a:ext>
            </a:extLst>
          </p:cNvPr>
          <p:cNvSpPr txBox="1"/>
          <p:nvPr/>
        </p:nvSpPr>
        <p:spPr>
          <a:xfrm>
            <a:off x="487260" y="2015265"/>
            <a:ext cx="7431947" cy="369332"/>
          </a:xfrm>
          <a:prstGeom prst="rect">
            <a:avLst/>
          </a:prstGeom>
          <a:noFill/>
        </p:spPr>
        <p:txBody>
          <a:bodyPr wrap="square">
            <a:spAutoFit/>
          </a:bodyPr>
          <a:lstStyle/>
          <a:p>
            <a:pPr algn="l"/>
            <a:r>
              <a:rPr lang="en-US" b="1" i="0" dirty="0">
                <a:solidFill>
                  <a:srgbClr val="374151"/>
                </a:solidFill>
                <a:effectLst/>
                <a:latin typeface="Söhne"/>
              </a:rPr>
              <a:t>Quality over Quantity:</a:t>
            </a:r>
          </a:p>
        </p:txBody>
      </p:sp>
      <p:sp>
        <p:nvSpPr>
          <p:cNvPr id="8" name="CuadroTexto 7">
            <a:extLst>
              <a:ext uri="{FF2B5EF4-FFF2-40B4-BE49-F238E27FC236}">
                <a16:creationId xmlns:a16="http://schemas.microsoft.com/office/drawing/2014/main" id="{F6A830D2-D0C9-24FE-653A-6B718C86CBC4}"/>
              </a:ext>
            </a:extLst>
          </p:cNvPr>
          <p:cNvSpPr txBox="1"/>
          <p:nvPr/>
        </p:nvSpPr>
        <p:spPr>
          <a:xfrm>
            <a:off x="487260" y="2384597"/>
            <a:ext cx="11217480" cy="738664"/>
          </a:xfrm>
          <a:prstGeom prst="rect">
            <a:avLst/>
          </a:prstGeom>
          <a:noFill/>
        </p:spPr>
        <p:txBody>
          <a:bodyPr wrap="square">
            <a:spAutoFit/>
          </a:bodyPr>
          <a:lstStyle/>
          <a:p>
            <a:r>
              <a:rPr lang="en-US" sz="1400" dirty="0">
                <a:solidFill>
                  <a:srgbClr val="374151"/>
                </a:solidFill>
                <a:latin typeface="Söhne"/>
              </a:rPr>
              <a:t>4. Choose the right tolerances and quality of welds.</a:t>
            </a:r>
          </a:p>
          <a:p>
            <a:endParaRPr lang="en-US" sz="1400" dirty="0">
              <a:solidFill>
                <a:srgbClr val="374151"/>
              </a:solidFill>
              <a:latin typeface="Söhne"/>
            </a:endParaRPr>
          </a:p>
          <a:p>
            <a:r>
              <a:rPr lang="en-US" sz="1400" dirty="0">
                <a:solidFill>
                  <a:srgbClr val="374151"/>
                </a:solidFill>
                <a:latin typeface="Söhne"/>
              </a:rPr>
              <a:t>Avoid reparations or scraps for not achieving tolerances or acceptance quality </a:t>
            </a:r>
            <a:r>
              <a:rPr lang="en-US" sz="1400" dirty="0" err="1">
                <a:solidFill>
                  <a:srgbClr val="374151"/>
                </a:solidFill>
                <a:latin typeface="Söhne"/>
              </a:rPr>
              <a:t>criterias</a:t>
            </a:r>
            <a:r>
              <a:rPr lang="en-US" sz="1400" dirty="0">
                <a:solidFill>
                  <a:srgbClr val="374151"/>
                </a:solidFill>
                <a:latin typeface="Söhne"/>
              </a:rPr>
              <a:t>.</a:t>
            </a:r>
          </a:p>
        </p:txBody>
      </p:sp>
      <p:pic>
        <p:nvPicPr>
          <p:cNvPr id="5122" name="Picture 2" descr="Various types of defects. a Crack. b Surface porosity. c Undercut. d... |  Download Scientific Diagram">
            <a:extLst>
              <a:ext uri="{FF2B5EF4-FFF2-40B4-BE49-F238E27FC236}">
                <a16:creationId xmlns:a16="http://schemas.microsoft.com/office/drawing/2014/main" id="{75F96651-805F-0A65-D917-287E41D92F4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94854" y="2132819"/>
            <a:ext cx="3170893" cy="3931762"/>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F9D46635-F948-F820-51C7-D7337B0F5DED}"/>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447412" y="3415198"/>
            <a:ext cx="3302467" cy="2265978"/>
          </a:xfrm>
          <a:prstGeom prst="rect">
            <a:avLst/>
          </a:prstGeom>
        </p:spPr>
      </p:pic>
      <p:pic>
        <p:nvPicPr>
          <p:cNvPr id="11" name="Imagen 10">
            <a:extLst>
              <a:ext uri="{FF2B5EF4-FFF2-40B4-BE49-F238E27FC236}">
                <a16:creationId xmlns:a16="http://schemas.microsoft.com/office/drawing/2014/main" id="{F764875E-91F8-7F6A-63F7-FEC41B21EB1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918081" y="3428999"/>
            <a:ext cx="3886200" cy="2238375"/>
          </a:xfrm>
          <a:prstGeom prst="rect">
            <a:avLst/>
          </a:prstGeom>
        </p:spPr>
      </p:pic>
      <p:pic>
        <p:nvPicPr>
          <p:cNvPr id="12" name="Imagen 11">
            <a:extLst>
              <a:ext uri="{FF2B5EF4-FFF2-40B4-BE49-F238E27FC236}">
                <a16:creationId xmlns:a16="http://schemas.microsoft.com/office/drawing/2014/main" id="{12A376DF-12A7-4D64-6CA1-7027FFD1A237}"/>
              </a:ext>
            </a:extLst>
          </p:cNvPr>
          <p:cNvPicPr>
            <a:picLocks noChangeAspect="1"/>
          </p:cNvPicPr>
          <p:nvPr/>
        </p:nvPicPr>
        <p:blipFill>
          <a:blip r:embed="rId7">
            <a:clrChange>
              <a:clrFrom>
                <a:srgbClr val="FEFEFE"/>
              </a:clrFrom>
              <a:clrTo>
                <a:srgbClr val="FEFEFE">
                  <a:alpha val="0"/>
                </a:srgbClr>
              </a:clrTo>
            </a:clrChange>
            <a:duotone>
              <a:schemeClr val="accent6">
                <a:shade val="45000"/>
                <a:satMod val="135000"/>
              </a:schemeClr>
              <a:prstClr val="white"/>
            </a:duotone>
          </a:blip>
          <a:stretch>
            <a:fillRect/>
          </a:stretch>
        </p:blipFill>
        <p:spPr>
          <a:xfrm>
            <a:off x="3205525" y="5007880"/>
            <a:ext cx="1469854" cy="1385055"/>
          </a:xfrm>
          <a:prstGeom prst="rect">
            <a:avLst/>
          </a:prstGeom>
        </p:spPr>
      </p:pic>
      <p:sp>
        <p:nvSpPr>
          <p:cNvPr id="13" name="CuadroTexto 12">
            <a:extLst>
              <a:ext uri="{FF2B5EF4-FFF2-40B4-BE49-F238E27FC236}">
                <a16:creationId xmlns:a16="http://schemas.microsoft.com/office/drawing/2014/main" id="{7C9F8184-136B-182C-184A-DABAD800C0D2}"/>
              </a:ext>
            </a:extLst>
          </p:cNvPr>
          <p:cNvSpPr txBox="1"/>
          <p:nvPr/>
        </p:nvSpPr>
        <p:spPr>
          <a:xfrm rot="19647779">
            <a:off x="2038598" y="4860739"/>
            <a:ext cx="3573853" cy="646331"/>
          </a:xfrm>
          <a:prstGeom prst="rect">
            <a:avLst/>
          </a:prstGeom>
          <a:noFill/>
        </p:spPr>
        <p:txBody>
          <a:bodyPr wrap="square">
            <a:spAutoFit/>
          </a:bodyPr>
          <a:lstStyle/>
          <a:p>
            <a:pPr lvl="1"/>
            <a:r>
              <a:rPr lang="en-US" b="1" i="1" dirty="0">
                <a:solidFill>
                  <a:schemeClr val="accent6">
                    <a:lumMod val="50000"/>
                  </a:schemeClr>
                </a:solidFill>
                <a:effectLst/>
                <a:latin typeface="Söhne"/>
              </a:rPr>
              <a:t>Be precise with the dimensions</a:t>
            </a:r>
            <a:r>
              <a:rPr lang="en-US" b="1" i="1" dirty="0">
                <a:solidFill>
                  <a:schemeClr val="accent6">
                    <a:lumMod val="50000"/>
                  </a:schemeClr>
                </a:solidFill>
                <a:latin typeface="Söhne"/>
              </a:rPr>
              <a:t>.</a:t>
            </a:r>
            <a:endParaRPr lang="en-US" b="1" i="1" dirty="0">
              <a:solidFill>
                <a:schemeClr val="accent6">
                  <a:lumMod val="50000"/>
                </a:schemeClr>
              </a:solidFill>
              <a:effectLst/>
              <a:latin typeface="Söhne"/>
            </a:endParaRPr>
          </a:p>
        </p:txBody>
      </p:sp>
    </p:spTree>
    <p:extLst>
      <p:ext uri="{BB962C8B-B14F-4D97-AF65-F5344CB8AC3E}">
        <p14:creationId xmlns:p14="http://schemas.microsoft.com/office/powerpoint/2010/main" val="2342260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a:extLst>
              <a:ext uri="{FF2B5EF4-FFF2-40B4-BE49-F238E27FC236}">
                <a16:creationId xmlns:a16="http://schemas.microsoft.com/office/drawing/2014/main" id="{4756114E-54D1-91C0-5A12-6D64E8EED286}"/>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5047" cy="6858000"/>
          </a:xfrm>
        </p:spPr>
      </p:pic>
      <p:sp>
        <p:nvSpPr>
          <p:cNvPr id="2" name="Title 1">
            <a:extLst>
              <a:ext uri="{FF2B5EF4-FFF2-40B4-BE49-F238E27FC236}">
                <a16:creationId xmlns:a16="http://schemas.microsoft.com/office/drawing/2014/main" id="{76A87E0E-8A73-CB43-6027-D34CCF24505F}"/>
              </a:ext>
            </a:extLst>
          </p:cNvPr>
          <p:cNvSpPr>
            <a:spLocks noGrp="1"/>
          </p:cNvSpPr>
          <p:nvPr>
            <p:ph type="title"/>
          </p:nvPr>
        </p:nvSpPr>
        <p:spPr/>
        <p:txBody>
          <a:bodyPr/>
          <a:lstStyle/>
          <a:p>
            <a:r>
              <a:rPr lang="en-US" b="1" dirty="0">
                <a:solidFill>
                  <a:schemeClr val="bg1"/>
                </a:solidFill>
                <a:latin typeface="Barlow" panose="00000500000000000000" pitchFamily="2" charset="0"/>
              </a:rPr>
              <a:t>Index</a:t>
            </a:r>
          </a:p>
        </p:txBody>
      </p:sp>
      <p:sp>
        <p:nvSpPr>
          <p:cNvPr id="6" name="TextBox 5">
            <a:extLst>
              <a:ext uri="{FF2B5EF4-FFF2-40B4-BE49-F238E27FC236}">
                <a16:creationId xmlns:a16="http://schemas.microsoft.com/office/drawing/2014/main" id="{4A7B886B-E3DD-89BD-96D9-17A3077A8E57}"/>
              </a:ext>
            </a:extLst>
          </p:cNvPr>
          <p:cNvSpPr txBox="1"/>
          <p:nvPr/>
        </p:nvSpPr>
        <p:spPr>
          <a:xfrm>
            <a:off x="2153216" y="2769779"/>
            <a:ext cx="7885568" cy="2677656"/>
          </a:xfrm>
          <a:prstGeom prst="rect">
            <a:avLst/>
          </a:prstGeom>
          <a:noFill/>
        </p:spPr>
        <p:txBody>
          <a:bodyPr wrap="square" rtlCol="0">
            <a:spAutoFit/>
          </a:bodyPr>
          <a:lstStyle/>
          <a:p>
            <a:pPr marL="742950" indent="-742950">
              <a:buAutoNum type="arabicPeriod"/>
            </a:pPr>
            <a:r>
              <a:rPr lang="en-GB" sz="2800" i="1" dirty="0">
                <a:solidFill>
                  <a:schemeClr val="bg1"/>
                </a:solidFill>
                <a:latin typeface="Barlow" panose="00000500000000000000" pitchFamily="2" charset="0"/>
              </a:rPr>
              <a:t>Maximizing materials recovery  </a:t>
            </a:r>
          </a:p>
          <a:p>
            <a:pPr marL="742950" indent="-742950">
              <a:buAutoNum type="arabicPeriod"/>
            </a:pPr>
            <a:r>
              <a:rPr lang="en-GB" sz="2800" i="1" dirty="0">
                <a:solidFill>
                  <a:schemeClr val="bg1"/>
                </a:solidFill>
                <a:latin typeface="Barlow" panose="00000500000000000000" pitchFamily="2" charset="0"/>
              </a:rPr>
              <a:t>Reducing in welding processes</a:t>
            </a:r>
          </a:p>
          <a:p>
            <a:pPr marL="742950" indent="-742950">
              <a:buAutoNum type="arabicPeriod"/>
            </a:pPr>
            <a:r>
              <a:rPr lang="en-GB" sz="2800" i="1" dirty="0">
                <a:solidFill>
                  <a:schemeClr val="bg1"/>
                </a:solidFill>
                <a:latin typeface="Barlow" panose="00000500000000000000" pitchFamily="2" charset="0"/>
              </a:rPr>
              <a:t>Different welding techniques and reduction in additional post-processes.</a:t>
            </a:r>
          </a:p>
          <a:p>
            <a:pPr marL="742950" indent="-742950">
              <a:buAutoNum type="arabicPeriod"/>
            </a:pPr>
            <a:r>
              <a:rPr lang="en-GB" sz="2800" i="1" dirty="0">
                <a:solidFill>
                  <a:schemeClr val="bg1"/>
                </a:solidFill>
                <a:latin typeface="Barlow" panose="00000500000000000000" pitchFamily="2" charset="0"/>
              </a:rPr>
              <a:t>Optimization of joint preparation to the thickness to be welded.</a:t>
            </a:r>
            <a:endParaRPr lang="en-US" sz="2800" i="1" dirty="0">
              <a:solidFill>
                <a:schemeClr val="bg1"/>
              </a:solidFill>
              <a:latin typeface="Barlow" panose="00000500000000000000" pitchFamily="2" charset="0"/>
            </a:endParaRPr>
          </a:p>
        </p:txBody>
      </p:sp>
      <p:sp>
        <p:nvSpPr>
          <p:cNvPr id="4" name="CuadroTexto 3">
            <a:extLst>
              <a:ext uri="{FF2B5EF4-FFF2-40B4-BE49-F238E27FC236}">
                <a16:creationId xmlns:a16="http://schemas.microsoft.com/office/drawing/2014/main" id="{55BA13EF-7F67-2B96-1080-425E19A11E84}"/>
              </a:ext>
            </a:extLst>
          </p:cNvPr>
          <p:cNvSpPr txBox="1"/>
          <p:nvPr/>
        </p:nvSpPr>
        <p:spPr>
          <a:xfrm>
            <a:off x="838200" y="1676235"/>
            <a:ext cx="6115574" cy="369332"/>
          </a:xfrm>
          <a:prstGeom prst="rect">
            <a:avLst/>
          </a:prstGeom>
          <a:noFill/>
        </p:spPr>
        <p:txBody>
          <a:bodyPr wrap="square">
            <a:spAutoFit/>
          </a:bodyPr>
          <a:lstStyle/>
          <a:p>
            <a:r>
              <a:rPr lang="en-US" sz="1800" i="1" dirty="0">
                <a:solidFill>
                  <a:schemeClr val="bg1"/>
                </a:solidFill>
                <a:latin typeface="Barlow" panose="00000500000000000000" pitchFamily="2" charset="0"/>
              </a:rPr>
              <a:t>Waste and Material Reduction Module</a:t>
            </a:r>
          </a:p>
        </p:txBody>
      </p:sp>
      <p:sp>
        <p:nvSpPr>
          <p:cNvPr id="8" name="CuadroTexto 7">
            <a:extLst>
              <a:ext uri="{FF2B5EF4-FFF2-40B4-BE49-F238E27FC236}">
                <a16:creationId xmlns:a16="http://schemas.microsoft.com/office/drawing/2014/main" id="{AF5AE625-6C5C-798E-953D-03D3854C2CD1}"/>
              </a:ext>
            </a:extLst>
          </p:cNvPr>
          <p:cNvSpPr txBox="1"/>
          <p:nvPr/>
        </p:nvSpPr>
        <p:spPr>
          <a:xfrm>
            <a:off x="838200" y="1359214"/>
            <a:ext cx="9572538" cy="369332"/>
          </a:xfrm>
          <a:prstGeom prst="rect">
            <a:avLst/>
          </a:prstGeom>
          <a:noFill/>
        </p:spPr>
        <p:txBody>
          <a:bodyPr wrap="square">
            <a:spAutoFit/>
          </a:bodyPr>
          <a:lstStyle/>
          <a:p>
            <a:r>
              <a:rPr lang="en-US" sz="1800" b="1" dirty="0">
                <a:solidFill>
                  <a:schemeClr val="bg1"/>
                </a:solidFill>
                <a:latin typeface="Barlow" panose="00000500000000000000" pitchFamily="2" charset="0"/>
              </a:rPr>
              <a:t>ENVIRONMENTAL AWARDNESS AND GREEN WELDING ADAPATION TRAINING FOR  WELDERS </a:t>
            </a:r>
          </a:p>
        </p:txBody>
      </p:sp>
    </p:spTree>
    <p:extLst>
      <p:ext uri="{BB962C8B-B14F-4D97-AF65-F5344CB8AC3E}">
        <p14:creationId xmlns:p14="http://schemas.microsoft.com/office/powerpoint/2010/main" val="3979523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1C8D9-023D-EDD7-3CBB-775E519BFFC6}"/>
            </a:ext>
          </a:extLst>
        </p:cNvPr>
        <p:cNvGrpSpPr/>
        <p:nvPr/>
      </p:nvGrpSpPr>
      <p:grpSpPr>
        <a:xfrm>
          <a:off x="0" y="0"/>
          <a:ext cx="0" cy="0"/>
          <a:chOff x="0" y="0"/>
          <a:chExt cx="0" cy="0"/>
        </a:xfrm>
      </p:grpSpPr>
      <p:pic>
        <p:nvPicPr>
          <p:cNvPr id="5" name="Content Placeholder 4" descr="A picture containing background pattern&#10;&#10;Description automatically generated">
            <a:extLst>
              <a:ext uri="{FF2B5EF4-FFF2-40B4-BE49-F238E27FC236}">
                <a16:creationId xmlns:a16="http://schemas.microsoft.com/office/drawing/2014/main" id="{C9E0A3D0-6D9C-ED96-3472-2CD41445031E}"/>
              </a:ext>
            </a:extLst>
          </p:cNvPr>
          <p:cNvPicPr>
            <a:picLocks noGrp="1" noRot="1" noChangeAspect="1" noMove="1" noResize="1" noEditPoints="1" noAdjustHandles="1" noChangeArrowheads="1" noChangeShapeType="1" noCrop="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
            <a:ext cx="12192000" cy="6856287"/>
          </a:xfrm>
        </p:spPr>
      </p:pic>
      <p:sp>
        <p:nvSpPr>
          <p:cNvPr id="4" name="CuadroTexto 3">
            <a:extLst>
              <a:ext uri="{FF2B5EF4-FFF2-40B4-BE49-F238E27FC236}">
                <a16:creationId xmlns:a16="http://schemas.microsoft.com/office/drawing/2014/main" id="{D29627CF-E8D8-4DEE-1A1C-CE54016A8A95}"/>
              </a:ext>
            </a:extLst>
          </p:cNvPr>
          <p:cNvSpPr txBox="1"/>
          <p:nvPr/>
        </p:nvSpPr>
        <p:spPr>
          <a:xfrm>
            <a:off x="447413" y="746022"/>
            <a:ext cx="6115574"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Waste and Material Reduction</a:t>
            </a:r>
          </a:p>
        </p:txBody>
      </p:sp>
      <p:sp>
        <p:nvSpPr>
          <p:cNvPr id="6" name="CuadroTexto 5">
            <a:extLst>
              <a:ext uri="{FF2B5EF4-FFF2-40B4-BE49-F238E27FC236}">
                <a16:creationId xmlns:a16="http://schemas.microsoft.com/office/drawing/2014/main" id="{2F840E61-33CC-E29A-822E-1410462D9759}"/>
              </a:ext>
            </a:extLst>
          </p:cNvPr>
          <p:cNvSpPr txBox="1"/>
          <p:nvPr/>
        </p:nvSpPr>
        <p:spPr>
          <a:xfrm>
            <a:off x="447412" y="412053"/>
            <a:ext cx="11423009" cy="383182"/>
          </a:xfrm>
          <a:prstGeom prst="rect">
            <a:avLst/>
          </a:prstGeom>
          <a:noFill/>
        </p:spPr>
        <p:txBody>
          <a:bodyPr wrap="square">
            <a:spAutoFit/>
          </a:bodyPr>
          <a:lstStyle/>
          <a:p>
            <a:pPr>
              <a:lnSpc>
                <a:spcPct val="90000"/>
              </a:lnSpc>
              <a:spcBef>
                <a:spcPct val="0"/>
              </a:spcBef>
            </a:pPr>
            <a:r>
              <a:rPr lang="en-US" sz="2100" b="1" dirty="0">
                <a:solidFill>
                  <a:srgbClr val="2B5E1C"/>
                </a:solidFill>
                <a:latin typeface="Barlow" panose="00000500000000000000" pitchFamily="2" charset="0"/>
                <a:ea typeface="+mj-ea"/>
                <a:cs typeface="+mj-cs"/>
              </a:rPr>
              <a:t>ENVIRONMENTAL AWARDNESS AND GREEN WELDING ADAPATION TRAINING FOR WELDERS</a:t>
            </a:r>
          </a:p>
        </p:txBody>
      </p:sp>
      <p:sp>
        <p:nvSpPr>
          <p:cNvPr id="2" name="CuadroTexto 1">
            <a:extLst>
              <a:ext uri="{FF2B5EF4-FFF2-40B4-BE49-F238E27FC236}">
                <a16:creationId xmlns:a16="http://schemas.microsoft.com/office/drawing/2014/main" id="{7D16C774-2746-6203-58AB-B27015968316}"/>
              </a:ext>
            </a:extLst>
          </p:cNvPr>
          <p:cNvSpPr txBox="1"/>
          <p:nvPr/>
        </p:nvSpPr>
        <p:spPr>
          <a:xfrm>
            <a:off x="447413" y="1351616"/>
            <a:ext cx="10365996"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4. Optimization of joint preparation:</a:t>
            </a:r>
          </a:p>
        </p:txBody>
      </p:sp>
      <p:sp>
        <p:nvSpPr>
          <p:cNvPr id="10" name="CuadroTexto 9">
            <a:extLst>
              <a:ext uri="{FF2B5EF4-FFF2-40B4-BE49-F238E27FC236}">
                <a16:creationId xmlns:a16="http://schemas.microsoft.com/office/drawing/2014/main" id="{E70DA4D1-3115-B727-2A89-3D6DF8351283}"/>
              </a:ext>
            </a:extLst>
          </p:cNvPr>
          <p:cNvSpPr txBox="1"/>
          <p:nvPr/>
        </p:nvSpPr>
        <p:spPr>
          <a:xfrm>
            <a:off x="447413" y="1874836"/>
            <a:ext cx="6590950" cy="4247317"/>
          </a:xfrm>
          <a:prstGeom prst="rect">
            <a:avLst/>
          </a:prstGeom>
          <a:noFill/>
        </p:spPr>
        <p:txBody>
          <a:bodyPr wrap="square">
            <a:spAutoFit/>
          </a:bodyPr>
          <a:lstStyle/>
          <a:p>
            <a:pPr algn="l"/>
            <a:r>
              <a:rPr lang="en-US" b="1" dirty="0">
                <a:solidFill>
                  <a:srgbClr val="374151"/>
                </a:solidFill>
                <a:latin typeface="Söhne"/>
              </a:rPr>
              <a:t>Efficient Joint Preparation:</a:t>
            </a:r>
          </a:p>
          <a:p>
            <a:endParaRPr lang="en-US" sz="1400" b="1" dirty="0">
              <a:solidFill>
                <a:srgbClr val="374151"/>
              </a:solidFill>
              <a:latin typeface="Söhne"/>
            </a:endParaRPr>
          </a:p>
          <a:p>
            <a:r>
              <a:rPr lang="en-US" sz="1400" b="1" dirty="0">
                <a:solidFill>
                  <a:srgbClr val="374151"/>
                </a:solidFill>
                <a:latin typeface="Söhne"/>
              </a:rPr>
              <a:t>Reducing the volume of weld metal</a:t>
            </a:r>
            <a:r>
              <a:rPr lang="en-US" sz="1400" dirty="0">
                <a:solidFill>
                  <a:srgbClr val="374151"/>
                </a:solidFill>
                <a:latin typeface="Söhne"/>
              </a:rPr>
              <a:t>.</a:t>
            </a:r>
          </a:p>
          <a:p>
            <a:endParaRPr lang="en-US" sz="1400" dirty="0">
              <a:solidFill>
                <a:srgbClr val="374151"/>
              </a:solidFill>
              <a:latin typeface="Söhne"/>
            </a:endParaRPr>
          </a:p>
          <a:p>
            <a:pPr algn="l"/>
            <a:r>
              <a:rPr lang="en-US" sz="1400" dirty="0">
                <a:solidFill>
                  <a:srgbClr val="374151"/>
                </a:solidFill>
                <a:latin typeface="Söhne"/>
              </a:rPr>
              <a:t>To minimize distortion, as well as for economic reasons, the volume of weld metal should be limited to the design requirements.</a:t>
            </a:r>
          </a:p>
          <a:p>
            <a:pPr algn="l"/>
            <a:endParaRPr lang="en-US" sz="1400" dirty="0">
              <a:solidFill>
                <a:srgbClr val="374151"/>
              </a:solidFill>
              <a:latin typeface="Söhne"/>
            </a:endParaRPr>
          </a:p>
          <a:p>
            <a:pPr algn="l"/>
            <a:r>
              <a:rPr lang="en-US" sz="1400" dirty="0">
                <a:solidFill>
                  <a:srgbClr val="374151"/>
                </a:solidFill>
                <a:latin typeface="Söhne"/>
              </a:rPr>
              <a:t>For a single-sided joint, the cross-section of the weld should be kept as small as possible to reduce the level of angular distortion.</a:t>
            </a:r>
          </a:p>
          <a:p>
            <a:pPr algn="l"/>
            <a:endParaRPr lang="en-US" sz="1400" dirty="0">
              <a:solidFill>
                <a:srgbClr val="374151"/>
              </a:solidFill>
              <a:latin typeface="Söhne"/>
            </a:endParaRPr>
          </a:p>
          <a:p>
            <a:pPr algn="l"/>
            <a:r>
              <a:rPr lang="en-US" sz="1400" dirty="0">
                <a:solidFill>
                  <a:srgbClr val="374151"/>
                </a:solidFill>
                <a:latin typeface="Söhne"/>
              </a:rPr>
              <a:t>Reducing the volume of metal, we will reduce the material, energy and gas </a:t>
            </a:r>
            <a:r>
              <a:rPr lang="en-US" sz="1400" dirty="0" err="1">
                <a:solidFill>
                  <a:srgbClr val="374151"/>
                </a:solidFill>
                <a:latin typeface="Söhne"/>
              </a:rPr>
              <a:t>comsumption</a:t>
            </a:r>
            <a:r>
              <a:rPr lang="en-US" sz="1400" dirty="0">
                <a:solidFill>
                  <a:srgbClr val="374151"/>
                </a:solidFill>
                <a:latin typeface="Söhne"/>
              </a:rPr>
              <a:t>.</a:t>
            </a:r>
          </a:p>
          <a:p>
            <a:endParaRPr lang="en-US" sz="1400" dirty="0">
              <a:solidFill>
                <a:srgbClr val="374151"/>
              </a:solidFill>
              <a:latin typeface="Söhne"/>
            </a:endParaRPr>
          </a:p>
          <a:p>
            <a:r>
              <a:rPr lang="en-US" sz="1400" b="1" dirty="0">
                <a:solidFill>
                  <a:srgbClr val="374151"/>
                </a:solidFill>
                <a:latin typeface="Söhne"/>
              </a:rPr>
              <a:t>Reducing the number of runs</a:t>
            </a:r>
          </a:p>
          <a:p>
            <a:endParaRPr lang="en-US" sz="1400" b="1" dirty="0">
              <a:solidFill>
                <a:srgbClr val="374151"/>
              </a:solidFill>
              <a:latin typeface="Söhne"/>
            </a:endParaRPr>
          </a:p>
          <a:p>
            <a:pPr algn="l"/>
            <a:r>
              <a:rPr lang="en-US" sz="1400" dirty="0">
                <a:solidFill>
                  <a:srgbClr val="374151"/>
                </a:solidFill>
                <a:latin typeface="Söhne"/>
              </a:rPr>
              <a:t>The degree of angular distortion is approximately proportional to the number of passes.</a:t>
            </a:r>
          </a:p>
          <a:p>
            <a:pPr algn="l"/>
            <a:endParaRPr lang="en-US" sz="1400" dirty="0">
              <a:solidFill>
                <a:srgbClr val="374151"/>
              </a:solidFill>
              <a:latin typeface="Söhne"/>
            </a:endParaRPr>
          </a:p>
          <a:p>
            <a:pPr algn="l"/>
            <a:r>
              <a:rPr lang="en-US" sz="1400" dirty="0">
                <a:solidFill>
                  <a:srgbClr val="374151"/>
                </a:solidFill>
                <a:latin typeface="Söhne"/>
              </a:rPr>
              <a:t>Reducing the distorsion, we will reduce the energy to </a:t>
            </a:r>
            <a:r>
              <a:rPr lang="en-US" sz="1400" dirty="0" err="1">
                <a:solidFill>
                  <a:srgbClr val="374151"/>
                </a:solidFill>
                <a:latin typeface="Söhne"/>
              </a:rPr>
              <a:t>elimitate</a:t>
            </a:r>
            <a:r>
              <a:rPr lang="en-US" sz="1400" dirty="0">
                <a:solidFill>
                  <a:srgbClr val="374151"/>
                </a:solidFill>
                <a:latin typeface="Söhne"/>
              </a:rPr>
              <a:t> this effect, and avoid the possibility of scrap.</a:t>
            </a:r>
          </a:p>
        </p:txBody>
      </p:sp>
      <p:pic>
        <p:nvPicPr>
          <p:cNvPr id="6148" name="Picture 4">
            <a:extLst>
              <a:ext uri="{FF2B5EF4-FFF2-40B4-BE49-F238E27FC236}">
                <a16:creationId xmlns:a16="http://schemas.microsoft.com/office/drawing/2014/main" id="{9AA8E60E-3CCB-97F8-E664-6528527A0D3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04164" y="4298314"/>
            <a:ext cx="2879919" cy="181306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Program Update">
            <a:extLst>
              <a:ext uri="{FF2B5EF4-FFF2-40B4-BE49-F238E27FC236}">
                <a16:creationId xmlns:a16="http://schemas.microsoft.com/office/drawing/2014/main" id="{EDE98312-51D9-A16F-26D8-EC4BE94FD84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79008" y="2172175"/>
            <a:ext cx="250507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a:extLst>
              <a:ext uri="{FF2B5EF4-FFF2-40B4-BE49-F238E27FC236}">
                <a16:creationId xmlns:a16="http://schemas.microsoft.com/office/drawing/2014/main" id="{68C05A17-4EA8-30C9-9A22-1EC3502A31FA}"/>
              </a:ext>
            </a:extLst>
          </p:cNvPr>
          <p:cNvPicPr>
            <a:picLocks noChangeAspect="1"/>
          </p:cNvPicPr>
          <p:nvPr/>
        </p:nvPicPr>
        <p:blipFill>
          <a:blip r:embed="rId5">
            <a:clrChange>
              <a:clrFrom>
                <a:srgbClr val="FEFEFE"/>
              </a:clrFrom>
              <a:clrTo>
                <a:srgbClr val="FEFEFE">
                  <a:alpha val="0"/>
                </a:srgbClr>
              </a:clrTo>
            </a:clrChange>
            <a:duotone>
              <a:schemeClr val="accent6">
                <a:shade val="45000"/>
                <a:satMod val="135000"/>
              </a:schemeClr>
              <a:prstClr val="white"/>
            </a:duotone>
          </a:blip>
          <a:stretch>
            <a:fillRect/>
          </a:stretch>
        </p:blipFill>
        <p:spPr>
          <a:xfrm>
            <a:off x="10489652" y="3553407"/>
            <a:ext cx="1469854" cy="1385055"/>
          </a:xfrm>
          <a:prstGeom prst="rect">
            <a:avLst/>
          </a:prstGeom>
        </p:spPr>
      </p:pic>
      <p:sp>
        <p:nvSpPr>
          <p:cNvPr id="16" name="CuadroTexto 15">
            <a:extLst>
              <a:ext uri="{FF2B5EF4-FFF2-40B4-BE49-F238E27FC236}">
                <a16:creationId xmlns:a16="http://schemas.microsoft.com/office/drawing/2014/main" id="{53D89BB7-9C9A-B57F-A3B9-E2B77463F391}"/>
              </a:ext>
            </a:extLst>
          </p:cNvPr>
          <p:cNvSpPr txBox="1"/>
          <p:nvPr/>
        </p:nvSpPr>
        <p:spPr>
          <a:xfrm rot="19647779">
            <a:off x="9360025" y="3305736"/>
            <a:ext cx="3573853" cy="369332"/>
          </a:xfrm>
          <a:prstGeom prst="rect">
            <a:avLst/>
          </a:prstGeom>
          <a:noFill/>
        </p:spPr>
        <p:txBody>
          <a:bodyPr wrap="square">
            <a:spAutoFit/>
          </a:bodyPr>
          <a:lstStyle/>
          <a:p>
            <a:pPr lvl="1"/>
            <a:r>
              <a:rPr lang="en-US" b="1" i="1" dirty="0">
                <a:solidFill>
                  <a:schemeClr val="accent6">
                    <a:lumMod val="50000"/>
                  </a:schemeClr>
                </a:solidFill>
                <a:effectLst/>
                <a:latin typeface="Söhne"/>
              </a:rPr>
              <a:t>Choose the best setting</a:t>
            </a:r>
          </a:p>
        </p:txBody>
      </p:sp>
    </p:spTree>
    <p:extLst>
      <p:ext uri="{BB962C8B-B14F-4D97-AF65-F5344CB8AC3E}">
        <p14:creationId xmlns:p14="http://schemas.microsoft.com/office/powerpoint/2010/main" val="305191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10B5F-E7E3-BEFD-8AA1-5DBA8A5D4892}"/>
            </a:ext>
          </a:extLst>
        </p:cNvPr>
        <p:cNvGrpSpPr/>
        <p:nvPr/>
      </p:nvGrpSpPr>
      <p:grpSpPr>
        <a:xfrm>
          <a:off x="0" y="0"/>
          <a:ext cx="0" cy="0"/>
          <a:chOff x="0" y="0"/>
          <a:chExt cx="0" cy="0"/>
        </a:xfrm>
      </p:grpSpPr>
      <p:pic>
        <p:nvPicPr>
          <p:cNvPr id="5" name="Content Placeholder 4" descr="A picture containing background pattern&#10;&#10;Description automatically generated">
            <a:extLst>
              <a:ext uri="{FF2B5EF4-FFF2-40B4-BE49-F238E27FC236}">
                <a16:creationId xmlns:a16="http://schemas.microsoft.com/office/drawing/2014/main" id="{76209304-888E-D01C-EDD0-08A037CF8C5B}"/>
              </a:ext>
            </a:extLst>
          </p:cNvPr>
          <p:cNvPicPr>
            <a:picLocks noGrp="1" noRot="1" noChangeAspect="1" noMove="1" noResize="1" noEditPoints="1" noAdjustHandles="1" noChangeArrowheads="1" noChangeShapeType="1" noCrop="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
            <a:ext cx="12192000" cy="6856287"/>
          </a:xfrm>
        </p:spPr>
      </p:pic>
      <p:sp>
        <p:nvSpPr>
          <p:cNvPr id="4" name="CuadroTexto 3">
            <a:extLst>
              <a:ext uri="{FF2B5EF4-FFF2-40B4-BE49-F238E27FC236}">
                <a16:creationId xmlns:a16="http://schemas.microsoft.com/office/drawing/2014/main" id="{434DF21F-CC3D-0426-617F-F35BDBD90103}"/>
              </a:ext>
            </a:extLst>
          </p:cNvPr>
          <p:cNvSpPr txBox="1"/>
          <p:nvPr/>
        </p:nvSpPr>
        <p:spPr>
          <a:xfrm>
            <a:off x="447413" y="746022"/>
            <a:ext cx="6115574"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Waste and Material Reduction</a:t>
            </a:r>
          </a:p>
        </p:txBody>
      </p:sp>
      <p:sp>
        <p:nvSpPr>
          <p:cNvPr id="6" name="CuadroTexto 5">
            <a:extLst>
              <a:ext uri="{FF2B5EF4-FFF2-40B4-BE49-F238E27FC236}">
                <a16:creationId xmlns:a16="http://schemas.microsoft.com/office/drawing/2014/main" id="{E3C81EC6-0FE2-2F30-1673-499606EFEE70}"/>
              </a:ext>
            </a:extLst>
          </p:cNvPr>
          <p:cNvSpPr txBox="1"/>
          <p:nvPr/>
        </p:nvSpPr>
        <p:spPr>
          <a:xfrm>
            <a:off x="447412" y="412053"/>
            <a:ext cx="11423009" cy="383182"/>
          </a:xfrm>
          <a:prstGeom prst="rect">
            <a:avLst/>
          </a:prstGeom>
          <a:noFill/>
        </p:spPr>
        <p:txBody>
          <a:bodyPr wrap="square">
            <a:spAutoFit/>
          </a:bodyPr>
          <a:lstStyle/>
          <a:p>
            <a:pPr>
              <a:lnSpc>
                <a:spcPct val="90000"/>
              </a:lnSpc>
              <a:spcBef>
                <a:spcPct val="0"/>
              </a:spcBef>
            </a:pPr>
            <a:r>
              <a:rPr lang="en-US" sz="2100" b="1" dirty="0">
                <a:solidFill>
                  <a:srgbClr val="2B5E1C"/>
                </a:solidFill>
                <a:latin typeface="Barlow" panose="00000500000000000000" pitchFamily="2" charset="0"/>
                <a:ea typeface="+mj-ea"/>
                <a:cs typeface="+mj-cs"/>
              </a:rPr>
              <a:t>ENVIRONMENTAL AWARDNESS AND GREEN WELDING ADAPATION TRAINING FOR WELDERS</a:t>
            </a:r>
          </a:p>
        </p:txBody>
      </p:sp>
      <p:sp>
        <p:nvSpPr>
          <p:cNvPr id="2" name="CuadroTexto 1">
            <a:extLst>
              <a:ext uri="{FF2B5EF4-FFF2-40B4-BE49-F238E27FC236}">
                <a16:creationId xmlns:a16="http://schemas.microsoft.com/office/drawing/2014/main" id="{70484713-C613-F3C6-256F-B13D65C7970B}"/>
              </a:ext>
            </a:extLst>
          </p:cNvPr>
          <p:cNvSpPr txBox="1"/>
          <p:nvPr/>
        </p:nvSpPr>
        <p:spPr>
          <a:xfrm>
            <a:off x="447413" y="1351616"/>
            <a:ext cx="10365996"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4. Optimization of joint preparation:</a:t>
            </a:r>
          </a:p>
        </p:txBody>
      </p:sp>
      <p:sp>
        <p:nvSpPr>
          <p:cNvPr id="10" name="CuadroTexto 9">
            <a:extLst>
              <a:ext uri="{FF2B5EF4-FFF2-40B4-BE49-F238E27FC236}">
                <a16:creationId xmlns:a16="http://schemas.microsoft.com/office/drawing/2014/main" id="{B09DB0DF-7FF1-34BA-C3CC-35B29DFB02E3}"/>
              </a:ext>
            </a:extLst>
          </p:cNvPr>
          <p:cNvSpPr txBox="1"/>
          <p:nvPr/>
        </p:nvSpPr>
        <p:spPr>
          <a:xfrm>
            <a:off x="590025" y="1980328"/>
            <a:ext cx="5324475" cy="3231654"/>
          </a:xfrm>
          <a:prstGeom prst="rect">
            <a:avLst/>
          </a:prstGeom>
          <a:noFill/>
        </p:spPr>
        <p:txBody>
          <a:bodyPr wrap="square">
            <a:spAutoFit/>
          </a:bodyPr>
          <a:lstStyle/>
          <a:p>
            <a:r>
              <a:rPr lang="en-US" b="1" dirty="0">
                <a:solidFill>
                  <a:srgbClr val="374151"/>
                </a:solidFill>
                <a:latin typeface="Söhne"/>
              </a:rPr>
              <a:t>Relation between Joint Preparation and Energy:</a:t>
            </a:r>
          </a:p>
          <a:p>
            <a:endParaRPr lang="en-US" b="1" i="0" dirty="0">
              <a:solidFill>
                <a:srgbClr val="374151"/>
              </a:solidFill>
              <a:effectLst/>
              <a:latin typeface="Söhne"/>
            </a:endParaRPr>
          </a:p>
          <a:p>
            <a:r>
              <a:rPr lang="en-US" sz="1400" dirty="0">
                <a:solidFill>
                  <a:srgbClr val="374151"/>
                </a:solidFill>
                <a:latin typeface="Söhne"/>
              </a:rPr>
              <a:t>Efficient joint designs play a crucial role in minimizing energy expenditure during welding. By selecting appropriate joint configurations, welders can reduce the amount of filler material and welding passes needed. This not only conserves energy but also contributes to cost savings and a more sustainable welding process.</a:t>
            </a:r>
          </a:p>
          <a:p>
            <a:endParaRPr lang="en-US" sz="1400" dirty="0">
              <a:solidFill>
                <a:srgbClr val="374151"/>
              </a:solidFill>
              <a:latin typeface="Söhne"/>
            </a:endParaRPr>
          </a:p>
          <a:p>
            <a:r>
              <a:rPr lang="en-US" sz="1400" dirty="0">
                <a:solidFill>
                  <a:srgbClr val="374151"/>
                </a:solidFill>
                <a:latin typeface="Söhne"/>
              </a:rPr>
              <a:t>The amount of heat required during welding is influenced by joint preparation. Welding thicker materials or using improper joint designs may demand higher heat input, leading to increased energy consumption. On the other hand, precise joint preparation that matches material thickness and welding requirements can optimize heat input, promoting energy efficiency.</a:t>
            </a:r>
          </a:p>
        </p:txBody>
      </p:sp>
      <p:pic>
        <p:nvPicPr>
          <p:cNvPr id="7170" name="Picture 2">
            <a:extLst>
              <a:ext uri="{FF2B5EF4-FFF2-40B4-BE49-F238E27FC236}">
                <a16:creationId xmlns:a16="http://schemas.microsoft.com/office/drawing/2014/main" id="{E451CA0A-8DBA-9ACA-4905-F89B17A7E97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58916" y="1992587"/>
            <a:ext cx="5324475" cy="329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301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 website">
            <a:extLst>
              <a:ext uri="{FF2B5EF4-FFF2-40B4-BE49-F238E27FC236}">
                <a16:creationId xmlns:a16="http://schemas.microsoft.com/office/drawing/2014/main" id="{D1BA1C56-037C-E271-7BFC-89B77060BE07}"/>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AA479E1F-84DE-ADE4-A659-0E4387475C9E}"/>
              </a:ext>
            </a:extLst>
          </p:cNvPr>
          <p:cNvSpPr>
            <a:spLocks noGrp="1"/>
          </p:cNvSpPr>
          <p:nvPr>
            <p:ph type="title"/>
          </p:nvPr>
        </p:nvSpPr>
        <p:spPr>
          <a:xfrm>
            <a:off x="557542" y="2526640"/>
            <a:ext cx="4095939" cy="902360"/>
          </a:xfrm>
        </p:spPr>
        <p:txBody>
          <a:bodyPr>
            <a:normAutofit/>
          </a:bodyPr>
          <a:lstStyle/>
          <a:p>
            <a:r>
              <a:rPr lang="en-US" sz="4000" b="1" dirty="0">
                <a:solidFill>
                  <a:srgbClr val="2B5E1C"/>
                </a:solidFill>
                <a:latin typeface="Barlow" panose="00000500000000000000" pitchFamily="2" charset="0"/>
              </a:rPr>
              <a:t>Any questions?</a:t>
            </a:r>
          </a:p>
        </p:txBody>
      </p:sp>
      <p:sp>
        <p:nvSpPr>
          <p:cNvPr id="6" name="Title 1">
            <a:extLst>
              <a:ext uri="{FF2B5EF4-FFF2-40B4-BE49-F238E27FC236}">
                <a16:creationId xmlns:a16="http://schemas.microsoft.com/office/drawing/2014/main" id="{39597120-3BAB-73C4-797A-13C2F3EBD1AD}"/>
              </a:ext>
            </a:extLst>
          </p:cNvPr>
          <p:cNvSpPr txBox="1">
            <a:spLocks/>
          </p:cNvSpPr>
          <p:nvPr/>
        </p:nvSpPr>
        <p:spPr>
          <a:xfrm>
            <a:off x="7871233" y="2526640"/>
            <a:ext cx="4095939" cy="902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2B5E1C"/>
                </a:solidFill>
                <a:latin typeface="Barlow" panose="00000500000000000000" pitchFamily="2" charset="0"/>
              </a:rPr>
              <a:t>Thank you!</a:t>
            </a:r>
          </a:p>
        </p:txBody>
      </p:sp>
    </p:spTree>
    <p:extLst>
      <p:ext uri="{BB962C8B-B14F-4D97-AF65-F5344CB8AC3E}">
        <p14:creationId xmlns:p14="http://schemas.microsoft.com/office/powerpoint/2010/main" val="2627388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ackground pattern&#10;&#10;Description automatically generated">
            <a:extLst>
              <a:ext uri="{FF2B5EF4-FFF2-40B4-BE49-F238E27FC236}">
                <a16:creationId xmlns:a16="http://schemas.microsoft.com/office/drawing/2014/main" id="{94D1EE3D-F272-E14B-043D-0E7F951FCFFE}"/>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6287"/>
          </a:xfrm>
        </p:spPr>
      </p:pic>
      <p:sp>
        <p:nvSpPr>
          <p:cNvPr id="4" name="CuadroTexto 3">
            <a:extLst>
              <a:ext uri="{FF2B5EF4-FFF2-40B4-BE49-F238E27FC236}">
                <a16:creationId xmlns:a16="http://schemas.microsoft.com/office/drawing/2014/main" id="{18F8709E-D5B3-5C6F-9E10-5D5FA5C93D41}"/>
              </a:ext>
            </a:extLst>
          </p:cNvPr>
          <p:cNvSpPr txBox="1"/>
          <p:nvPr/>
        </p:nvSpPr>
        <p:spPr>
          <a:xfrm>
            <a:off x="447413" y="746022"/>
            <a:ext cx="6115574"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Waste and Material Reduction</a:t>
            </a:r>
          </a:p>
        </p:txBody>
      </p:sp>
      <p:sp>
        <p:nvSpPr>
          <p:cNvPr id="6" name="CuadroTexto 5">
            <a:extLst>
              <a:ext uri="{FF2B5EF4-FFF2-40B4-BE49-F238E27FC236}">
                <a16:creationId xmlns:a16="http://schemas.microsoft.com/office/drawing/2014/main" id="{12CDD644-42AF-9A3A-2140-C2E69264A696}"/>
              </a:ext>
            </a:extLst>
          </p:cNvPr>
          <p:cNvSpPr txBox="1"/>
          <p:nvPr/>
        </p:nvSpPr>
        <p:spPr>
          <a:xfrm>
            <a:off x="447413" y="412053"/>
            <a:ext cx="11582400" cy="397032"/>
          </a:xfrm>
          <a:prstGeom prst="rect">
            <a:avLst/>
          </a:prstGeom>
          <a:noFill/>
        </p:spPr>
        <p:txBody>
          <a:bodyPr wrap="square">
            <a:spAutoFit/>
          </a:bodyPr>
          <a:lstStyle/>
          <a:p>
            <a:pPr>
              <a:lnSpc>
                <a:spcPct val="90000"/>
              </a:lnSpc>
              <a:spcBef>
                <a:spcPct val="0"/>
              </a:spcBef>
            </a:pPr>
            <a:r>
              <a:rPr lang="en-US" sz="2100" b="1" dirty="0">
                <a:solidFill>
                  <a:srgbClr val="2B5E1C"/>
                </a:solidFill>
                <a:latin typeface="Barlow" panose="00000500000000000000" pitchFamily="2" charset="0"/>
                <a:ea typeface="+mj-ea"/>
                <a:cs typeface="+mj-cs"/>
              </a:rPr>
              <a:t>ENVIRONMENTAL AWARDNESS AND GREEN WELDING ADAPATION TRAINING FOR WELDERS</a:t>
            </a:r>
          </a:p>
        </p:txBody>
      </p:sp>
      <p:sp>
        <p:nvSpPr>
          <p:cNvPr id="13" name="CuadroTexto 12">
            <a:extLst>
              <a:ext uri="{FF2B5EF4-FFF2-40B4-BE49-F238E27FC236}">
                <a16:creationId xmlns:a16="http://schemas.microsoft.com/office/drawing/2014/main" id="{82515E0A-67FB-9753-02AF-CD04AC702EF2}"/>
              </a:ext>
            </a:extLst>
          </p:cNvPr>
          <p:cNvSpPr txBox="1"/>
          <p:nvPr/>
        </p:nvSpPr>
        <p:spPr>
          <a:xfrm>
            <a:off x="451607" y="2172749"/>
            <a:ext cx="7576658" cy="3970318"/>
          </a:xfrm>
          <a:prstGeom prst="rect">
            <a:avLst/>
          </a:prstGeom>
          <a:noFill/>
        </p:spPr>
        <p:txBody>
          <a:bodyPr wrap="square">
            <a:spAutoFit/>
          </a:bodyPr>
          <a:lstStyle/>
          <a:p>
            <a:pPr algn="l"/>
            <a:r>
              <a:rPr lang="en-US" b="1" i="0" dirty="0">
                <a:solidFill>
                  <a:srgbClr val="374151"/>
                </a:solidFill>
                <a:effectLst/>
                <a:latin typeface="Söhne"/>
              </a:rPr>
              <a:t>1. Maximizing Material </a:t>
            </a:r>
            <a:r>
              <a:rPr lang="en-US" b="1" dirty="0">
                <a:solidFill>
                  <a:srgbClr val="374151"/>
                </a:solidFill>
                <a:latin typeface="Söhne"/>
              </a:rPr>
              <a:t>Recovery</a:t>
            </a:r>
            <a:r>
              <a:rPr lang="en-US" b="1" i="0" dirty="0">
                <a:solidFill>
                  <a:srgbClr val="374151"/>
                </a:solidFill>
                <a:effectLst/>
                <a:latin typeface="Söhne"/>
              </a:rPr>
              <a:t>:</a:t>
            </a:r>
            <a:endParaRPr lang="en-US" b="0" i="0" dirty="0">
              <a:solidFill>
                <a:srgbClr val="374151"/>
              </a:solidFill>
              <a:effectLst/>
              <a:latin typeface="Söhne"/>
            </a:endParaRPr>
          </a:p>
          <a:p>
            <a:pPr algn="l"/>
            <a:endParaRPr lang="en-US" b="0" i="0" dirty="0">
              <a:solidFill>
                <a:srgbClr val="374151"/>
              </a:solidFill>
              <a:effectLst/>
              <a:latin typeface="Söhne"/>
            </a:endParaRPr>
          </a:p>
          <a:p>
            <a:pPr algn="l"/>
            <a:r>
              <a:rPr lang="en-US" b="1" i="0" dirty="0">
                <a:solidFill>
                  <a:srgbClr val="374151"/>
                </a:solidFill>
                <a:effectLst/>
                <a:latin typeface="Söhne"/>
              </a:rPr>
              <a:t>Efficiency in Material Usage:</a:t>
            </a:r>
            <a:r>
              <a:rPr lang="en-US" b="0" i="0" dirty="0">
                <a:solidFill>
                  <a:srgbClr val="374151"/>
                </a:solidFill>
                <a:effectLst/>
                <a:latin typeface="Söhne"/>
              </a:rPr>
              <a:t> </a:t>
            </a:r>
          </a:p>
          <a:p>
            <a:pPr algn="l"/>
            <a:r>
              <a:rPr lang="en-US" b="0" i="0" dirty="0">
                <a:solidFill>
                  <a:srgbClr val="374151"/>
                </a:solidFill>
                <a:effectLst/>
                <a:latin typeface="Söhne"/>
              </a:rPr>
              <a:t>The importance of using adequate cutting and welding techniques is very important to maximize material utilization. </a:t>
            </a:r>
          </a:p>
          <a:p>
            <a:pPr algn="l"/>
            <a:r>
              <a:rPr lang="en-US" b="0" i="0" dirty="0">
                <a:solidFill>
                  <a:srgbClr val="374151"/>
                </a:solidFill>
                <a:effectLst/>
                <a:latin typeface="Söhne"/>
              </a:rPr>
              <a:t>This includes methods for optimizing edges preparation to minimize waste, following the drawings indications and selecting welding processes that maximize material use and energy consumption, according to the ranges of welding procedures specifications.</a:t>
            </a:r>
          </a:p>
          <a:p>
            <a:pPr algn="l">
              <a:buFont typeface="Arial" panose="020B0604020202020204" pitchFamily="34" charset="0"/>
              <a:buChar char="•"/>
            </a:pPr>
            <a:endParaRPr lang="en-US" b="0" i="0" dirty="0">
              <a:solidFill>
                <a:srgbClr val="374151"/>
              </a:solidFill>
              <a:effectLst/>
              <a:latin typeface="Söhne"/>
            </a:endParaRPr>
          </a:p>
          <a:p>
            <a:pPr algn="l"/>
            <a:r>
              <a:rPr lang="en-US" b="1" i="0" dirty="0">
                <a:solidFill>
                  <a:srgbClr val="374151"/>
                </a:solidFill>
                <a:effectLst/>
                <a:latin typeface="Söhne"/>
              </a:rPr>
              <a:t>Recycling Metal Waste:</a:t>
            </a:r>
            <a:r>
              <a:rPr lang="en-US" b="0" i="0" dirty="0">
                <a:solidFill>
                  <a:srgbClr val="374151"/>
                </a:solidFill>
                <a:effectLst/>
                <a:latin typeface="Söhne"/>
              </a:rPr>
              <a:t> </a:t>
            </a:r>
          </a:p>
          <a:p>
            <a:pPr algn="l"/>
            <a:r>
              <a:rPr lang="en-US" b="0" i="0" dirty="0">
                <a:solidFill>
                  <a:srgbClr val="374151"/>
                </a:solidFill>
                <a:effectLst/>
                <a:latin typeface="Söhne"/>
              </a:rPr>
              <a:t>Follow an effective recycling system in the workshop is mandatory to optimize the materials. This may include separating different types of metals, optimize the materials, and collaborating with local recycling facilities.</a:t>
            </a:r>
          </a:p>
        </p:txBody>
      </p:sp>
      <p:sp>
        <p:nvSpPr>
          <p:cNvPr id="14" name="CuadroTexto 13">
            <a:extLst>
              <a:ext uri="{FF2B5EF4-FFF2-40B4-BE49-F238E27FC236}">
                <a16:creationId xmlns:a16="http://schemas.microsoft.com/office/drawing/2014/main" id="{D7F47498-B641-463E-CF3A-471BC18F169B}"/>
              </a:ext>
            </a:extLst>
          </p:cNvPr>
          <p:cNvSpPr txBox="1"/>
          <p:nvPr/>
        </p:nvSpPr>
        <p:spPr>
          <a:xfrm>
            <a:off x="380302" y="1359214"/>
            <a:ext cx="6115574"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OBJETIVES</a:t>
            </a:r>
          </a:p>
        </p:txBody>
      </p:sp>
      <p:sp>
        <p:nvSpPr>
          <p:cNvPr id="15" name="AutoShape 2" descr="Generated by DALL·E">
            <a:extLst>
              <a:ext uri="{FF2B5EF4-FFF2-40B4-BE49-F238E27FC236}">
                <a16:creationId xmlns:a16="http://schemas.microsoft.com/office/drawing/2014/main" id="{F32D7360-9201-5D3D-AB60-85D72D46D32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20" name="Imagen 19">
            <a:extLst>
              <a:ext uri="{FF2B5EF4-FFF2-40B4-BE49-F238E27FC236}">
                <a16:creationId xmlns:a16="http://schemas.microsoft.com/office/drawing/2014/main" id="{08CDBE24-C55D-8AFC-6C25-CAFD8C5D4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9872" y="2283446"/>
            <a:ext cx="3105273" cy="3105273"/>
          </a:xfrm>
          <a:prstGeom prst="rect">
            <a:avLst/>
          </a:prstGeom>
        </p:spPr>
      </p:pic>
    </p:spTree>
    <p:extLst>
      <p:ext uri="{BB962C8B-B14F-4D97-AF65-F5344CB8AC3E}">
        <p14:creationId xmlns:p14="http://schemas.microsoft.com/office/powerpoint/2010/main" val="2249024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ackground pattern&#10;&#10;Description automatically generated">
            <a:extLst>
              <a:ext uri="{FF2B5EF4-FFF2-40B4-BE49-F238E27FC236}">
                <a16:creationId xmlns:a16="http://schemas.microsoft.com/office/drawing/2014/main" id="{94D1EE3D-F272-E14B-043D-0E7F951FCFFE}"/>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6287"/>
          </a:xfrm>
        </p:spPr>
      </p:pic>
      <p:sp>
        <p:nvSpPr>
          <p:cNvPr id="4" name="CuadroTexto 3">
            <a:extLst>
              <a:ext uri="{FF2B5EF4-FFF2-40B4-BE49-F238E27FC236}">
                <a16:creationId xmlns:a16="http://schemas.microsoft.com/office/drawing/2014/main" id="{18F8709E-D5B3-5C6F-9E10-5D5FA5C93D41}"/>
              </a:ext>
            </a:extLst>
          </p:cNvPr>
          <p:cNvSpPr txBox="1"/>
          <p:nvPr/>
        </p:nvSpPr>
        <p:spPr>
          <a:xfrm>
            <a:off x="447413" y="746022"/>
            <a:ext cx="6115574"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Waste and Material Reduction</a:t>
            </a:r>
          </a:p>
        </p:txBody>
      </p:sp>
      <p:sp>
        <p:nvSpPr>
          <p:cNvPr id="6" name="CuadroTexto 5">
            <a:extLst>
              <a:ext uri="{FF2B5EF4-FFF2-40B4-BE49-F238E27FC236}">
                <a16:creationId xmlns:a16="http://schemas.microsoft.com/office/drawing/2014/main" id="{12CDD644-42AF-9A3A-2140-C2E69264A696}"/>
              </a:ext>
            </a:extLst>
          </p:cNvPr>
          <p:cNvSpPr txBox="1"/>
          <p:nvPr/>
        </p:nvSpPr>
        <p:spPr>
          <a:xfrm>
            <a:off x="447413" y="412053"/>
            <a:ext cx="11515288" cy="383182"/>
          </a:xfrm>
          <a:prstGeom prst="rect">
            <a:avLst/>
          </a:prstGeom>
          <a:noFill/>
        </p:spPr>
        <p:txBody>
          <a:bodyPr wrap="square">
            <a:spAutoFit/>
          </a:bodyPr>
          <a:lstStyle/>
          <a:p>
            <a:pPr>
              <a:lnSpc>
                <a:spcPct val="90000"/>
              </a:lnSpc>
              <a:spcBef>
                <a:spcPct val="0"/>
              </a:spcBef>
            </a:pPr>
            <a:r>
              <a:rPr lang="en-US" sz="2100" b="1" dirty="0">
                <a:solidFill>
                  <a:srgbClr val="2B5E1C"/>
                </a:solidFill>
                <a:latin typeface="Barlow" panose="00000500000000000000" pitchFamily="2" charset="0"/>
                <a:ea typeface="+mj-ea"/>
                <a:cs typeface="+mj-cs"/>
              </a:rPr>
              <a:t>ENVIRONMENTAL AWARDNESS AND GREEN WELDING ADAPATION TRAINING FOR WELDERS </a:t>
            </a:r>
          </a:p>
        </p:txBody>
      </p:sp>
      <p:sp>
        <p:nvSpPr>
          <p:cNvPr id="13" name="CuadroTexto 12">
            <a:extLst>
              <a:ext uri="{FF2B5EF4-FFF2-40B4-BE49-F238E27FC236}">
                <a16:creationId xmlns:a16="http://schemas.microsoft.com/office/drawing/2014/main" id="{82515E0A-67FB-9753-02AF-CD04AC702EF2}"/>
              </a:ext>
            </a:extLst>
          </p:cNvPr>
          <p:cNvSpPr txBox="1"/>
          <p:nvPr/>
        </p:nvSpPr>
        <p:spPr>
          <a:xfrm>
            <a:off x="487261" y="2015265"/>
            <a:ext cx="7440336" cy="3416320"/>
          </a:xfrm>
          <a:prstGeom prst="rect">
            <a:avLst/>
          </a:prstGeom>
          <a:noFill/>
        </p:spPr>
        <p:txBody>
          <a:bodyPr wrap="square">
            <a:spAutoFit/>
          </a:bodyPr>
          <a:lstStyle/>
          <a:p>
            <a:r>
              <a:rPr lang="en-US" b="1" dirty="0">
                <a:solidFill>
                  <a:srgbClr val="374151"/>
                </a:solidFill>
                <a:latin typeface="Söhne"/>
              </a:rPr>
              <a:t>2. Reducing Waste in Welding Processes:</a:t>
            </a:r>
          </a:p>
          <a:p>
            <a:pPr algn="l"/>
            <a:endParaRPr lang="en-US" b="1" i="0" dirty="0">
              <a:solidFill>
                <a:srgbClr val="374151"/>
              </a:solidFill>
              <a:effectLst/>
              <a:latin typeface="Söhne"/>
            </a:endParaRPr>
          </a:p>
          <a:p>
            <a:pPr algn="l"/>
            <a:r>
              <a:rPr lang="en-US" b="1" i="0" dirty="0">
                <a:solidFill>
                  <a:srgbClr val="374151"/>
                </a:solidFill>
                <a:effectLst/>
                <a:latin typeface="Söhne"/>
              </a:rPr>
              <a:t>Material Reuse:</a:t>
            </a:r>
            <a:r>
              <a:rPr lang="en-US" b="0" i="0" dirty="0">
                <a:solidFill>
                  <a:srgbClr val="374151"/>
                </a:solidFill>
                <a:effectLst/>
                <a:latin typeface="Söhne"/>
              </a:rPr>
              <a:t> </a:t>
            </a:r>
            <a:r>
              <a:rPr lang="en-US" dirty="0">
                <a:solidFill>
                  <a:srgbClr val="374151"/>
                </a:solidFill>
                <a:latin typeface="Söhne"/>
              </a:rPr>
              <a:t>Understand</a:t>
            </a:r>
            <a:r>
              <a:rPr lang="en-US" b="0" i="0" dirty="0">
                <a:solidFill>
                  <a:srgbClr val="374151"/>
                </a:solidFill>
                <a:effectLst/>
                <a:latin typeface="Söhne"/>
              </a:rPr>
              <a:t> how to identify opportunities for reusing materials in the workshop. Include practical examples, such as using leftovers to create useful tools or artifacts, or for experimental welding practices.</a:t>
            </a:r>
          </a:p>
          <a:p>
            <a:pPr algn="l">
              <a:buFont typeface="Arial" panose="020B0604020202020204" pitchFamily="34" charset="0"/>
              <a:buChar char="•"/>
            </a:pPr>
            <a:endParaRPr lang="en-US" b="0" i="0" dirty="0">
              <a:solidFill>
                <a:srgbClr val="374151"/>
              </a:solidFill>
              <a:effectLst/>
              <a:latin typeface="Söhne"/>
            </a:endParaRPr>
          </a:p>
          <a:p>
            <a:pPr algn="l">
              <a:buFont typeface="Arial" panose="020B0604020202020204" pitchFamily="34" charset="0"/>
              <a:buChar char="•"/>
            </a:pPr>
            <a:endParaRPr lang="en-US" b="0" i="0" dirty="0">
              <a:solidFill>
                <a:srgbClr val="374151"/>
              </a:solidFill>
              <a:effectLst/>
              <a:latin typeface="Söhne"/>
            </a:endParaRPr>
          </a:p>
          <a:p>
            <a:pPr algn="l"/>
            <a:r>
              <a:rPr lang="en-US" b="1" i="0" dirty="0">
                <a:solidFill>
                  <a:srgbClr val="374151"/>
                </a:solidFill>
                <a:effectLst/>
                <a:latin typeface="Söhne"/>
              </a:rPr>
              <a:t>Environmental Awareness:</a:t>
            </a:r>
            <a:r>
              <a:rPr lang="en-US" b="0" i="0" dirty="0">
                <a:solidFill>
                  <a:srgbClr val="374151"/>
                </a:solidFill>
                <a:effectLst/>
                <a:latin typeface="Söhne"/>
              </a:rPr>
              <a:t> Understand about the impact of welding waste on the environment and how sustainable practices can make a positive contribution. Following 'zero waste' policies and promoting an approach of environmental responsibility among peers.</a:t>
            </a:r>
          </a:p>
          <a:p>
            <a:pPr algn="l"/>
            <a:endParaRPr lang="en-US" b="1" i="0" dirty="0">
              <a:solidFill>
                <a:srgbClr val="374151"/>
              </a:solidFill>
              <a:effectLst/>
              <a:latin typeface="Söhne"/>
            </a:endParaRPr>
          </a:p>
        </p:txBody>
      </p:sp>
      <p:sp>
        <p:nvSpPr>
          <p:cNvPr id="2" name="CuadroTexto 1">
            <a:extLst>
              <a:ext uri="{FF2B5EF4-FFF2-40B4-BE49-F238E27FC236}">
                <a16:creationId xmlns:a16="http://schemas.microsoft.com/office/drawing/2014/main" id="{FC5B0581-72D7-466E-1422-514D25FC3A2D}"/>
              </a:ext>
            </a:extLst>
          </p:cNvPr>
          <p:cNvSpPr txBox="1"/>
          <p:nvPr/>
        </p:nvSpPr>
        <p:spPr>
          <a:xfrm>
            <a:off x="447413" y="1360005"/>
            <a:ext cx="6115574"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OBJETIVES</a:t>
            </a:r>
          </a:p>
        </p:txBody>
      </p:sp>
      <p:pic>
        <p:nvPicPr>
          <p:cNvPr id="7" name="Imagen 6">
            <a:extLst>
              <a:ext uri="{FF2B5EF4-FFF2-40B4-BE49-F238E27FC236}">
                <a16:creationId xmlns:a16="http://schemas.microsoft.com/office/drawing/2014/main" id="{A8230EFB-2B17-C583-AEDA-700EA8F3E8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9847" y="2332138"/>
            <a:ext cx="3257051" cy="3257051"/>
          </a:xfrm>
          <a:prstGeom prst="rect">
            <a:avLst/>
          </a:prstGeom>
        </p:spPr>
      </p:pic>
    </p:spTree>
    <p:extLst>
      <p:ext uri="{BB962C8B-B14F-4D97-AF65-F5344CB8AC3E}">
        <p14:creationId xmlns:p14="http://schemas.microsoft.com/office/powerpoint/2010/main" val="3186320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ackground pattern&#10;&#10;Description automatically generated">
            <a:extLst>
              <a:ext uri="{FF2B5EF4-FFF2-40B4-BE49-F238E27FC236}">
                <a16:creationId xmlns:a16="http://schemas.microsoft.com/office/drawing/2014/main" id="{94D1EE3D-F272-E14B-043D-0E7F951FCFFE}"/>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6287"/>
          </a:xfrm>
        </p:spPr>
      </p:pic>
      <p:sp>
        <p:nvSpPr>
          <p:cNvPr id="4" name="CuadroTexto 3">
            <a:extLst>
              <a:ext uri="{FF2B5EF4-FFF2-40B4-BE49-F238E27FC236}">
                <a16:creationId xmlns:a16="http://schemas.microsoft.com/office/drawing/2014/main" id="{18F8709E-D5B3-5C6F-9E10-5D5FA5C93D41}"/>
              </a:ext>
            </a:extLst>
          </p:cNvPr>
          <p:cNvSpPr txBox="1"/>
          <p:nvPr/>
        </p:nvSpPr>
        <p:spPr>
          <a:xfrm>
            <a:off x="447413" y="746022"/>
            <a:ext cx="6115574"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Waste and Material Reduction</a:t>
            </a:r>
          </a:p>
        </p:txBody>
      </p:sp>
      <p:sp>
        <p:nvSpPr>
          <p:cNvPr id="6" name="CuadroTexto 5">
            <a:extLst>
              <a:ext uri="{FF2B5EF4-FFF2-40B4-BE49-F238E27FC236}">
                <a16:creationId xmlns:a16="http://schemas.microsoft.com/office/drawing/2014/main" id="{12CDD644-42AF-9A3A-2140-C2E69264A696}"/>
              </a:ext>
            </a:extLst>
          </p:cNvPr>
          <p:cNvSpPr txBox="1"/>
          <p:nvPr/>
        </p:nvSpPr>
        <p:spPr>
          <a:xfrm>
            <a:off x="447413" y="412053"/>
            <a:ext cx="11297174" cy="383182"/>
          </a:xfrm>
          <a:prstGeom prst="rect">
            <a:avLst/>
          </a:prstGeom>
          <a:noFill/>
        </p:spPr>
        <p:txBody>
          <a:bodyPr wrap="square">
            <a:spAutoFit/>
          </a:bodyPr>
          <a:lstStyle/>
          <a:p>
            <a:pPr>
              <a:lnSpc>
                <a:spcPct val="90000"/>
              </a:lnSpc>
              <a:spcBef>
                <a:spcPct val="0"/>
              </a:spcBef>
            </a:pPr>
            <a:r>
              <a:rPr lang="en-US" sz="2100" b="1" dirty="0">
                <a:solidFill>
                  <a:srgbClr val="2B5E1C"/>
                </a:solidFill>
                <a:latin typeface="Barlow" panose="00000500000000000000" pitchFamily="2" charset="0"/>
                <a:ea typeface="+mj-ea"/>
                <a:cs typeface="+mj-cs"/>
              </a:rPr>
              <a:t>ENVIRONMENTAL AWARDNESS AND GREEN WELDING ADAPATION TRAINING FOR WELDERS </a:t>
            </a:r>
          </a:p>
        </p:txBody>
      </p:sp>
      <p:sp>
        <p:nvSpPr>
          <p:cNvPr id="13" name="CuadroTexto 12">
            <a:extLst>
              <a:ext uri="{FF2B5EF4-FFF2-40B4-BE49-F238E27FC236}">
                <a16:creationId xmlns:a16="http://schemas.microsoft.com/office/drawing/2014/main" id="{82515E0A-67FB-9753-02AF-CD04AC702EF2}"/>
              </a:ext>
            </a:extLst>
          </p:cNvPr>
          <p:cNvSpPr txBox="1"/>
          <p:nvPr/>
        </p:nvSpPr>
        <p:spPr>
          <a:xfrm>
            <a:off x="487260" y="2015265"/>
            <a:ext cx="7431947" cy="3970318"/>
          </a:xfrm>
          <a:prstGeom prst="rect">
            <a:avLst/>
          </a:prstGeom>
          <a:noFill/>
        </p:spPr>
        <p:txBody>
          <a:bodyPr wrap="square">
            <a:spAutoFit/>
          </a:bodyPr>
          <a:lstStyle/>
          <a:p>
            <a:r>
              <a:rPr lang="en-US" b="1" dirty="0">
                <a:solidFill>
                  <a:srgbClr val="374151"/>
                </a:solidFill>
                <a:latin typeface="Söhne"/>
              </a:rPr>
              <a:t>3. Welding Techniques and Reduction of Repairs:</a:t>
            </a:r>
          </a:p>
          <a:p>
            <a:endParaRPr lang="en-US" b="1" i="0" dirty="0">
              <a:solidFill>
                <a:srgbClr val="374151"/>
              </a:solidFill>
              <a:effectLst/>
              <a:latin typeface="Söhne"/>
            </a:endParaRPr>
          </a:p>
          <a:p>
            <a:pPr algn="l"/>
            <a:r>
              <a:rPr lang="en-US" b="1" i="0" dirty="0">
                <a:solidFill>
                  <a:srgbClr val="374151"/>
                </a:solidFill>
                <a:effectLst/>
                <a:latin typeface="Söhne"/>
              </a:rPr>
              <a:t>Selection of Welding Techniques:</a:t>
            </a:r>
            <a:r>
              <a:rPr lang="en-US" b="0" i="0" dirty="0">
                <a:solidFill>
                  <a:srgbClr val="374151"/>
                </a:solidFill>
                <a:effectLst/>
                <a:latin typeface="Söhne"/>
              </a:rPr>
              <a:t> Expand on how different welding techniques (like MIG, TIG, and submerged arc) adapt to different types of materials and projects. Discuss how the right choice of technique can influence the quality of the weld and reduce the need for touch-ups or repairs, which in turn reduces waste.</a:t>
            </a:r>
          </a:p>
          <a:p>
            <a:pPr algn="l">
              <a:buFont typeface="Arial" panose="020B0604020202020204" pitchFamily="34" charset="0"/>
              <a:buChar char="•"/>
            </a:pPr>
            <a:endParaRPr lang="en-US" b="0" i="0" dirty="0">
              <a:solidFill>
                <a:srgbClr val="374151"/>
              </a:solidFill>
              <a:effectLst/>
              <a:latin typeface="Söhne"/>
            </a:endParaRPr>
          </a:p>
          <a:p>
            <a:pPr algn="l">
              <a:buFont typeface="Arial" panose="020B0604020202020204" pitchFamily="34" charset="0"/>
              <a:buChar char="•"/>
            </a:pPr>
            <a:endParaRPr lang="en-US" b="0" i="0" dirty="0">
              <a:solidFill>
                <a:srgbClr val="374151"/>
              </a:solidFill>
              <a:effectLst/>
              <a:latin typeface="Söhne"/>
            </a:endParaRPr>
          </a:p>
          <a:p>
            <a:pPr algn="l"/>
            <a:r>
              <a:rPr lang="en-US" b="1" i="0" dirty="0">
                <a:solidFill>
                  <a:srgbClr val="374151"/>
                </a:solidFill>
                <a:effectLst/>
                <a:latin typeface="Söhne"/>
              </a:rPr>
              <a:t>Quality over Quantity:</a:t>
            </a:r>
            <a:r>
              <a:rPr lang="en-US" b="0" i="0" dirty="0">
                <a:solidFill>
                  <a:srgbClr val="374151"/>
                </a:solidFill>
                <a:effectLst/>
                <a:latin typeface="Söhne"/>
              </a:rPr>
              <a:t> Learn techniques to improve the precision and quality of the weld. This includes training in temperature control, welding speed, and electrode manipulation and gases management techniques to minimize defects and the need for rework.</a:t>
            </a:r>
          </a:p>
          <a:p>
            <a:pPr algn="l"/>
            <a:endParaRPr lang="en-US" b="1" i="0" dirty="0">
              <a:solidFill>
                <a:srgbClr val="374151"/>
              </a:solidFill>
              <a:effectLst/>
              <a:latin typeface="Söhne"/>
            </a:endParaRPr>
          </a:p>
        </p:txBody>
      </p:sp>
      <p:sp>
        <p:nvSpPr>
          <p:cNvPr id="2" name="CuadroTexto 1">
            <a:extLst>
              <a:ext uri="{FF2B5EF4-FFF2-40B4-BE49-F238E27FC236}">
                <a16:creationId xmlns:a16="http://schemas.microsoft.com/office/drawing/2014/main" id="{FC5B0581-72D7-466E-1422-514D25FC3A2D}"/>
              </a:ext>
            </a:extLst>
          </p:cNvPr>
          <p:cNvSpPr txBox="1"/>
          <p:nvPr/>
        </p:nvSpPr>
        <p:spPr>
          <a:xfrm>
            <a:off x="447413" y="1360005"/>
            <a:ext cx="6115574"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OBJETIVES</a:t>
            </a:r>
          </a:p>
        </p:txBody>
      </p:sp>
      <p:pic>
        <p:nvPicPr>
          <p:cNvPr id="9" name="Imagen 8">
            <a:extLst>
              <a:ext uri="{FF2B5EF4-FFF2-40B4-BE49-F238E27FC236}">
                <a16:creationId xmlns:a16="http://schemas.microsoft.com/office/drawing/2014/main" id="{2583E669-F1DB-7454-EA65-72D38DC5D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0845" y="2223082"/>
            <a:ext cx="3292167" cy="3292167"/>
          </a:xfrm>
          <a:prstGeom prst="rect">
            <a:avLst/>
          </a:prstGeom>
        </p:spPr>
      </p:pic>
    </p:spTree>
    <p:extLst>
      <p:ext uri="{BB962C8B-B14F-4D97-AF65-F5344CB8AC3E}">
        <p14:creationId xmlns:p14="http://schemas.microsoft.com/office/powerpoint/2010/main" val="1462458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ackground pattern&#10;&#10;Description automatically generated">
            <a:extLst>
              <a:ext uri="{FF2B5EF4-FFF2-40B4-BE49-F238E27FC236}">
                <a16:creationId xmlns:a16="http://schemas.microsoft.com/office/drawing/2014/main" id="{94D1EE3D-F272-E14B-043D-0E7F951FCFFE}"/>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6287"/>
          </a:xfrm>
        </p:spPr>
      </p:pic>
      <p:sp>
        <p:nvSpPr>
          <p:cNvPr id="4" name="CuadroTexto 3">
            <a:extLst>
              <a:ext uri="{FF2B5EF4-FFF2-40B4-BE49-F238E27FC236}">
                <a16:creationId xmlns:a16="http://schemas.microsoft.com/office/drawing/2014/main" id="{18F8709E-D5B3-5C6F-9E10-5D5FA5C93D41}"/>
              </a:ext>
            </a:extLst>
          </p:cNvPr>
          <p:cNvSpPr txBox="1"/>
          <p:nvPr/>
        </p:nvSpPr>
        <p:spPr>
          <a:xfrm>
            <a:off x="447413" y="746022"/>
            <a:ext cx="6115574"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Waste and Material Reduction</a:t>
            </a:r>
          </a:p>
        </p:txBody>
      </p:sp>
      <p:sp>
        <p:nvSpPr>
          <p:cNvPr id="6" name="CuadroTexto 5">
            <a:extLst>
              <a:ext uri="{FF2B5EF4-FFF2-40B4-BE49-F238E27FC236}">
                <a16:creationId xmlns:a16="http://schemas.microsoft.com/office/drawing/2014/main" id="{12CDD644-42AF-9A3A-2140-C2E69264A696}"/>
              </a:ext>
            </a:extLst>
          </p:cNvPr>
          <p:cNvSpPr txBox="1"/>
          <p:nvPr/>
        </p:nvSpPr>
        <p:spPr>
          <a:xfrm>
            <a:off x="447412" y="412053"/>
            <a:ext cx="11423009" cy="383182"/>
          </a:xfrm>
          <a:prstGeom prst="rect">
            <a:avLst/>
          </a:prstGeom>
          <a:noFill/>
        </p:spPr>
        <p:txBody>
          <a:bodyPr wrap="square">
            <a:spAutoFit/>
          </a:bodyPr>
          <a:lstStyle/>
          <a:p>
            <a:pPr>
              <a:lnSpc>
                <a:spcPct val="90000"/>
              </a:lnSpc>
              <a:spcBef>
                <a:spcPct val="0"/>
              </a:spcBef>
            </a:pPr>
            <a:r>
              <a:rPr lang="en-US" sz="2100" b="1" dirty="0">
                <a:solidFill>
                  <a:srgbClr val="2B5E1C"/>
                </a:solidFill>
                <a:latin typeface="Barlow" panose="00000500000000000000" pitchFamily="2" charset="0"/>
                <a:ea typeface="+mj-ea"/>
                <a:cs typeface="+mj-cs"/>
              </a:rPr>
              <a:t>ENVIRONMENTAL AWARDNESS AND GREEN WELDING ADAPATION TRAINING FOR WELDERS</a:t>
            </a:r>
          </a:p>
        </p:txBody>
      </p:sp>
      <p:sp>
        <p:nvSpPr>
          <p:cNvPr id="13" name="CuadroTexto 12">
            <a:extLst>
              <a:ext uri="{FF2B5EF4-FFF2-40B4-BE49-F238E27FC236}">
                <a16:creationId xmlns:a16="http://schemas.microsoft.com/office/drawing/2014/main" id="{82515E0A-67FB-9753-02AF-CD04AC702EF2}"/>
              </a:ext>
            </a:extLst>
          </p:cNvPr>
          <p:cNvSpPr txBox="1"/>
          <p:nvPr/>
        </p:nvSpPr>
        <p:spPr>
          <a:xfrm>
            <a:off x="487260" y="2015265"/>
            <a:ext cx="7750729" cy="2862322"/>
          </a:xfrm>
          <a:prstGeom prst="rect">
            <a:avLst/>
          </a:prstGeom>
          <a:noFill/>
        </p:spPr>
        <p:txBody>
          <a:bodyPr wrap="square">
            <a:spAutoFit/>
          </a:bodyPr>
          <a:lstStyle/>
          <a:p>
            <a:r>
              <a:rPr lang="en-US" b="1" dirty="0">
                <a:solidFill>
                  <a:srgbClr val="374151"/>
                </a:solidFill>
                <a:latin typeface="Söhne"/>
              </a:rPr>
              <a:t>4. </a:t>
            </a:r>
            <a:r>
              <a:rPr lang="es-ES" b="1" dirty="0" err="1">
                <a:solidFill>
                  <a:srgbClr val="374151"/>
                </a:solidFill>
                <a:latin typeface="Söhne"/>
              </a:rPr>
              <a:t>Optimization</a:t>
            </a:r>
            <a:r>
              <a:rPr lang="es-ES" b="1" dirty="0">
                <a:solidFill>
                  <a:srgbClr val="374151"/>
                </a:solidFill>
                <a:latin typeface="Söhne"/>
              </a:rPr>
              <a:t> </a:t>
            </a:r>
            <a:r>
              <a:rPr lang="es-ES" b="1" dirty="0" err="1">
                <a:solidFill>
                  <a:srgbClr val="374151"/>
                </a:solidFill>
                <a:latin typeface="Söhne"/>
              </a:rPr>
              <a:t>of</a:t>
            </a:r>
            <a:r>
              <a:rPr lang="es-ES" b="1" dirty="0">
                <a:solidFill>
                  <a:srgbClr val="374151"/>
                </a:solidFill>
                <a:latin typeface="Söhne"/>
              </a:rPr>
              <a:t> </a:t>
            </a:r>
            <a:r>
              <a:rPr lang="es-ES" b="1" dirty="0" err="1">
                <a:solidFill>
                  <a:srgbClr val="374151"/>
                </a:solidFill>
                <a:latin typeface="Söhne"/>
              </a:rPr>
              <a:t>Joint</a:t>
            </a:r>
            <a:r>
              <a:rPr lang="es-ES" b="1" dirty="0">
                <a:solidFill>
                  <a:srgbClr val="374151"/>
                </a:solidFill>
                <a:latin typeface="Söhne"/>
              </a:rPr>
              <a:t> </a:t>
            </a:r>
            <a:r>
              <a:rPr lang="es-ES" b="1" dirty="0" err="1">
                <a:solidFill>
                  <a:srgbClr val="374151"/>
                </a:solidFill>
                <a:latin typeface="Söhne"/>
              </a:rPr>
              <a:t>Preparation</a:t>
            </a:r>
            <a:r>
              <a:rPr lang="es-ES" b="1" dirty="0">
                <a:solidFill>
                  <a:srgbClr val="374151"/>
                </a:solidFill>
                <a:latin typeface="Söhne"/>
              </a:rPr>
              <a:t>:</a:t>
            </a:r>
          </a:p>
          <a:p>
            <a:endParaRPr lang="en-US" b="1" dirty="0">
              <a:solidFill>
                <a:srgbClr val="374151"/>
              </a:solidFill>
              <a:latin typeface="Söhne"/>
            </a:endParaRPr>
          </a:p>
          <a:p>
            <a:pPr algn="l"/>
            <a:r>
              <a:rPr lang="en-US" b="1" dirty="0">
                <a:solidFill>
                  <a:srgbClr val="374151"/>
                </a:solidFill>
                <a:latin typeface="Söhne"/>
              </a:rPr>
              <a:t>Efficient Joint Preparation: </a:t>
            </a:r>
            <a:r>
              <a:rPr lang="en-US" b="0" i="0" dirty="0">
                <a:solidFill>
                  <a:srgbClr val="374151"/>
                </a:solidFill>
                <a:effectLst/>
                <a:latin typeface="Söhne"/>
              </a:rPr>
              <a:t>Explore joint preparation techniques that not only enhance welding quality but also minimize energy consumption.</a:t>
            </a:r>
            <a:endParaRPr lang="en-US" dirty="0">
              <a:solidFill>
                <a:srgbClr val="0F0F0F"/>
              </a:solidFill>
              <a:latin typeface="Söhne"/>
            </a:endParaRPr>
          </a:p>
          <a:p>
            <a:pPr algn="l">
              <a:buFont typeface="Arial" panose="020B0604020202020204" pitchFamily="34" charset="0"/>
              <a:buChar char="•"/>
            </a:pPr>
            <a:endParaRPr lang="en-US" b="0" i="0" dirty="0">
              <a:solidFill>
                <a:srgbClr val="0F0F0F"/>
              </a:solidFill>
              <a:effectLst/>
              <a:latin typeface="Söhne"/>
            </a:endParaRPr>
          </a:p>
          <a:p>
            <a:r>
              <a:rPr lang="en-US" b="1" dirty="0">
                <a:solidFill>
                  <a:srgbClr val="374151"/>
                </a:solidFill>
                <a:latin typeface="Söhne"/>
              </a:rPr>
              <a:t>Relation between Joint Preparation and Energy: </a:t>
            </a:r>
            <a:r>
              <a:rPr lang="en-US" b="0" i="0" dirty="0">
                <a:solidFill>
                  <a:srgbClr val="374151"/>
                </a:solidFill>
                <a:effectLst/>
                <a:latin typeface="Söhne"/>
              </a:rPr>
              <a:t>Understand the concept of the interconnectedness between joint preparation choices and energy conservation in welding operations. Learn about joint designs that optimize material usage and minimize the need for excessive welding passes. Emphasize the relationship between joint preparation and heat input during welding.</a:t>
            </a:r>
            <a:endParaRPr lang="en-US" b="1" i="0" dirty="0">
              <a:solidFill>
                <a:srgbClr val="374151"/>
              </a:solidFill>
              <a:effectLst/>
              <a:latin typeface="Söhne"/>
            </a:endParaRPr>
          </a:p>
        </p:txBody>
      </p:sp>
      <p:sp>
        <p:nvSpPr>
          <p:cNvPr id="2" name="CuadroTexto 1">
            <a:extLst>
              <a:ext uri="{FF2B5EF4-FFF2-40B4-BE49-F238E27FC236}">
                <a16:creationId xmlns:a16="http://schemas.microsoft.com/office/drawing/2014/main" id="{FC5B0581-72D7-466E-1422-514D25FC3A2D}"/>
              </a:ext>
            </a:extLst>
          </p:cNvPr>
          <p:cNvSpPr txBox="1"/>
          <p:nvPr/>
        </p:nvSpPr>
        <p:spPr>
          <a:xfrm>
            <a:off x="447413" y="1360005"/>
            <a:ext cx="6115574"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OBJETIVES</a:t>
            </a:r>
          </a:p>
        </p:txBody>
      </p:sp>
      <p:pic>
        <p:nvPicPr>
          <p:cNvPr id="8" name="Imagen 7">
            <a:extLst>
              <a:ext uri="{FF2B5EF4-FFF2-40B4-BE49-F238E27FC236}">
                <a16:creationId xmlns:a16="http://schemas.microsoft.com/office/drawing/2014/main" id="{857C63B8-0E73-A194-7092-4AFFF938C3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7989" y="2407640"/>
            <a:ext cx="3233181" cy="3233181"/>
          </a:xfrm>
          <a:prstGeom prst="rect">
            <a:avLst/>
          </a:prstGeom>
        </p:spPr>
      </p:pic>
    </p:spTree>
    <p:extLst>
      <p:ext uri="{BB962C8B-B14F-4D97-AF65-F5344CB8AC3E}">
        <p14:creationId xmlns:p14="http://schemas.microsoft.com/office/powerpoint/2010/main" val="517137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BB004627-1AFB-D553-D228-E22D8EAB75A0}"/>
              </a:ext>
            </a:extLst>
          </p:cNvPr>
          <p:cNvPicPr>
            <a:picLocks noChangeAspect="1"/>
          </p:cNvPicPr>
          <p:nvPr/>
        </p:nvPicPr>
        <p:blipFill>
          <a:blip r:embed="rId2">
            <a:clrChange>
              <a:clrFrom>
                <a:srgbClr val="FEFEFE"/>
              </a:clrFrom>
              <a:clrTo>
                <a:srgbClr val="FEFEFE">
                  <a:alpha val="0"/>
                </a:srgbClr>
              </a:clrTo>
            </a:clrChange>
            <a:duotone>
              <a:schemeClr val="accent6">
                <a:shade val="45000"/>
                <a:satMod val="135000"/>
              </a:schemeClr>
              <a:prstClr val="white"/>
            </a:duotone>
          </a:blip>
          <a:stretch>
            <a:fillRect/>
          </a:stretch>
        </p:blipFill>
        <p:spPr>
          <a:xfrm>
            <a:off x="601106" y="4228973"/>
            <a:ext cx="1469854" cy="1385055"/>
          </a:xfrm>
          <a:prstGeom prst="rect">
            <a:avLst/>
          </a:prstGeom>
        </p:spPr>
      </p:pic>
      <p:pic>
        <p:nvPicPr>
          <p:cNvPr id="5" name="Content Placeholder 4" descr="A picture containing background pattern&#10;&#10;Description automatically generated">
            <a:extLst>
              <a:ext uri="{FF2B5EF4-FFF2-40B4-BE49-F238E27FC236}">
                <a16:creationId xmlns:a16="http://schemas.microsoft.com/office/drawing/2014/main" id="{94D1EE3D-F272-E14B-043D-0E7F951FCFFE}"/>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6856287"/>
          </a:xfrm>
        </p:spPr>
      </p:pic>
      <p:sp>
        <p:nvSpPr>
          <p:cNvPr id="4" name="CuadroTexto 3">
            <a:extLst>
              <a:ext uri="{FF2B5EF4-FFF2-40B4-BE49-F238E27FC236}">
                <a16:creationId xmlns:a16="http://schemas.microsoft.com/office/drawing/2014/main" id="{18F8709E-D5B3-5C6F-9E10-5D5FA5C93D41}"/>
              </a:ext>
            </a:extLst>
          </p:cNvPr>
          <p:cNvSpPr txBox="1"/>
          <p:nvPr/>
        </p:nvSpPr>
        <p:spPr>
          <a:xfrm>
            <a:off x="447413" y="746022"/>
            <a:ext cx="6115574"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Waste and Material Reduction</a:t>
            </a:r>
          </a:p>
        </p:txBody>
      </p:sp>
      <p:sp>
        <p:nvSpPr>
          <p:cNvPr id="6" name="CuadroTexto 5">
            <a:extLst>
              <a:ext uri="{FF2B5EF4-FFF2-40B4-BE49-F238E27FC236}">
                <a16:creationId xmlns:a16="http://schemas.microsoft.com/office/drawing/2014/main" id="{12CDD644-42AF-9A3A-2140-C2E69264A696}"/>
              </a:ext>
            </a:extLst>
          </p:cNvPr>
          <p:cNvSpPr txBox="1"/>
          <p:nvPr/>
        </p:nvSpPr>
        <p:spPr>
          <a:xfrm>
            <a:off x="447412" y="412053"/>
            <a:ext cx="11423009" cy="383182"/>
          </a:xfrm>
          <a:prstGeom prst="rect">
            <a:avLst/>
          </a:prstGeom>
          <a:noFill/>
        </p:spPr>
        <p:txBody>
          <a:bodyPr wrap="square">
            <a:spAutoFit/>
          </a:bodyPr>
          <a:lstStyle/>
          <a:p>
            <a:pPr>
              <a:lnSpc>
                <a:spcPct val="90000"/>
              </a:lnSpc>
              <a:spcBef>
                <a:spcPct val="0"/>
              </a:spcBef>
            </a:pPr>
            <a:r>
              <a:rPr lang="en-US" sz="2100" b="1" dirty="0">
                <a:solidFill>
                  <a:srgbClr val="2B5E1C"/>
                </a:solidFill>
                <a:latin typeface="Barlow" panose="00000500000000000000" pitchFamily="2" charset="0"/>
                <a:ea typeface="+mj-ea"/>
                <a:cs typeface="+mj-cs"/>
              </a:rPr>
              <a:t>ENVIRONMENTAL AWARDNESS AND GREEN WELDING ADAPATION TRAINING FOR WELDERS</a:t>
            </a:r>
          </a:p>
        </p:txBody>
      </p:sp>
      <p:sp>
        <p:nvSpPr>
          <p:cNvPr id="13" name="CuadroTexto 12">
            <a:extLst>
              <a:ext uri="{FF2B5EF4-FFF2-40B4-BE49-F238E27FC236}">
                <a16:creationId xmlns:a16="http://schemas.microsoft.com/office/drawing/2014/main" id="{82515E0A-67FB-9753-02AF-CD04AC702EF2}"/>
              </a:ext>
            </a:extLst>
          </p:cNvPr>
          <p:cNvSpPr txBox="1"/>
          <p:nvPr/>
        </p:nvSpPr>
        <p:spPr>
          <a:xfrm>
            <a:off x="487260" y="2015265"/>
            <a:ext cx="11139881" cy="923330"/>
          </a:xfrm>
          <a:prstGeom prst="rect">
            <a:avLst/>
          </a:prstGeom>
          <a:noFill/>
        </p:spPr>
        <p:txBody>
          <a:bodyPr wrap="square">
            <a:spAutoFit/>
          </a:bodyPr>
          <a:lstStyle/>
          <a:p>
            <a:pPr algn="l"/>
            <a:r>
              <a:rPr lang="en-US" b="1" i="0" dirty="0">
                <a:solidFill>
                  <a:srgbClr val="374151"/>
                </a:solidFill>
                <a:effectLst/>
                <a:latin typeface="Söhne"/>
              </a:rPr>
              <a:t>Importance of </a:t>
            </a:r>
            <a:r>
              <a:rPr lang="en-US" b="1" dirty="0">
                <a:solidFill>
                  <a:srgbClr val="374151"/>
                </a:solidFill>
                <a:latin typeface="Söhne"/>
              </a:rPr>
              <a:t>welding preparations</a:t>
            </a:r>
            <a:r>
              <a:rPr lang="en-US" b="1" i="0" dirty="0">
                <a:solidFill>
                  <a:srgbClr val="374151"/>
                </a:solidFill>
                <a:effectLst/>
                <a:latin typeface="Söhne"/>
              </a:rPr>
              <a:t>:</a:t>
            </a:r>
            <a:endParaRPr lang="en-US" dirty="0">
              <a:solidFill>
                <a:srgbClr val="374151"/>
              </a:solidFill>
              <a:latin typeface="Söhne"/>
            </a:endParaRPr>
          </a:p>
          <a:p>
            <a:pPr algn="l"/>
            <a:r>
              <a:rPr lang="en-US" b="0" i="0" dirty="0">
                <a:solidFill>
                  <a:srgbClr val="374151"/>
                </a:solidFill>
                <a:effectLst/>
                <a:latin typeface="Söhne"/>
              </a:rPr>
              <a:t>Respecting the geometry of the joint preparations for the welded joints is very important, since now times and material input in the execution of the welding.</a:t>
            </a:r>
            <a:endParaRPr lang="en-US" dirty="0">
              <a:solidFill>
                <a:srgbClr val="374151"/>
              </a:solidFill>
              <a:latin typeface="Söhne"/>
            </a:endParaRPr>
          </a:p>
        </p:txBody>
      </p:sp>
      <p:sp>
        <p:nvSpPr>
          <p:cNvPr id="2" name="CuadroTexto 1">
            <a:extLst>
              <a:ext uri="{FF2B5EF4-FFF2-40B4-BE49-F238E27FC236}">
                <a16:creationId xmlns:a16="http://schemas.microsoft.com/office/drawing/2014/main" id="{FC5B0581-72D7-466E-1422-514D25FC3A2D}"/>
              </a:ext>
            </a:extLst>
          </p:cNvPr>
          <p:cNvSpPr txBox="1"/>
          <p:nvPr/>
        </p:nvSpPr>
        <p:spPr>
          <a:xfrm>
            <a:off x="447413" y="1351616"/>
            <a:ext cx="6115574"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1. Maximizing Material Recovery:</a:t>
            </a:r>
          </a:p>
        </p:txBody>
      </p:sp>
      <p:pic>
        <p:nvPicPr>
          <p:cNvPr id="1028" name="Picture 4" descr="Design - Part 3 - TWI">
            <a:extLst>
              <a:ext uri="{FF2B5EF4-FFF2-40B4-BE49-F238E27FC236}">
                <a16:creationId xmlns:a16="http://schemas.microsoft.com/office/drawing/2014/main" id="{4D38B5D9-EEB8-16B8-7BF5-C4C90DD6A48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656" t="582" r="2943" b="2985"/>
          <a:stretch/>
        </p:blipFill>
        <p:spPr bwMode="auto">
          <a:xfrm>
            <a:off x="2819243" y="3747983"/>
            <a:ext cx="2141703" cy="2298914"/>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5CDE767A-F74E-7415-766A-C5F00B0148F2}"/>
              </a:ext>
            </a:extLst>
          </p:cNvPr>
          <p:cNvSpPr txBox="1"/>
          <p:nvPr/>
        </p:nvSpPr>
        <p:spPr>
          <a:xfrm>
            <a:off x="762205" y="3024344"/>
            <a:ext cx="3839012" cy="646331"/>
          </a:xfrm>
          <a:prstGeom prst="rect">
            <a:avLst/>
          </a:prstGeom>
          <a:noFill/>
        </p:spPr>
        <p:txBody>
          <a:bodyPr wrap="square">
            <a:spAutoFit/>
          </a:bodyPr>
          <a:lstStyle/>
          <a:p>
            <a:pPr lvl="1" algn="l"/>
            <a:r>
              <a:rPr lang="en-US" b="0" i="1" dirty="0">
                <a:solidFill>
                  <a:srgbClr val="374151"/>
                </a:solidFill>
                <a:effectLst/>
                <a:latin typeface="Söhne"/>
              </a:rPr>
              <a:t>An X preparation need less filler metal than </a:t>
            </a:r>
            <a:r>
              <a:rPr lang="en-US" i="1" dirty="0">
                <a:solidFill>
                  <a:srgbClr val="374151"/>
                </a:solidFill>
                <a:latin typeface="Söhne"/>
              </a:rPr>
              <a:t>V preparation</a:t>
            </a:r>
            <a:r>
              <a:rPr lang="en-US" b="0" i="1" dirty="0">
                <a:solidFill>
                  <a:srgbClr val="374151"/>
                </a:solidFill>
                <a:effectLst/>
                <a:latin typeface="Söhne"/>
              </a:rPr>
              <a:t>.</a:t>
            </a:r>
          </a:p>
        </p:txBody>
      </p:sp>
      <p:sp>
        <p:nvSpPr>
          <p:cNvPr id="11" name="CuadroTexto 10">
            <a:extLst>
              <a:ext uri="{FF2B5EF4-FFF2-40B4-BE49-F238E27FC236}">
                <a16:creationId xmlns:a16="http://schemas.microsoft.com/office/drawing/2014/main" id="{7197C69D-608C-75E9-48D5-96161B8E162B}"/>
              </a:ext>
            </a:extLst>
          </p:cNvPr>
          <p:cNvSpPr txBox="1"/>
          <p:nvPr/>
        </p:nvSpPr>
        <p:spPr>
          <a:xfrm>
            <a:off x="6148676" y="2893317"/>
            <a:ext cx="5556064" cy="923330"/>
          </a:xfrm>
          <a:prstGeom prst="rect">
            <a:avLst/>
          </a:prstGeom>
          <a:noFill/>
        </p:spPr>
        <p:txBody>
          <a:bodyPr wrap="square">
            <a:spAutoFit/>
          </a:bodyPr>
          <a:lstStyle/>
          <a:p>
            <a:pPr lvl="1" algn="l"/>
            <a:r>
              <a:rPr lang="en-US" b="0" i="1" dirty="0">
                <a:solidFill>
                  <a:srgbClr val="374151"/>
                </a:solidFill>
                <a:effectLst/>
                <a:latin typeface="Söhne"/>
              </a:rPr>
              <a:t>A more open or closed angle may mean a lack of penetration or greater deformations, which would require extra repair work.</a:t>
            </a:r>
          </a:p>
        </p:txBody>
      </p:sp>
      <p:pic>
        <p:nvPicPr>
          <p:cNvPr id="16" name="Imagen 15">
            <a:extLst>
              <a:ext uri="{FF2B5EF4-FFF2-40B4-BE49-F238E27FC236}">
                <a16:creationId xmlns:a16="http://schemas.microsoft.com/office/drawing/2014/main" id="{8225914B-12A0-841A-5074-4E6EE9ECEDD4}"/>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a:off x="8035574" y="3343183"/>
            <a:ext cx="1995029" cy="3325048"/>
          </a:xfrm>
          <a:prstGeom prst="rect">
            <a:avLst/>
          </a:prstGeom>
        </p:spPr>
      </p:pic>
      <p:sp>
        <p:nvSpPr>
          <p:cNvPr id="17" name="CuadroTexto 16">
            <a:extLst>
              <a:ext uri="{FF2B5EF4-FFF2-40B4-BE49-F238E27FC236}">
                <a16:creationId xmlns:a16="http://schemas.microsoft.com/office/drawing/2014/main" id="{57A1C3BA-E955-16F1-4BE1-43C00A5A0AAB}"/>
              </a:ext>
            </a:extLst>
          </p:cNvPr>
          <p:cNvSpPr txBox="1"/>
          <p:nvPr/>
        </p:nvSpPr>
        <p:spPr>
          <a:xfrm rot="19647779">
            <a:off x="-244895" y="4232806"/>
            <a:ext cx="2163336" cy="646331"/>
          </a:xfrm>
          <a:prstGeom prst="rect">
            <a:avLst/>
          </a:prstGeom>
          <a:noFill/>
        </p:spPr>
        <p:txBody>
          <a:bodyPr wrap="square">
            <a:spAutoFit/>
          </a:bodyPr>
          <a:lstStyle/>
          <a:p>
            <a:pPr lvl="1" algn="ctr"/>
            <a:r>
              <a:rPr lang="en-US" b="1" i="1" dirty="0">
                <a:solidFill>
                  <a:schemeClr val="accent6">
                    <a:lumMod val="50000"/>
                  </a:schemeClr>
                </a:solidFill>
                <a:effectLst/>
                <a:latin typeface="Söhne"/>
              </a:rPr>
              <a:t>More accuracy, </a:t>
            </a:r>
          </a:p>
          <a:p>
            <a:pPr lvl="1" algn="ctr"/>
            <a:r>
              <a:rPr lang="en-US" b="1" i="1" dirty="0">
                <a:solidFill>
                  <a:schemeClr val="accent6">
                    <a:lumMod val="50000"/>
                  </a:schemeClr>
                </a:solidFill>
                <a:latin typeface="Söhne"/>
              </a:rPr>
              <a:t>less scraps.</a:t>
            </a:r>
            <a:endParaRPr lang="en-US" b="1" i="1" dirty="0">
              <a:solidFill>
                <a:schemeClr val="accent6">
                  <a:lumMod val="50000"/>
                </a:schemeClr>
              </a:solidFill>
              <a:effectLst/>
              <a:latin typeface="Söhne"/>
            </a:endParaRPr>
          </a:p>
        </p:txBody>
      </p:sp>
    </p:spTree>
    <p:extLst>
      <p:ext uri="{BB962C8B-B14F-4D97-AF65-F5344CB8AC3E}">
        <p14:creationId xmlns:p14="http://schemas.microsoft.com/office/powerpoint/2010/main" val="4135206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ackground pattern&#10;&#10;Description automatically generated">
            <a:extLst>
              <a:ext uri="{FF2B5EF4-FFF2-40B4-BE49-F238E27FC236}">
                <a16:creationId xmlns:a16="http://schemas.microsoft.com/office/drawing/2014/main" id="{94D1EE3D-F272-E14B-043D-0E7F951FCFFE}"/>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6287"/>
          </a:xfrm>
        </p:spPr>
      </p:pic>
      <p:sp>
        <p:nvSpPr>
          <p:cNvPr id="4" name="CuadroTexto 3">
            <a:extLst>
              <a:ext uri="{FF2B5EF4-FFF2-40B4-BE49-F238E27FC236}">
                <a16:creationId xmlns:a16="http://schemas.microsoft.com/office/drawing/2014/main" id="{18F8709E-D5B3-5C6F-9E10-5D5FA5C93D41}"/>
              </a:ext>
            </a:extLst>
          </p:cNvPr>
          <p:cNvSpPr txBox="1"/>
          <p:nvPr/>
        </p:nvSpPr>
        <p:spPr>
          <a:xfrm>
            <a:off x="447413" y="746022"/>
            <a:ext cx="6115574"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Waste and Material Reduction</a:t>
            </a:r>
          </a:p>
        </p:txBody>
      </p:sp>
      <p:sp>
        <p:nvSpPr>
          <p:cNvPr id="6" name="CuadroTexto 5">
            <a:extLst>
              <a:ext uri="{FF2B5EF4-FFF2-40B4-BE49-F238E27FC236}">
                <a16:creationId xmlns:a16="http://schemas.microsoft.com/office/drawing/2014/main" id="{12CDD644-42AF-9A3A-2140-C2E69264A696}"/>
              </a:ext>
            </a:extLst>
          </p:cNvPr>
          <p:cNvSpPr txBox="1"/>
          <p:nvPr/>
        </p:nvSpPr>
        <p:spPr>
          <a:xfrm>
            <a:off x="447412" y="412053"/>
            <a:ext cx="11423009" cy="383182"/>
          </a:xfrm>
          <a:prstGeom prst="rect">
            <a:avLst/>
          </a:prstGeom>
          <a:noFill/>
        </p:spPr>
        <p:txBody>
          <a:bodyPr wrap="square">
            <a:spAutoFit/>
          </a:bodyPr>
          <a:lstStyle/>
          <a:p>
            <a:pPr>
              <a:lnSpc>
                <a:spcPct val="90000"/>
              </a:lnSpc>
              <a:spcBef>
                <a:spcPct val="0"/>
              </a:spcBef>
            </a:pPr>
            <a:r>
              <a:rPr lang="en-US" sz="2100" b="1" dirty="0">
                <a:solidFill>
                  <a:srgbClr val="2B5E1C"/>
                </a:solidFill>
                <a:latin typeface="Barlow" panose="00000500000000000000" pitchFamily="2" charset="0"/>
                <a:ea typeface="+mj-ea"/>
                <a:cs typeface="+mj-cs"/>
              </a:rPr>
              <a:t>ENVIRONMENTAL AWARDNESS AND GREEN WELDING ADAPATION TRAINING FOR WELDERS</a:t>
            </a:r>
          </a:p>
        </p:txBody>
      </p:sp>
      <p:sp>
        <p:nvSpPr>
          <p:cNvPr id="2" name="CuadroTexto 1">
            <a:extLst>
              <a:ext uri="{FF2B5EF4-FFF2-40B4-BE49-F238E27FC236}">
                <a16:creationId xmlns:a16="http://schemas.microsoft.com/office/drawing/2014/main" id="{FC5B0581-72D7-466E-1422-514D25FC3A2D}"/>
              </a:ext>
            </a:extLst>
          </p:cNvPr>
          <p:cNvSpPr txBox="1"/>
          <p:nvPr/>
        </p:nvSpPr>
        <p:spPr>
          <a:xfrm>
            <a:off x="447413" y="1351616"/>
            <a:ext cx="6115574" cy="954107"/>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1. Maximizing Material Recovery:</a:t>
            </a:r>
          </a:p>
          <a:p>
            <a:endParaRPr lang="en-US" sz="2800" i="1" dirty="0">
              <a:solidFill>
                <a:schemeClr val="accent6">
                  <a:lumMod val="50000"/>
                </a:schemeClr>
              </a:solidFill>
              <a:latin typeface="Barlow" panose="00000500000000000000" pitchFamily="2" charset="0"/>
            </a:endParaRPr>
          </a:p>
        </p:txBody>
      </p:sp>
      <p:sp>
        <p:nvSpPr>
          <p:cNvPr id="9" name="CuadroTexto 8">
            <a:extLst>
              <a:ext uri="{FF2B5EF4-FFF2-40B4-BE49-F238E27FC236}">
                <a16:creationId xmlns:a16="http://schemas.microsoft.com/office/drawing/2014/main" id="{DFEC550A-75D3-203D-B75C-72D515628BF6}"/>
              </a:ext>
            </a:extLst>
          </p:cNvPr>
          <p:cNvSpPr txBox="1"/>
          <p:nvPr/>
        </p:nvSpPr>
        <p:spPr>
          <a:xfrm>
            <a:off x="279632" y="2121057"/>
            <a:ext cx="11139880" cy="369332"/>
          </a:xfrm>
          <a:prstGeom prst="rect">
            <a:avLst/>
          </a:prstGeom>
          <a:noFill/>
        </p:spPr>
        <p:txBody>
          <a:bodyPr wrap="square">
            <a:spAutoFit/>
          </a:bodyPr>
          <a:lstStyle/>
          <a:p>
            <a:pPr lvl="1" algn="l"/>
            <a:r>
              <a:rPr lang="en-US" b="0" i="0" dirty="0">
                <a:solidFill>
                  <a:srgbClr val="374151"/>
                </a:solidFill>
                <a:effectLst/>
                <a:latin typeface="Söhne"/>
              </a:rPr>
              <a:t>The </a:t>
            </a:r>
            <a:r>
              <a:rPr lang="en-US" b="1" i="1" dirty="0">
                <a:solidFill>
                  <a:schemeClr val="accent6">
                    <a:lumMod val="50000"/>
                  </a:schemeClr>
                </a:solidFill>
                <a:latin typeface="Söhne"/>
              </a:rPr>
              <a:t>parameters</a:t>
            </a:r>
            <a:r>
              <a:rPr lang="en-US" b="0" i="0" dirty="0">
                <a:solidFill>
                  <a:srgbClr val="374151"/>
                </a:solidFill>
                <a:effectLst/>
                <a:latin typeface="Söhne"/>
              </a:rPr>
              <a:t> of cutting contributes to the overall efficiency of the welding process.</a:t>
            </a:r>
          </a:p>
        </p:txBody>
      </p:sp>
      <p:sp>
        <p:nvSpPr>
          <p:cNvPr id="8" name="CuadroTexto 7">
            <a:extLst>
              <a:ext uri="{FF2B5EF4-FFF2-40B4-BE49-F238E27FC236}">
                <a16:creationId xmlns:a16="http://schemas.microsoft.com/office/drawing/2014/main" id="{3E906F7E-AF85-6491-D64B-1E02C6831444}"/>
              </a:ext>
            </a:extLst>
          </p:cNvPr>
          <p:cNvSpPr txBox="1"/>
          <p:nvPr/>
        </p:nvSpPr>
        <p:spPr>
          <a:xfrm>
            <a:off x="5592904" y="3531929"/>
            <a:ext cx="5556064" cy="1200329"/>
          </a:xfrm>
          <a:prstGeom prst="rect">
            <a:avLst/>
          </a:prstGeom>
          <a:noFill/>
        </p:spPr>
        <p:txBody>
          <a:bodyPr wrap="square">
            <a:spAutoFit/>
          </a:bodyPr>
          <a:lstStyle/>
          <a:p>
            <a:pPr lvl="1" algn="l"/>
            <a:r>
              <a:rPr lang="en-US" b="0" i="1" dirty="0">
                <a:solidFill>
                  <a:srgbClr val="374151"/>
                </a:solidFill>
                <a:effectLst/>
                <a:latin typeface="Söhne"/>
              </a:rPr>
              <a:t>An incorrect parameters of cutting, may involve extra preparation work, due to the need for additional grinding, which requires greater energy and material consumption. </a:t>
            </a:r>
          </a:p>
        </p:txBody>
      </p:sp>
      <p:pic>
        <p:nvPicPr>
          <p:cNvPr id="2050" name="Picture 2" descr="Materials | Free Full-Text | Laser Cutting: A Review on the Influence of  Assist Gas">
            <a:extLst>
              <a:ext uri="{FF2B5EF4-FFF2-40B4-BE49-F238E27FC236}">
                <a16:creationId xmlns:a16="http://schemas.microsoft.com/office/drawing/2014/main" id="{E2235E5F-97A3-1A7C-872F-02D9AA74F6E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5823" y="2576303"/>
            <a:ext cx="3336808" cy="3411235"/>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a:extLst>
              <a:ext uri="{FF2B5EF4-FFF2-40B4-BE49-F238E27FC236}">
                <a16:creationId xmlns:a16="http://schemas.microsoft.com/office/drawing/2014/main" id="{518FBFE8-4AEC-845B-DEC9-E31F01CD9851}"/>
              </a:ext>
            </a:extLst>
          </p:cNvPr>
          <p:cNvPicPr>
            <a:picLocks noChangeAspect="1"/>
          </p:cNvPicPr>
          <p:nvPr/>
        </p:nvPicPr>
        <p:blipFill>
          <a:blip r:embed="rId4">
            <a:clrChange>
              <a:clrFrom>
                <a:srgbClr val="FEFEFE"/>
              </a:clrFrom>
              <a:clrTo>
                <a:srgbClr val="FEFEFE">
                  <a:alpha val="0"/>
                </a:srgbClr>
              </a:clrTo>
            </a:clrChange>
            <a:duotone>
              <a:schemeClr val="accent6">
                <a:shade val="45000"/>
                <a:satMod val="135000"/>
              </a:schemeClr>
              <a:prstClr val="white"/>
            </a:duotone>
          </a:blip>
          <a:stretch>
            <a:fillRect/>
          </a:stretch>
        </p:blipFill>
        <p:spPr>
          <a:xfrm>
            <a:off x="10539113" y="4895630"/>
            <a:ext cx="1469854" cy="1385055"/>
          </a:xfrm>
          <a:prstGeom prst="rect">
            <a:avLst/>
          </a:prstGeom>
        </p:spPr>
      </p:pic>
      <p:sp>
        <p:nvSpPr>
          <p:cNvPr id="15" name="CuadroTexto 14">
            <a:extLst>
              <a:ext uri="{FF2B5EF4-FFF2-40B4-BE49-F238E27FC236}">
                <a16:creationId xmlns:a16="http://schemas.microsoft.com/office/drawing/2014/main" id="{76985511-9CAD-2274-A1CA-F28928ACB603}"/>
              </a:ext>
            </a:extLst>
          </p:cNvPr>
          <p:cNvSpPr txBox="1"/>
          <p:nvPr/>
        </p:nvSpPr>
        <p:spPr>
          <a:xfrm rot="19647779">
            <a:off x="9130498" y="4468727"/>
            <a:ext cx="3573853" cy="923330"/>
          </a:xfrm>
          <a:prstGeom prst="rect">
            <a:avLst/>
          </a:prstGeom>
          <a:noFill/>
        </p:spPr>
        <p:txBody>
          <a:bodyPr wrap="square">
            <a:spAutoFit/>
          </a:bodyPr>
          <a:lstStyle/>
          <a:p>
            <a:pPr lvl="1"/>
            <a:r>
              <a:rPr lang="en-US" b="1" i="1" dirty="0">
                <a:solidFill>
                  <a:schemeClr val="accent6">
                    <a:lumMod val="50000"/>
                  </a:schemeClr>
                </a:solidFill>
                <a:effectLst/>
                <a:latin typeface="Söhne"/>
              </a:rPr>
              <a:t>Better preparation,</a:t>
            </a:r>
          </a:p>
          <a:p>
            <a:pPr lvl="1"/>
            <a:r>
              <a:rPr lang="en-US" b="1" i="1" dirty="0">
                <a:solidFill>
                  <a:schemeClr val="accent6">
                    <a:lumMod val="50000"/>
                  </a:schemeClr>
                </a:solidFill>
                <a:latin typeface="Söhne"/>
              </a:rPr>
              <a:t>less consumption </a:t>
            </a:r>
          </a:p>
          <a:p>
            <a:pPr lvl="1"/>
            <a:r>
              <a:rPr lang="en-US" b="1" i="1" dirty="0">
                <a:solidFill>
                  <a:schemeClr val="accent6">
                    <a:lumMod val="50000"/>
                  </a:schemeClr>
                </a:solidFill>
                <a:latin typeface="Söhne"/>
              </a:rPr>
              <a:t>of materials.</a:t>
            </a:r>
            <a:endParaRPr lang="en-US" b="1" i="1" dirty="0">
              <a:solidFill>
                <a:schemeClr val="accent6">
                  <a:lumMod val="50000"/>
                </a:schemeClr>
              </a:solidFill>
              <a:effectLst/>
              <a:latin typeface="Söhne"/>
            </a:endParaRPr>
          </a:p>
        </p:txBody>
      </p:sp>
    </p:spTree>
    <p:extLst>
      <p:ext uri="{BB962C8B-B14F-4D97-AF65-F5344CB8AC3E}">
        <p14:creationId xmlns:p14="http://schemas.microsoft.com/office/powerpoint/2010/main" val="1256313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ackground pattern&#10;&#10;Description automatically generated">
            <a:extLst>
              <a:ext uri="{FF2B5EF4-FFF2-40B4-BE49-F238E27FC236}">
                <a16:creationId xmlns:a16="http://schemas.microsoft.com/office/drawing/2014/main" id="{94D1EE3D-F272-E14B-043D-0E7F951FCFFE}"/>
              </a:ext>
            </a:extLst>
          </p:cNvPr>
          <p:cNvPicPr>
            <a:picLocks noGrp="1" noRot="1" noChangeAspect="1" noMove="1" noResize="1" noEditPoints="1" noAdjustHandles="1" noChangeArrowheads="1" noChangeShapeType="1" noCrop="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
            <a:ext cx="12192000" cy="6856287"/>
          </a:xfrm>
        </p:spPr>
      </p:pic>
      <p:sp>
        <p:nvSpPr>
          <p:cNvPr id="4" name="CuadroTexto 3">
            <a:extLst>
              <a:ext uri="{FF2B5EF4-FFF2-40B4-BE49-F238E27FC236}">
                <a16:creationId xmlns:a16="http://schemas.microsoft.com/office/drawing/2014/main" id="{18F8709E-D5B3-5C6F-9E10-5D5FA5C93D41}"/>
              </a:ext>
            </a:extLst>
          </p:cNvPr>
          <p:cNvSpPr txBox="1"/>
          <p:nvPr/>
        </p:nvSpPr>
        <p:spPr>
          <a:xfrm>
            <a:off x="447413" y="746022"/>
            <a:ext cx="6115574"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Waste and Material Reduction</a:t>
            </a:r>
          </a:p>
        </p:txBody>
      </p:sp>
      <p:sp>
        <p:nvSpPr>
          <p:cNvPr id="6" name="CuadroTexto 5">
            <a:extLst>
              <a:ext uri="{FF2B5EF4-FFF2-40B4-BE49-F238E27FC236}">
                <a16:creationId xmlns:a16="http://schemas.microsoft.com/office/drawing/2014/main" id="{12CDD644-42AF-9A3A-2140-C2E69264A696}"/>
              </a:ext>
            </a:extLst>
          </p:cNvPr>
          <p:cNvSpPr txBox="1"/>
          <p:nvPr/>
        </p:nvSpPr>
        <p:spPr>
          <a:xfrm>
            <a:off x="447412" y="412053"/>
            <a:ext cx="11423009" cy="383182"/>
          </a:xfrm>
          <a:prstGeom prst="rect">
            <a:avLst/>
          </a:prstGeom>
          <a:noFill/>
        </p:spPr>
        <p:txBody>
          <a:bodyPr wrap="square">
            <a:spAutoFit/>
          </a:bodyPr>
          <a:lstStyle/>
          <a:p>
            <a:pPr>
              <a:lnSpc>
                <a:spcPct val="90000"/>
              </a:lnSpc>
              <a:spcBef>
                <a:spcPct val="0"/>
              </a:spcBef>
            </a:pPr>
            <a:r>
              <a:rPr lang="en-US" sz="2100" b="1" dirty="0">
                <a:solidFill>
                  <a:srgbClr val="2B5E1C"/>
                </a:solidFill>
                <a:latin typeface="Barlow" panose="00000500000000000000" pitchFamily="2" charset="0"/>
                <a:ea typeface="+mj-ea"/>
                <a:cs typeface="+mj-cs"/>
              </a:rPr>
              <a:t>ENVIRONMENTAL AWARDNESS AND GREEN WELDING ADAPATION TRAINING FOR WELDERS</a:t>
            </a:r>
          </a:p>
        </p:txBody>
      </p:sp>
      <p:sp>
        <p:nvSpPr>
          <p:cNvPr id="13" name="CuadroTexto 12">
            <a:extLst>
              <a:ext uri="{FF2B5EF4-FFF2-40B4-BE49-F238E27FC236}">
                <a16:creationId xmlns:a16="http://schemas.microsoft.com/office/drawing/2014/main" id="{82515E0A-67FB-9753-02AF-CD04AC702EF2}"/>
              </a:ext>
            </a:extLst>
          </p:cNvPr>
          <p:cNvSpPr txBox="1"/>
          <p:nvPr/>
        </p:nvSpPr>
        <p:spPr>
          <a:xfrm>
            <a:off x="487260" y="2015265"/>
            <a:ext cx="10686876" cy="923330"/>
          </a:xfrm>
          <a:prstGeom prst="rect">
            <a:avLst/>
          </a:prstGeom>
          <a:noFill/>
        </p:spPr>
        <p:txBody>
          <a:bodyPr wrap="square">
            <a:spAutoFit/>
          </a:bodyPr>
          <a:lstStyle/>
          <a:p>
            <a:pPr algn="l"/>
            <a:r>
              <a:rPr lang="en-US" b="1" i="0" dirty="0">
                <a:solidFill>
                  <a:srgbClr val="374151"/>
                </a:solidFill>
                <a:effectLst/>
                <a:latin typeface="Söhne"/>
              </a:rPr>
              <a:t>Understanding Welding Symbols and </a:t>
            </a:r>
            <a:r>
              <a:rPr lang="en-US" b="1" dirty="0">
                <a:solidFill>
                  <a:srgbClr val="374151"/>
                </a:solidFill>
                <a:latin typeface="Söhne"/>
              </a:rPr>
              <a:t>Drawings</a:t>
            </a:r>
            <a:r>
              <a:rPr lang="en-US" b="1" i="0" dirty="0">
                <a:solidFill>
                  <a:srgbClr val="374151"/>
                </a:solidFill>
                <a:effectLst/>
                <a:latin typeface="Söhne"/>
              </a:rPr>
              <a:t>:</a:t>
            </a:r>
            <a:endParaRPr lang="en-US" dirty="0">
              <a:solidFill>
                <a:srgbClr val="374151"/>
              </a:solidFill>
              <a:latin typeface="Söhne"/>
            </a:endParaRPr>
          </a:p>
          <a:p>
            <a:pPr algn="l"/>
            <a:r>
              <a:rPr lang="en-US" b="0" i="0" dirty="0">
                <a:solidFill>
                  <a:srgbClr val="374151"/>
                </a:solidFill>
                <a:effectLst/>
                <a:latin typeface="Söhne"/>
              </a:rPr>
              <a:t>Allows joints to be made "the first time", and to manage materials more efficiently, reducing the percentage of scrap.</a:t>
            </a:r>
            <a:endParaRPr lang="en-US" b="1" i="0" dirty="0">
              <a:solidFill>
                <a:srgbClr val="374151"/>
              </a:solidFill>
              <a:effectLst/>
              <a:latin typeface="Söhne"/>
            </a:endParaRPr>
          </a:p>
        </p:txBody>
      </p:sp>
      <p:sp>
        <p:nvSpPr>
          <p:cNvPr id="2" name="CuadroTexto 1">
            <a:extLst>
              <a:ext uri="{FF2B5EF4-FFF2-40B4-BE49-F238E27FC236}">
                <a16:creationId xmlns:a16="http://schemas.microsoft.com/office/drawing/2014/main" id="{FC5B0581-72D7-466E-1422-514D25FC3A2D}"/>
              </a:ext>
            </a:extLst>
          </p:cNvPr>
          <p:cNvSpPr txBox="1"/>
          <p:nvPr/>
        </p:nvSpPr>
        <p:spPr>
          <a:xfrm>
            <a:off x="447413" y="1351616"/>
            <a:ext cx="6115574" cy="523220"/>
          </a:xfrm>
          <a:prstGeom prst="rect">
            <a:avLst/>
          </a:prstGeom>
          <a:noFill/>
        </p:spPr>
        <p:txBody>
          <a:bodyPr wrap="square">
            <a:spAutoFit/>
          </a:bodyPr>
          <a:lstStyle/>
          <a:p>
            <a:r>
              <a:rPr lang="en-US" sz="2800" i="1" dirty="0">
                <a:solidFill>
                  <a:schemeClr val="accent6">
                    <a:lumMod val="50000"/>
                  </a:schemeClr>
                </a:solidFill>
                <a:latin typeface="Barlow" panose="00000500000000000000" pitchFamily="2" charset="0"/>
              </a:rPr>
              <a:t>1. Maximizing Material Recovery:</a:t>
            </a:r>
          </a:p>
        </p:txBody>
      </p:sp>
      <p:pic>
        <p:nvPicPr>
          <p:cNvPr id="3074" name="Picture 2" descr="Basic Welding Symbols Their Charts and Drawings">
            <a:extLst>
              <a:ext uri="{FF2B5EF4-FFF2-40B4-BE49-F238E27FC236}">
                <a16:creationId xmlns:a16="http://schemas.microsoft.com/office/drawing/2014/main" id="{E46130AA-6784-A980-1639-84CFE83FD7F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3764" y="2938595"/>
            <a:ext cx="5253868" cy="2956022"/>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7F5E9350-AF41-ACE0-C7D8-E2A5D4B0A7BE}"/>
              </a:ext>
            </a:extLst>
          </p:cNvPr>
          <p:cNvPicPr>
            <a:picLocks noChangeAspect="1"/>
          </p:cNvPicPr>
          <p:nvPr/>
        </p:nvPicPr>
        <p:blipFill>
          <a:blip r:embed="rId4">
            <a:clrChange>
              <a:clrFrom>
                <a:srgbClr val="FEFEFE"/>
              </a:clrFrom>
              <a:clrTo>
                <a:srgbClr val="FEFEFE">
                  <a:alpha val="0"/>
                </a:srgbClr>
              </a:clrTo>
            </a:clrChange>
            <a:duotone>
              <a:schemeClr val="accent6">
                <a:shade val="45000"/>
                <a:satMod val="135000"/>
              </a:schemeClr>
              <a:prstClr val="white"/>
            </a:duotone>
          </a:blip>
          <a:stretch>
            <a:fillRect/>
          </a:stretch>
        </p:blipFill>
        <p:spPr>
          <a:xfrm>
            <a:off x="9697499" y="4029147"/>
            <a:ext cx="1469854" cy="1385055"/>
          </a:xfrm>
          <a:prstGeom prst="rect">
            <a:avLst/>
          </a:prstGeom>
        </p:spPr>
      </p:pic>
      <p:sp>
        <p:nvSpPr>
          <p:cNvPr id="9" name="CuadroTexto 8">
            <a:extLst>
              <a:ext uri="{FF2B5EF4-FFF2-40B4-BE49-F238E27FC236}">
                <a16:creationId xmlns:a16="http://schemas.microsoft.com/office/drawing/2014/main" id="{63F33C21-40BF-ED39-C959-D1060055C2C4}"/>
              </a:ext>
            </a:extLst>
          </p:cNvPr>
          <p:cNvSpPr txBox="1"/>
          <p:nvPr/>
        </p:nvSpPr>
        <p:spPr>
          <a:xfrm rot="19647779">
            <a:off x="8288884" y="3740743"/>
            <a:ext cx="3573853" cy="646331"/>
          </a:xfrm>
          <a:prstGeom prst="rect">
            <a:avLst/>
          </a:prstGeom>
          <a:noFill/>
        </p:spPr>
        <p:txBody>
          <a:bodyPr wrap="square">
            <a:spAutoFit/>
          </a:bodyPr>
          <a:lstStyle/>
          <a:p>
            <a:pPr lvl="1"/>
            <a:r>
              <a:rPr lang="en-US" b="1" i="1" dirty="0">
                <a:solidFill>
                  <a:schemeClr val="accent6">
                    <a:lumMod val="50000"/>
                  </a:schemeClr>
                </a:solidFill>
                <a:effectLst/>
                <a:latin typeface="Söhne"/>
              </a:rPr>
              <a:t>Less reparations, less scraps,</a:t>
            </a:r>
          </a:p>
          <a:p>
            <a:pPr lvl="1"/>
            <a:r>
              <a:rPr lang="en-US" b="1" i="1" dirty="0">
                <a:solidFill>
                  <a:schemeClr val="accent6">
                    <a:lumMod val="50000"/>
                  </a:schemeClr>
                </a:solidFill>
                <a:latin typeface="Söhne"/>
              </a:rPr>
              <a:t>less consumption of materials.</a:t>
            </a:r>
            <a:endParaRPr lang="en-US" b="1" i="1" dirty="0">
              <a:solidFill>
                <a:schemeClr val="accent6">
                  <a:lumMod val="50000"/>
                </a:schemeClr>
              </a:solidFill>
              <a:effectLst/>
              <a:latin typeface="Söhne"/>
            </a:endParaRPr>
          </a:p>
        </p:txBody>
      </p:sp>
    </p:spTree>
    <p:extLst>
      <p:ext uri="{BB962C8B-B14F-4D97-AF65-F5344CB8AC3E}">
        <p14:creationId xmlns:p14="http://schemas.microsoft.com/office/powerpoint/2010/main" val="27084103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159CDD35C3154B853C14A5973D9177" ma:contentTypeVersion="19" ma:contentTypeDescription="Create a new document." ma:contentTypeScope="" ma:versionID="ae681db4a790312d9301532ef383b0a9">
  <xsd:schema xmlns:xsd="http://www.w3.org/2001/XMLSchema" xmlns:xs="http://www.w3.org/2001/XMLSchema" xmlns:p="http://schemas.microsoft.com/office/2006/metadata/properties" xmlns:ns2="95e94ba8-06f2-464a-976b-09a63c8d55f3" xmlns:ns3="3dabffc9-16c3-42ec-b1e5-4cb70145edd7" targetNamespace="http://schemas.microsoft.com/office/2006/metadata/properties" ma:root="true" ma:fieldsID="90f1aaa6f5682fbcdbec559695d1ab60" ns2:_="" ns3:_="">
    <xsd:import namespace="95e94ba8-06f2-464a-976b-09a63c8d55f3"/>
    <xsd:import namespace="3dabffc9-16c3-42ec-b1e5-4cb70145edd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DateofInitialContac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e94ba8-06f2-464a-976b-09a63c8d55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a892be2-1788-4ce5-99d9-ce25f50c503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DateofInitialContact" ma:index="26" nillable="true" ma:displayName="Date of Initial Contact" ma:format="DateOnly" ma:internalName="DateofInitialContact">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dabffc9-16c3-42ec-b1e5-4cb70145edd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4a7aa7c-14f4-4404-ba28-fbb1631da0b2}" ma:internalName="TaxCatchAll" ma:showField="CatchAllData" ma:web="3dabffc9-16c3-42ec-b1e5-4cb70145ed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5e94ba8-06f2-464a-976b-09a63c8d55f3">
      <Terms xmlns="http://schemas.microsoft.com/office/infopath/2007/PartnerControls"/>
    </lcf76f155ced4ddcb4097134ff3c332f>
    <TaxCatchAll xmlns="3dabffc9-16c3-42ec-b1e5-4cb70145edd7" xsi:nil="true"/>
    <DateofInitialContact xmlns="95e94ba8-06f2-464a-976b-09a63c8d55f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8C3E6A-865F-489E-A6F2-6C7E1EA75CD1}"/>
</file>

<file path=customXml/itemProps2.xml><?xml version="1.0" encoding="utf-8"?>
<ds:datastoreItem xmlns:ds="http://schemas.openxmlformats.org/officeDocument/2006/customXml" ds:itemID="{329A2F0A-7980-4810-8B24-35558C8313D6}">
  <ds:schemaRefs>
    <ds:schemaRef ds:uri="http://schemas.microsoft.com/office/2006/documentManagement/types"/>
    <ds:schemaRef ds:uri="http://purl.org/dc/dcmitype/"/>
    <ds:schemaRef ds:uri="58ee4ddb-4996-4df4-aff4-7d6617591703"/>
    <ds:schemaRef ds:uri="http://schemas.microsoft.com/office/2006/metadata/properties"/>
    <ds:schemaRef ds:uri="http://www.w3.org/XML/1998/namespace"/>
    <ds:schemaRef ds:uri="http://purl.org/dc/elements/1.1/"/>
    <ds:schemaRef ds:uri="13f37a2d-f648-47f7-9c60-62f32bf3fdfb"/>
    <ds:schemaRef ds:uri="http://schemas.openxmlformats.org/package/2006/metadata/core-properties"/>
    <ds:schemaRef ds:uri="http://purl.org/dc/terms/"/>
    <ds:schemaRef ds:uri="http://schemas.microsoft.com/office/infopath/2007/PartnerControls"/>
  </ds:schemaRefs>
</ds:datastoreItem>
</file>

<file path=customXml/itemProps3.xml><?xml version="1.0" encoding="utf-8"?>
<ds:datastoreItem xmlns:ds="http://schemas.openxmlformats.org/officeDocument/2006/customXml" ds:itemID="{BADE9AE4-BB86-4414-AF86-0B84235B32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1592</TotalTime>
  <Words>2492</Words>
  <Application>Microsoft Office PowerPoint</Application>
  <PresentationFormat>Ecrã Panorâmico</PresentationFormat>
  <Paragraphs>239</Paragraphs>
  <Slides>22</Slides>
  <Notes>0</Notes>
  <HiddenSlides>0</HiddenSlides>
  <MMClips>0</MMClips>
  <ScaleCrop>false</ScaleCrop>
  <HeadingPairs>
    <vt:vector size="6" baseType="variant">
      <vt:variant>
        <vt:lpstr>Tipos de letra usados</vt:lpstr>
      </vt:variant>
      <vt:variant>
        <vt:i4>5</vt:i4>
      </vt:variant>
      <vt:variant>
        <vt:lpstr>Tema</vt:lpstr>
      </vt:variant>
      <vt:variant>
        <vt:i4>1</vt:i4>
      </vt:variant>
      <vt:variant>
        <vt:lpstr>Títulos dos diapositivos</vt:lpstr>
      </vt:variant>
      <vt:variant>
        <vt:i4>22</vt:i4>
      </vt:variant>
    </vt:vector>
  </HeadingPairs>
  <TitlesOfParts>
    <vt:vector size="28" baseType="lpstr">
      <vt:lpstr>Arial</vt:lpstr>
      <vt:lpstr>Barlow</vt:lpstr>
      <vt:lpstr>Calibri</vt:lpstr>
      <vt:lpstr>Calibri Light</vt:lpstr>
      <vt:lpstr>Söhne</vt:lpstr>
      <vt:lpstr>Office Theme</vt:lpstr>
      <vt:lpstr>Apresentação do PowerPoint</vt:lpstr>
      <vt:lpstr>Index</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Francisco Neto</dc:creator>
  <cp:lastModifiedBy>Ana Marques</cp:lastModifiedBy>
  <cp:revision>40</cp:revision>
  <dcterms:created xsi:type="dcterms:W3CDTF">2023-01-23T13:51:44Z</dcterms:created>
  <dcterms:modified xsi:type="dcterms:W3CDTF">2024-10-29T16:50:35Z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0x0101000C159CDD35C3154B853C14A5973D9177</vt:lpwstr>
  </property>
  <property fmtid="{D5CDD505-2E9C-101B-9397-08002B2CF9AE}" pid="3" name="MediaServiceImageTags">
    <vt:lpwstr/>
  </property>
</Properties>
</file>