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1" d="100"/>
          <a:sy n="31" d="100"/>
        </p:scale>
        <p:origin x="64" y="8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D90E-008A-F589-4A5F-309742C40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43156E-F66F-BAFE-1EC8-AD320F416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92FF0-F98E-522A-1B45-7861F1101685}"/>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5" name="Footer Placeholder 4">
            <a:extLst>
              <a:ext uri="{FF2B5EF4-FFF2-40B4-BE49-F238E27FC236}">
                <a16:creationId xmlns:a16="http://schemas.microsoft.com/office/drawing/2014/main" id="{E3496C27-62D2-88E1-5F9D-AA054F98F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3199C-CD74-3EEE-6854-3EB4EB829077}"/>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421835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1F6A-D75F-BABD-19A9-255403B0CD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574DB-4BDE-79AD-C677-14B24F7E28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2B622-9998-9769-11C5-8780424F4594}"/>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5" name="Footer Placeholder 4">
            <a:extLst>
              <a:ext uri="{FF2B5EF4-FFF2-40B4-BE49-F238E27FC236}">
                <a16:creationId xmlns:a16="http://schemas.microsoft.com/office/drawing/2014/main" id="{A12E0485-02FD-7A53-D46F-3D5F4160B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864B-F65B-42F0-7306-604B2350EC83}"/>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20752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AA371F-AA45-1751-7F0D-9A6FB49B37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49999-796E-9EB4-4055-389E50A57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9AEEC-0D02-4D43-4252-F0C570E57C8C}"/>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5" name="Footer Placeholder 4">
            <a:extLst>
              <a:ext uri="{FF2B5EF4-FFF2-40B4-BE49-F238E27FC236}">
                <a16:creationId xmlns:a16="http://schemas.microsoft.com/office/drawing/2014/main" id="{2C90542A-8C74-01CD-067F-2991442CF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20E56-1338-255F-296A-D2841E9E9AC9}"/>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19620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037C-6434-0748-63DD-A8259149D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BC4C7-596D-D822-A80A-349F49C8D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44D0B-F095-532F-D2D2-C29DC84CC655}"/>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5" name="Footer Placeholder 4">
            <a:extLst>
              <a:ext uri="{FF2B5EF4-FFF2-40B4-BE49-F238E27FC236}">
                <a16:creationId xmlns:a16="http://schemas.microsoft.com/office/drawing/2014/main" id="{943D7F6B-7126-DED2-77CC-56EDF0A8E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45B91-45A4-021C-40A1-C89282CB4FC9}"/>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30339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8676-55FD-5FEF-918C-0123848D7B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2BA82B-4FEA-5736-B9D0-E4063161D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CB556-F4C6-94FA-81F7-5F413B7C97BE}"/>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5" name="Footer Placeholder 4">
            <a:extLst>
              <a:ext uri="{FF2B5EF4-FFF2-40B4-BE49-F238E27FC236}">
                <a16:creationId xmlns:a16="http://schemas.microsoft.com/office/drawing/2014/main" id="{6DDCF373-6742-C925-DEBA-D14192D39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950BF-4843-4395-ABAA-2C673807ADA1}"/>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154370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96AE-9CD4-7B9B-C1FB-C0A994ECA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EFF8F-D496-C2B8-4F9C-587997ADA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E5B7B-B806-432E-06F3-1249B0DDE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02213A-13C2-E2B1-9FE4-6710A1DF8B1E}"/>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6" name="Footer Placeholder 5">
            <a:extLst>
              <a:ext uri="{FF2B5EF4-FFF2-40B4-BE49-F238E27FC236}">
                <a16:creationId xmlns:a16="http://schemas.microsoft.com/office/drawing/2014/main" id="{5D3C4C13-FC20-DA81-59A8-0E9862B99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80974-3407-1B85-A713-AF2FE745D251}"/>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291487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79A5-441A-2336-693D-B261D65624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080EFF-9DDC-CF55-9D43-80C458859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57317-3705-AFD9-73FB-EBFECA131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7EA15-8AB5-6AB3-8165-D77A55797A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795F7-6C7E-5507-D7D0-BDC589B1F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0E6EC-F6F1-62D0-7091-00B44E66657C}"/>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8" name="Footer Placeholder 7">
            <a:extLst>
              <a:ext uri="{FF2B5EF4-FFF2-40B4-BE49-F238E27FC236}">
                <a16:creationId xmlns:a16="http://schemas.microsoft.com/office/drawing/2014/main" id="{F4C09CF0-ADE4-A042-5933-54EA063CC6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AA4FA1-E153-3237-9608-5F61A6A391FF}"/>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201411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71EF-4766-AFF2-7D5D-333A3F4FA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BE341D-AA6C-9C2B-48D4-78D95E05EA07}"/>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4" name="Footer Placeholder 3">
            <a:extLst>
              <a:ext uri="{FF2B5EF4-FFF2-40B4-BE49-F238E27FC236}">
                <a16:creationId xmlns:a16="http://schemas.microsoft.com/office/drawing/2014/main" id="{8BFED2F4-7D19-98F5-5C9B-B5701565EA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1C7EC-F771-FA14-A039-D36F9986D425}"/>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322876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01470F-FC4D-E2D1-C63C-98BEF66A296D}"/>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3" name="Footer Placeholder 2">
            <a:extLst>
              <a:ext uri="{FF2B5EF4-FFF2-40B4-BE49-F238E27FC236}">
                <a16:creationId xmlns:a16="http://schemas.microsoft.com/office/drawing/2014/main" id="{F5FF6526-1DE5-8105-4E7D-E027B1438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A9654A-9DCD-3840-17E7-3995077B6061}"/>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230783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EA0B-D962-A8A8-FB04-A8C665EC4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B486A-D7DC-012F-2ED4-57236DDFD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B89DBD-516E-7A57-6B23-B753B2466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51C362-F9AB-6DDD-DAFC-E50A6DB05C3B}"/>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6" name="Footer Placeholder 5">
            <a:extLst>
              <a:ext uri="{FF2B5EF4-FFF2-40B4-BE49-F238E27FC236}">
                <a16:creationId xmlns:a16="http://schemas.microsoft.com/office/drawing/2014/main" id="{EE6DD94D-A299-0B59-4282-7EE0151FF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BC59F-F58C-1EB2-768E-18D84B23E346}"/>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45318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7720-73AE-48EF-58F7-9B22FB15EC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C4DB98-813D-1051-E3D5-7FFA3E7FC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FFD23-980C-F45E-2A84-D1633C8CF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CB387-BD9D-8A54-6714-8D521C39658A}"/>
              </a:ext>
            </a:extLst>
          </p:cNvPr>
          <p:cNvSpPr>
            <a:spLocks noGrp="1"/>
          </p:cNvSpPr>
          <p:nvPr>
            <p:ph type="dt" sz="half" idx="10"/>
          </p:nvPr>
        </p:nvSpPr>
        <p:spPr/>
        <p:txBody>
          <a:bodyPr/>
          <a:lstStyle/>
          <a:p>
            <a:fld id="{229FE3B7-F545-4036-BF26-98D9DF88E6E5}" type="datetimeFigureOut">
              <a:rPr lang="en-US" smtClean="0"/>
              <a:t>12/23/2024</a:t>
            </a:fld>
            <a:endParaRPr lang="en-US"/>
          </a:p>
        </p:txBody>
      </p:sp>
      <p:sp>
        <p:nvSpPr>
          <p:cNvPr id="6" name="Footer Placeholder 5">
            <a:extLst>
              <a:ext uri="{FF2B5EF4-FFF2-40B4-BE49-F238E27FC236}">
                <a16:creationId xmlns:a16="http://schemas.microsoft.com/office/drawing/2014/main" id="{83ED4199-1044-A1D2-0CE7-15E3226FD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78397-BD38-F1C8-6B83-D7B26574A126}"/>
              </a:ext>
            </a:extLst>
          </p:cNvPr>
          <p:cNvSpPr>
            <a:spLocks noGrp="1"/>
          </p:cNvSpPr>
          <p:nvPr>
            <p:ph type="sldNum" sz="quarter" idx="12"/>
          </p:nvPr>
        </p:nvSpPr>
        <p:spPr/>
        <p:txBody>
          <a:bodyPr/>
          <a:lstStyle/>
          <a:p>
            <a:fld id="{87B29DA0-7CC1-44BE-868C-27FABA2BEC26}" type="slidenum">
              <a:rPr lang="en-US" smtClean="0"/>
              <a:t>‹nr.›</a:t>
            </a:fld>
            <a:endParaRPr lang="en-US"/>
          </a:p>
        </p:txBody>
      </p:sp>
    </p:spTree>
    <p:extLst>
      <p:ext uri="{BB962C8B-B14F-4D97-AF65-F5344CB8AC3E}">
        <p14:creationId xmlns:p14="http://schemas.microsoft.com/office/powerpoint/2010/main" val="134766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72F8F-FFBE-E17D-2F45-728AB88FC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707335-7489-8E4C-E77E-2A866A181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B0D2F-01BC-91B6-485C-7955754CB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FE3B7-F545-4036-BF26-98D9DF88E6E5}" type="datetimeFigureOut">
              <a:rPr lang="en-US" smtClean="0"/>
              <a:t>12/23/2024</a:t>
            </a:fld>
            <a:endParaRPr lang="en-US"/>
          </a:p>
        </p:txBody>
      </p:sp>
      <p:sp>
        <p:nvSpPr>
          <p:cNvPr id="5" name="Footer Placeholder 4">
            <a:extLst>
              <a:ext uri="{FF2B5EF4-FFF2-40B4-BE49-F238E27FC236}">
                <a16:creationId xmlns:a16="http://schemas.microsoft.com/office/drawing/2014/main" id="{07DD4619-A94D-5CF7-3D03-325547F50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7A6E79-6431-0D71-4811-87AD7BA0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29DA0-7CC1-44BE-868C-27FABA2BEC26}" type="slidenum">
              <a:rPr lang="en-US" smtClean="0"/>
              <a:t>‹nr.›</a:t>
            </a:fld>
            <a:endParaRPr lang="en-US"/>
          </a:p>
        </p:txBody>
      </p:sp>
    </p:spTree>
    <p:extLst>
      <p:ext uri="{BB962C8B-B14F-4D97-AF65-F5344CB8AC3E}">
        <p14:creationId xmlns:p14="http://schemas.microsoft.com/office/powerpoint/2010/main" val="288756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website">
            <a:extLst>
              <a:ext uri="{FF2B5EF4-FFF2-40B4-BE49-F238E27FC236}">
                <a16:creationId xmlns:a16="http://schemas.microsoft.com/office/drawing/2014/main" id="{6B62AD53-85B7-ACC9-B111-436532DD54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CBB657B-F064-1FE7-7390-D15E02C2C0AA}"/>
              </a:ext>
            </a:extLst>
          </p:cNvPr>
          <p:cNvSpPr txBox="1"/>
          <p:nvPr/>
        </p:nvSpPr>
        <p:spPr>
          <a:xfrm>
            <a:off x="4996873" y="2486521"/>
            <a:ext cx="5911272" cy="2031325"/>
          </a:xfrm>
          <a:prstGeom prst="rect">
            <a:avLst/>
          </a:prstGeom>
          <a:noFill/>
        </p:spPr>
        <p:txBody>
          <a:bodyPr wrap="square" lIns="91440" tIns="45720" rIns="91440" bIns="45720" rtlCol="0" anchor="t">
            <a:spAutoFit/>
          </a:bodyPr>
          <a:lstStyle/>
          <a:p>
            <a:r>
              <a:rPr lang="en-US" sz="4200" b="1" dirty="0">
                <a:solidFill>
                  <a:schemeClr val="bg1"/>
                </a:solidFill>
                <a:latin typeface="Barlow"/>
              </a:rPr>
              <a:t>Awareness in Green Topis: Reduce, Recycle, Reuse - </a:t>
            </a:r>
            <a:r>
              <a:rPr lang="en-US" sz="4200" b="1" dirty="0">
                <a:solidFill>
                  <a:schemeClr val="bg1"/>
                </a:solidFill>
                <a:latin typeface="Barlow"/>
                <a:cs typeface="Calibri" panose="020F0502020204030204"/>
              </a:rPr>
              <a:t>Part A2</a:t>
            </a:r>
          </a:p>
        </p:txBody>
      </p:sp>
    </p:spTree>
    <p:extLst>
      <p:ext uri="{BB962C8B-B14F-4D97-AF65-F5344CB8AC3E}">
        <p14:creationId xmlns:p14="http://schemas.microsoft.com/office/powerpoint/2010/main" val="31490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dirty="0">
                <a:solidFill>
                  <a:srgbClr val="2B5E1C"/>
                </a:solidFill>
                <a:latin typeface="Barlow" panose="00000500000000000000" pitchFamily="2" charset="0"/>
                <a:ea typeface="+mj-ea"/>
                <a:cs typeface="+mj-cs"/>
              </a:rPr>
              <a:t>2.3 Waste Management</a:t>
            </a:r>
            <a:endParaRPr lang="es-ES" sz="3200" b="1" dirty="0">
              <a:solidFill>
                <a:srgbClr val="2B5E1C"/>
              </a:solidFill>
              <a:latin typeface="Barlow" panose="00000500000000000000" pitchFamily="2" charset="0"/>
              <a:ea typeface="+mj-ea"/>
              <a:cs typeface="+mj-cs"/>
            </a:endParaRPr>
          </a:p>
        </p:txBody>
      </p:sp>
      <p:sp>
        <p:nvSpPr>
          <p:cNvPr id="21" name="CuadroTexto 20">
            <a:extLst>
              <a:ext uri="{FF2B5EF4-FFF2-40B4-BE49-F238E27FC236}">
                <a16:creationId xmlns:a16="http://schemas.microsoft.com/office/drawing/2014/main" id="{B7FB96EF-11EC-766E-15DF-B678148B49E2}"/>
              </a:ext>
            </a:extLst>
          </p:cNvPr>
          <p:cNvSpPr txBox="1"/>
          <p:nvPr/>
        </p:nvSpPr>
        <p:spPr>
          <a:xfrm>
            <a:off x="1284970" y="2890215"/>
            <a:ext cx="4167874" cy="1476045"/>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Properly dispose of waste generated by welding, including used electrodes and metal scraps.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Recycle materials whenever possible.</a:t>
            </a:r>
            <a:endParaRPr lang="es-ES" dirty="0"/>
          </a:p>
        </p:txBody>
      </p:sp>
      <p:pic>
        <p:nvPicPr>
          <p:cNvPr id="2054" name="Picture 6" descr="What About Submerged Arc Welding?">
            <a:extLst>
              <a:ext uri="{FF2B5EF4-FFF2-40B4-BE49-F238E27FC236}">
                <a16:creationId xmlns:a16="http://schemas.microsoft.com/office/drawing/2014/main" id="{798BAA52-2CBC-19B4-44F0-B00999F3F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465" y="2125460"/>
            <a:ext cx="5159230" cy="383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44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dirty="0">
                <a:solidFill>
                  <a:srgbClr val="2B5E1C"/>
                </a:solidFill>
                <a:latin typeface="Barlow" panose="00000500000000000000" pitchFamily="2" charset="0"/>
                <a:ea typeface="+mj-ea"/>
                <a:cs typeface="+mj-cs"/>
              </a:rPr>
              <a:t>2.4 Responsible Energy Use</a:t>
            </a:r>
            <a:endParaRPr lang="es-ES" sz="3200" b="1" dirty="0">
              <a:solidFill>
                <a:srgbClr val="2B5E1C"/>
              </a:solidFill>
              <a:latin typeface="Barlow" panose="00000500000000000000" pitchFamily="2" charset="0"/>
              <a:ea typeface="+mj-ea"/>
              <a:cs typeface="+mj-cs"/>
            </a:endParaRPr>
          </a:p>
        </p:txBody>
      </p:sp>
      <p:sp>
        <p:nvSpPr>
          <p:cNvPr id="21" name="CuadroTexto 20">
            <a:extLst>
              <a:ext uri="{FF2B5EF4-FFF2-40B4-BE49-F238E27FC236}">
                <a16:creationId xmlns:a16="http://schemas.microsoft.com/office/drawing/2014/main" id="{B7FB96EF-11EC-766E-15DF-B678148B49E2}"/>
              </a:ext>
            </a:extLst>
          </p:cNvPr>
          <p:cNvSpPr txBox="1"/>
          <p:nvPr/>
        </p:nvSpPr>
        <p:spPr>
          <a:xfrm>
            <a:off x="1284970" y="2890215"/>
            <a:ext cx="4167874" cy="1476045"/>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Turn off welding equipment when not in use.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Maintain welding equipment in good condition to ensure energy efficiency.</a:t>
            </a:r>
            <a:endParaRPr lang="es-ES" dirty="0"/>
          </a:p>
        </p:txBody>
      </p:sp>
      <p:pic>
        <p:nvPicPr>
          <p:cNvPr id="3074" name="Picture 2" descr="MoralesSoldadura">
            <a:extLst>
              <a:ext uri="{FF2B5EF4-FFF2-40B4-BE49-F238E27FC236}">
                <a16:creationId xmlns:a16="http://schemas.microsoft.com/office/drawing/2014/main" id="{BEDE7FB2-023E-BC5E-AB88-C5758F7C0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191" y="2777769"/>
            <a:ext cx="4543200" cy="254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9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a:extLst>
              <a:ext uri="{FF2B5EF4-FFF2-40B4-BE49-F238E27FC236}">
                <a16:creationId xmlns:a16="http://schemas.microsoft.com/office/drawing/2014/main" id="{4756114E-54D1-91C0-5A12-6D64E8EED286}"/>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5047" cy="6858000"/>
          </a:xfrm>
        </p:spPr>
      </p:pic>
      <p:sp>
        <p:nvSpPr>
          <p:cNvPr id="2" name="Title 1">
            <a:extLst>
              <a:ext uri="{FF2B5EF4-FFF2-40B4-BE49-F238E27FC236}">
                <a16:creationId xmlns:a16="http://schemas.microsoft.com/office/drawing/2014/main" id="{76A87E0E-8A73-CB43-6027-D34CCF24505F}"/>
              </a:ext>
            </a:extLst>
          </p:cNvPr>
          <p:cNvSpPr>
            <a:spLocks noGrp="1"/>
          </p:cNvSpPr>
          <p:nvPr>
            <p:ph type="title"/>
          </p:nvPr>
        </p:nvSpPr>
        <p:spPr/>
        <p:txBody>
          <a:bodyPr/>
          <a:lstStyle/>
          <a:p>
            <a:r>
              <a:rPr lang="en-US" b="1" dirty="0">
                <a:solidFill>
                  <a:schemeClr val="bg1"/>
                </a:solidFill>
                <a:latin typeface="Barlow" panose="00000500000000000000" pitchFamily="2" charset="0"/>
              </a:rPr>
              <a:t>Agenda</a:t>
            </a:r>
          </a:p>
        </p:txBody>
      </p:sp>
      <p:sp>
        <p:nvSpPr>
          <p:cNvPr id="6" name="TextBox 5">
            <a:extLst>
              <a:ext uri="{FF2B5EF4-FFF2-40B4-BE49-F238E27FC236}">
                <a16:creationId xmlns:a16="http://schemas.microsoft.com/office/drawing/2014/main" id="{4A7B886B-E3DD-89BD-96D9-17A3077A8E57}"/>
              </a:ext>
            </a:extLst>
          </p:cNvPr>
          <p:cNvSpPr txBox="1"/>
          <p:nvPr/>
        </p:nvSpPr>
        <p:spPr>
          <a:xfrm>
            <a:off x="2153216" y="3105339"/>
            <a:ext cx="8473220"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solidFill>
                  <a:schemeClr val="bg1"/>
                </a:solidFill>
                <a:latin typeface="Barlow" panose="00000500000000000000" pitchFamily="2" charset="0"/>
              </a:rPr>
              <a:t>Procedures and activities to protect the environment</a:t>
            </a:r>
          </a:p>
          <a:p>
            <a:pPr marL="285750" indent="-285750">
              <a:buFont typeface="Arial" panose="020B0604020202020204" pitchFamily="34" charset="0"/>
              <a:buChar char="•"/>
            </a:pPr>
            <a:r>
              <a:rPr lang="en-US" sz="2800" dirty="0">
                <a:solidFill>
                  <a:schemeClr val="bg1"/>
                </a:solidFill>
                <a:latin typeface="Barlow" panose="00000500000000000000" pitchFamily="2" charset="0"/>
              </a:rPr>
              <a:t>Usage and Handling of welding materials</a:t>
            </a:r>
          </a:p>
          <a:p>
            <a:pPr marL="285750" indent="-285750">
              <a:buFont typeface="Arial" panose="020B0604020202020204" pitchFamily="34" charset="0"/>
              <a:buChar char="•"/>
            </a:pPr>
            <a:r>
              <a:rPr lang="en-US" sz="2800" dirty="0">
                <a:solidFill>
                  <a:schemeClr val="bg1"/>
                </a:solidFill>
                <a:latin typeface="Barlow"/>
              </a:rPr>
              <a:t>Recycling carbon steel, stainless steel and aluminum</a:t>
            </a:r>
            <a:endParaRPr lang="en-US" sz="2800" dirty="0">
              <a:solidFill>
                <a:schemeClr val="bg1"/>
              </a:solidFill>
              <a:latin typeface="Barlow" panose="00000500000000000000" pitchFamily="2" charset="0"/>
            </a:endParaRPr>
          </a:p>
        </p:txBody>
      </p:sp>
    </p:spTree>
    <p:extLst>
      <p:ext uri="{BB962C8B-B14F-4D97-AF65-F5344CB8AC3E}">
        <p14:creationId xmlns:p14="http://schemas.microsoft.com/office/powerpoint/2010/main" val="397952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7" name="TextBox 6">
            <a:extLst>
              <a:ext uri="{FF2B5EF4-FFF2-40B4-BE49-F238E27FC236}">
                <a16:creationId xmlns:a16="http://schemas.microsoft.com/office/drawing/2014/main" id="{60138D55-3320-F7C1-1DD9-9EAE1EBB126A}"/>
              </a:ext>
            </a:extLst>
          </p:cNvPr>
          <p:cNvSpPr txBox="1"/>
          <p:nvPr/>
        </p:nvSpPr>
        <p:spPr>
          <a:xfrm>
            <a:off x="3875712" y="2689370"/>
            <a:ext cx="7030529" cy="1477328"/>
          </a:xfrm>
          <a:prstGeom prst="rect">
            <a:avLst/>
          </a:prstGeom>
          <a:noFill/>
        </p:spPr>
        <p:txBody>
          <a:bodyPr wrap="square" rtlCol="0">
            <a:spAutoFit/>
          </a:bodyPr>
          <a:lstStyle/>
          <a:p>
            <a:r>
              <a:rPr lang="en-US" dirty="0">
                <a:solidFill>
                  <a:srgbClr val="2B5E1C"/>
                </a:solidFill>
                <a:latin typeface="Calibri" panose="020F0502020204030204" pitchFamily="34" charset="0"/>
                <a:cs typeface="Times New Roman" panose="02020603050405020304" pitchFamily="18" charset="0"/>
              </a:rPr>
              <a:t>1.1 Fumes and Gases</a:t>
            </a:r>
          </a:p>
          <a:p>
            <a:endParaRPr lang="en-US" dirty="0">
              <a:solidFill>
                <a:srgbClr val="2B5E1C"/>
              </a:solidFill>
              <a:latin typeface="Calibri" panose="020F0502020204030204" pitchFamily="34" charset="0"/>
              <a:cs typeface="Times New Roman" panose="02020603050405020304" pitchFamily="18" charset="0"/>
            </a:endParaRPr>
          </a:p>
          <a:p>
            <a:r>
              <a:rPr lang="en-US" dirty="0">
                <a:solidFill>
                  <a:srgbClr val="2B5E1C"/>
                </a:solidFill>
                <a:latin typeface="Calibri" panose="020F0502020204030204" pitchFamily="34" charset="0"/>
                <a:cs typeface="Times New Roman" panose="02020603050405020304" pitchFamily="18" charset="0"/>
              </a:rPr>
              <a:t>1.2 Radiation</a:t>
            </a:r>
          </a:p>
          <a:p>
            <a:endParaRPr lang="en-US" dirty="0">
              <a:solidFill>
                <a:srgbClr val="2B5E1C"/>
              </a:solidFill>
              <a:latin typeface="Barlow" panose="00000500000000000000" pitchFamily="2" charset="0"/>
            </a:endParaRPr>
          </a:p>
          <a:p>
            <a:r>
              <a:rPr lang="en-US" dirty="0">
                <a:solidFill>
                  <a:srgbClr val="2B5E1C"/>
                </a:solidFill>
                <a:latin typeface="Barlow" panose="00000500000000000000" pitchFamily="2" charset="0"/>
              </a:rPr>
              <a:t>1.3 Noise and Particle Projection</a:t>
            </a:r>
          </a:p>
        </p:txBody>
      </p:sp>
      <p:sp>
        <p:nvSpPr>
          <p:cNvPr id="8" name="CuadroTexto 7">
            <a:extLst>
              <a:ext uri="{FF2B5EF4-FFF2-40B4-BE49-F238E27FC236}">
                <a16:creationId xmlns:a16="http://schemas.microsoft.com/office/drawing/2014/main" id="{A26B8199-7FCE-D2B6-B1E0-CEA47FFE452D}"/>
              </a:ext>
            </a:extLst>
          </p:cNvPr>
          <p:cNvSpPr txBox="1"/>
          <p:nvPr/>
        </p:nvSpPr>
        <p:spPr>
          <a:xfrm>
            <a:off x="1650883" y="1031656"/>
            <a:ext cx="8890233"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contaminating agents to take into account in welding processes are the following:</a:t>
            </a:r>
            <a:endParaRPr lang="es-ES" dirty="0"/>
          </a:p>
        </p:txBody>
      </p:sp>
    </p:spTree>
    <p:extLst>
      <p:ext uri="{BB962C8B-B14F-4D97-AF65-F5344CB8AC3E}">
        <p14:creationId xmlns:p14="http://schemas.microsoft.com/office/powerpoint/2010/main" val="103992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a:bodyPr>
          <a:lstStyle/>
          <a:p>
            <a:r>
              <a:rPr lang="en-US" sz="3200" b="1" dirty="0">
                <a:solidFill>
                  <a:srgbClr val="2B5E1C"/>
                </a:solidFill>
                <a:latin typeface="Barlow" panose="00000500000000000000" pitchFamily="2" charset="0"/>
              </a:rPr>
              <a:t>1.1 Fumes and Gases</a:t>
            </a:r>
          </a:p>
        </p:txBody>
      </p:sp>
      <p:sp>
        <p:nvSpPr>
          <p:cNvPr id="4" name="CuadroTexto 3">
            <a:extLst>
              <a:ext uri="{FF2B5EF4-FFF2-40B4-BE49-F238E27FC236}">
                <a16:creationId xmlns:a16="http://schemas.microsoft.com/office/drawing/2014/main" id="{B7C7FCA9-A6BD-8DEE-A886-163F5ABB4BF1}"/>
              </a:ext>
            </a:extLst>
          </p:cNvPr>
          <p:cNvSpPr txBox="1"/>
          <p:nvPr/>
        </p:nvSpPr>
        <p:spPr>
          <a:xfrm>
            <a:off x="838200" y="2055814"/>
            <a:ext cx="6111380" cy="4024435"/>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welding, fumes and gases are generated through chemical reactions of the involved components. These vary in characteristics depending on their source, notably: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Emitted by interaction with the surrounding air.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Originating from the base material.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Resulting from the coating or surface treatment of the base material.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Produced by the filler material, coatings, or fluxes used.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Emitted by liquids or gases present in the containers being welded.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Generated by degreasers or cleaning products used on the materials.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Imagen que contiene persona, vistiendo, hombre, béisbol&#10;&#10;Descripción generada automáticamente">
            <a:extLst>
              <a:ext uri="{FF2B5EF4-FFF2-40B4-BE49-F238E27FC236}">
                <a16:creationId xmlns:a16="http://schemas.microsoft.com/office/drawing/2014/main" id="{D3F9C945-C1F2-6999-1D17-380AD39531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543" y="2055814"/>
            <a:ext cx="4356262" cy="3811729"/>
          </a:xfrm>
          <a:prstGeom prst="rect">
            <a:avLst/>
          </a:prstGeom>
          <a:noFill/>
          <a:ln>
            <a:noFill/>
          </a:ln>
        </p:spPr>
      </p:pic>
    </p:spTree>
    <p:extLst>
      <p:ext uri="{BB962C8B-B14F-4D97-AF65-F5344CB8AC3E}">
        <p14:creationId xmlns:p14="http://schemas.microsoft.com/office/powerpoint/2010/main" val="300159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a:bodyPr>
          <a:lstStyle/>
          <a:p>
            <a:r>
              <a:rPr lang="en-US" sz="3200" b="1" dirty="0">
                <a:solidFill>
                  <a:srgbClr val="2B5E1C"/>
                </a:solidFill>
                <a:latin typeface="Barlow" panose="00000500000000000000" pitchFamily="2" charset="0"/>
              </a:rPr>
              <a:t>1.2 Radiation</a:t>
            </a:r>
          </a:p>
        </p:txBody>
      </p:sp>
      <p:sp>
        <p:nvSpPr>
          <p:cNvPr id="4" name="CuadroTexto 3">
            <a:extLst>
              <a:ext uri="{FF2B5EF4-FFF2-40B4-BE49-F238E27FC236}">
                <a16:creationId xmlns:a16="http://schemas.microsoft.com/office/drawing/2014/main" id="{B7C7FCA9-A6BD-8DEE-A886-163F5ABB4BF1}"/>
              </a:ext>
            </a:extLst>
          </p:cNvPr>
          <p:cNvSpPr txBox="1"/>
          <p:nvPr/>
        </p:nvSpPr>
        <p:spPr>
          <a:xfrm>
            <a:off x="838200" y="2919880"/>
            <a:ext cx="5327708" cy="1984902"/>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Arc welding processes emit visible, ultraviolet, and infrared radiations, with ultraviolet being particularly harmful to the eyes and skin. On the other hand, flame welding produces similar radiations but at a lower intensity. As for resistance welding, it mainly emits infrared and visible radiations, which are less harmful.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Imagen que contiene persona, hombre, vistiendo, joven&#10;&#10;Descripción generada automáticamente">
            <a:extLst>
              <a:ext uri="{FF2B5EF4-FFF2-40B4-BE49-F238E27FC236}">
                <a16:creationId xmlns:a16="http://schemas.microsoft.com/office/drawing/2014/main" id="{562B95C4-D5EB-A1D7-D42D-777E10E808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7398" y="2147583"/>
            <a:ext cx="5157055" cy="3438036"/>
          </a:xfrm>
          <a:prstGeom prst="rect">
            <a:avLst/>
          </a:prstGeom>
          <a:noFill/>
          <a:ln>
            <a:noFill/>
          </a:ln>
        </p:spPr>
      </p:pic>
    </p:spTree>
    <p:extLst>
      <p:ext uri="{BB962C8B-B14F-4D97-AF65-F5344CB8AC3E}">
        <p14:creationId xmlns:p14="http://schemas.microsoft.com/office/powerpoint/2010/main" val="352727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a:bodyPr>
          <a:lstStyle/>
          <a:p>
            <a:r>
              <a:rPr lang="en-US" sz="3200" b="1" dirty="0">
                <a:solidFill>
                  <a:srgbClr val="2B5E1C"/>
                </a:solidFill>
                <a:latin typeface="Barlow" panose="00000500000000000000" pitchFamily="2" charset="0"/>
              </a:rPr>
              <a:t>1.2 Noise and Particle Projection</a:t>
            </a:r>
          </a:p>
        </p:txBody>
      </p:sp>
      <p:sp>
        <p:nvSpPr>
          <p:cNvPr id="4" name="CuadroTexto 3">
            <a:extLst>
              <a:ext uri="{FF2B5EF4-FFF2-40B4-BE49-F238E27FC236}">
                <a16:creationId xmlns:a16="http://schemas.microsoft.com/office/drawing/2014/main" id="{B7C7FCA9-A6BD-8DEE-A886-163F5ABB4BF1}"/>
              </a:ext>
            </a:extLst>
          </p:cNvPr>
          <p:cNvSpPr txBox="1"/>
          <p:nvPr/>
        </p:nvSpPr>
        <p:spPr>
          <a:xfrm>
            <a:off x="667547" y="2147583"/>
            <a:ext cx="5327708" cy="1666354"/>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noise in welding comes from complementary tasks such as grinding, chipping, and hammering. Some methods, like plasma welding and certain types of resistance welding, can generate noises exceeding 90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dB.</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F4246F3E-BD13-4CEE-DE00-2F6251EE57F8}"/>
              </a:ext>
            </a:extLst>
          </p:cNvPr>
          <p:cNvSpPr txBox="1"/>
          <p:nvPr/>
        </p:nvSpPr>
        <p:spPr>
          <a:xfrm>
            <a:off x="480270" y="4157697"/>
            <a:ext cx="6111380" cy="1754326"/>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Regarding particle projection, these can reach horizontal distances of up to 10 meters. The combination of these incandescent particles with gases and combustible materials, along with the generated heat, increases the risk of fires. Therefore, it is crucial to work in environments with fire-resistant floors, walls, and screens.</a:t>
            </a:r>
            <a:endParaRPr lang="es-ES" dirty="0"/>
          </a:p>
        </p:txBody>
      </p:sp>
      <p:pic>
        <p:nvPicPr>
          <p:cNvPr id="8" name="Imagen 7" descr="Imagen que contiene celular, teléfono, sostener, hombre&#10;&#10;Descripción generada automáticamente">
            <a:extLst>
              <a:ext uri="{FF2B5EF4-FFF2-40B4-BE49-F238E27FC236}">
                <a16:creationId xmlns:a16="http://schemas.microsoft.com/office/drawing/2014/main" id="{2949E03A-7932-6E10-BF19-CB9A5666C9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197" y="2147583"/>
            <a:ext cx="3051213" cy="3858934"/>
          </a:xfrm>
          <a:prstGeom prst="rect">
            <a:avLst/>
          </a:prstGeom>
          <a:noFill/>
          <a:ln>
            <a:noFill/>
          </a:ln>
        </p:spPr>
      </p:pic>
    </p:spTree>
    <p:extLst>
      <p:ext uri="{BB962C8B-B14F-4D97-AF65-F5344CB8AC3E}">
        <p14:creationId xmlns:p14="http://schemas.microsoft.com/office/powerpoint/2010/main" val="271391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dirty="0">
                <a:solidFill>
                  <a:srgbClr val="2B5E1C"/>
                </a:solidFill>
                <a:latin typeface="Barlow" panose="00000500000000000000" pitchFamily="2" charset="0"/>
              </a:rPr>
              <a:t>2. Procedures and activities to protect the environment:</a:t>
            </a:r>
          </a:p>
        </p:txBody>
      </p:sp>
      <p:sp>
        <p:nvSpPr>
          <p:cNvPr id="7" name="TextBox 6">
            <a:extLst>
              <a:ext uri="{FF2B5EF4-FFF2-40B4-BE49-F238E27FC236}">
                <a16:creationId xmlns:a16="http://schemas.microsoft.com/office/drawing/2014/main" id="{60138D55-3320-F7C1-1DD9-9EAE1EBB126A}"/>
              </a:ext>
            </a:extLst>
          </p:cNvPr>
          <p:cNvSpPr txBox="1"/>
          <p:nvPr/>
        </p:nvSpPr>
        <p:spPr>
          <a:xfrm>
            <a:off x="494252" y="2228992"/>
            <a:ext cx="10764328" cy="369332"/>
          </a:xfrm>
          <a:prstGeom prst="rect">
            <a:avLst/>
          </a:prstGeom>
          <a:noFill/>
        </p:spPr>
        <p:txBody>
          <a:bodyPr wrap="square" rtlCol="0">
            <a:spAutoFit/>
          </a:bodyPr>
          <a:lstStyle/>
          <a:p>
            <a:pPr algn="ctr"/>
            <a:endParaRPr lang="en-US" dirty="0">
              <a:solidFill>
                <a:srgbClr val="2B5E1C"/>
              </a:solidFill>
              <a:latin typeface="Barlow" panose="00000500000000000000" pitchFamily="2" charset="0"/>
            </a:endParaRPr>
          </a:p>
        </p:txBody>
      </p:sp>
      <p:sp>
        <p:nvSpPr>
          <p:cNvPr id="4" name="CuadroTexto 3">
            <a:extLst>
              <a:ext uri="{FF2B5EF4-FFF2-40B4-BE49-F238E27FC236}">
                <a16:creationId xmlns:a16="http://schemas.microsoft.com/office/drawing/2014/main" id="{DCE542BB-383A-F7BD-C8F5-C34F3BE946AA}"/>
              </a:ext>
            </a:extLst>
          </p:cNvPr>
          <p:cNvSpPr txBox="1"/>
          <p:nvPr/>
        </p:nvSpPr>
        <p:spPr>
          <a:xfrm>
            <a:off x="838200" y="2434451"/>
            <a:ext cx="10764328" cy="1029256"/>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protect the environment in the context of welding, there are several procedures and activities that can be implemented. Welding, being a process that can involve the emission of fumes, gases, and other by-products, requires careful practices to minimize its environmental impact. Here are some recommendations: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DBC1E8BA-1B32-626B-63B0-152D234553FE}"/>
              </a:ext>
            </a:extLst>
          </p:cNvPr>
          <p:cNvSpPr txBox="1"/>
          <p:nvPr/>
        </p:nvSpPr>
        <p:spPr>
          <a:xfrm>
            <a:off x="1025554" y="3669166"/>
            <a:ext cx="4628626" cy="2031325"/>
          </a:xfrm>
          <a:prstGeom prst="rect">
            <a:avLst/>
          </a:prstGeom>
          <a:noFill/>
        </p:spPr>
        <p:txBody>
          <a:bodyPr wrap="square">
            <a:spAutoFit/>
          </a:bodyPr>
          <a:lstStyle/>
          <a:p>
            <a:r>
              <a:rPr lang="en-US" sz="1800" u="sng" dirty="0">
                <a:effectLst/>
                <a:latin typeface="Calibri" panose="020F0502020204030204" pitchFamily="34" charset="0"/>
                <a:ea typeface="Calibri" panose="020F0502020204030204" pitchFamily="34" charset="0"/>
                <a:cs typeface="Times New Roman" panose="02020603050405020304" pitchFamily="18" charset="0"/>
              </a:rPr>
              <a:t>1.Use of Eco-friendly Equipment and Materials</a:t>
            </a:r>
          </a:p>
          <a:p>
            <a:endParaRPr lang="en-US" u="sng" dirty="0">
              <a:latin typeface="Calibri" panose="020F0502020204030204" pitchFamily="34" charset="0"/>
              <a:cs typeface="Times New Roman" panose="02020603050405020304" pitchFamily="18" charset="0"/>
            </a:endParaRPr>
          </a:p>
          <a:p>
            <a:r>
              <a:rPr lang="en-US" u="sng" dirty="0">
                <a:latin typeface="Calibri" panose="020F0502020204030204" pitchFamily="34" charset="0"/>
                <a:cs typeface="Times New Roman" panose="02020603050405020304" pitchFamily="18" charset="0"/>
              </a:rPr>
              <a:t>2.</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Emission Control and Ventilation</a:t>
            </a:r>
            <a:endParaRPr lang="en-US" u="sng" dirty="0">
              <a:latin typeface="Calibri" panose="020F0502020204030204" pitchFamily="34" charset="0"/>
              <a:cs typeface="Times New Roman" panose="02020603050405020304" pitchFamily="18" charset="0"/>
            </a:endParaRPr>
          </a:p>
          <a:p>
            <a:endParaRPr lang="en-US" u="sng" dirty="0">
              <a:latin typeface="Calibri" panose="020F0502020204030204" pitchFamily="34" charset="0"/>
              <a:cs typeface="Times New Roman" panose="02020603050405020304" pitchFamily="18" charset="0"/>
            </a:endParaRPr>
          </a:p>
          <a:p>
            <a:r>
              <a:rPr lang="en-US" u="sng" dirty="0">
                <a:latin typeface="Calibri" panose="020F0502020204030204" pitchFamily="34" charset="0"/>
                <a:cs typeface="Times New Roman" panose="02020603050405020304" pitchFamily="18" charset="0"/>
              </a:rPr>
              <a:t>3.</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Waste Management</a:t>
            </a:r>
            <a:endParaRPr lang="en-US" u="sng" dirty="0">
              <a:latin typeface="Calibri" panose="020F0502020204030204" pitchFamily="34" charset="0"/>
              <a:cs typeface="Times New Roman" panose="02020603050405020304" pitchFamily="18" charset="0"/>
            </a:endParaRPr>
          </a:p>
          <a:p>
            <a:endParaRPr lang="en-US" u="sng" dirty="0">
              <a:latin typeface="Calibri" panose="020F0502020204030204" pitchFamily="34" charset="0"/>
              <a:cs typeface="Times New Roman" panose="02020603050405020304" pitchFamily="18" charset="0"/>
            </a:endParaRPr>
          </a:p>
          <a:p>
            <a:r>
              <a:rPr lang="es-ES" u="sng" dirty="0">
                <a:latin typeface="Calibri" panose="020F0502020204030204" pitchFamily="34" charset="0"/>
                <a:cs typeface="Times New Roman" panose="02020603050405020304" pitchFamily="18" charset="0"/>
              </a:rPr>
              <a:t>4.</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Responsible Energy Use</a:t>
            </a:r>
            <a:endParaRPr lang="es-ES" u="sng" dirty="0">
              <a:latin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85B7EC26-32EA-705E-C02E-BA6946B79768}"/>
              </a:ext>
            </a:extLst>
          </p:cNvPr>
          <p:cNvSpPr txBox="1"/>
          <p:nvPr/>
        </p:nvSpPr>
        <p:spPr>
          <a:xfrm>
            <a:off x="6220364" y="3669166"/>
            <a:ext cx="4628626" cy="2031325"/>
          </a:xfrm>
          <a:prstGeom prst="rect">
            <a:avLst/>
          </a:prstGeom>
          <a:noFill/>
        </p:spPr>
        <p:txBody>
          <a:bodyPr wrap="square">
            <a:spAutoFit/>
          </a:bodyPr>
          <a:lstStyle/>
          <a:p>
            <a:r>
              <a:rPr lang="en-US" sz="1800" u="sng" dirty="0">
                <a:effectLst/>
                <a:latin typeface="Calibri" panose="020F0502020204030204" pitchFamily="34" charset="0"/>
                <a:ea typeface="Calibri" panose="020F0502020204030204" pitchFamily="34" charset="0"/>
                <a:cs typeface="Times New Roman" panose="02020603050405020304" pitchFamily="18" charset="0"/>
              </a:rPr>
              <a:t>5. Training and Awareness of Personnel </a:t>
            </a:r>
          </a:p>
          <a:p>
            <a:endParaRPr lang="en-US" u="sng" dirty="0">
              <a:latin typeface="Calibri" panose="020F0502020204030204" pitchFamily="34" charset="0"/>
              <a:cs typeface="Times New Roman" panose="02020603050405020304" pitchFamily="18" charset="0"/>
            </a:endParaRPr>
          </a:p>
          <a:p>
            <a:r>
              <a:rPr lang="en-US" u="sng" dirty="0">
                <a:latin typeface="Calibri" panose="020F0502020204030204" pitchFamily="34" charset="0"/>
                <a:cs typeface="Times New Roman" panose="02020603050405020304" pitchFamily="18" charset="0"/>
              </a:rPr>
              <a:t>6.</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Noise Minimization</a:t>
            </a:r>
            <a:endParaRPr lang="en-US" u="sng" dirty="0">
              <a:latin typeface="Calibri" panose="020F0502020204030204" pitchFamily="34" charset="0"/>
              <a:cs typeface="Times New Roman" panose="02020603050405020304" pitchFamily="18" charset="0"/>
            </a:endParaRPr>
          </a:p>
          <a:p>
            <a:endParaRPr lang="en-US" u="sng" dirty="0">
              <a:latin typeface="Calibri" panose="020F0502020204030204" pitchFamily="34" charset="0"/>
              <a:cs typeface="Times New Roman" panose="02020603050405020304" pitchFamily="18" charset="0"/>
            </a:endParaRPr>
          </a:p>
          <a:p>
            <a:r>
              <a:rPr lang="en-US" u="sng" dirty="0">
                <a:latin typeface="Calibri" panose="020F0502020204030204" pitchFamily="34" charset="0"/>
                <a:cs typeface="Times New Roman" panose="02020603050405020304" pitchFamily="18" charset="0"/>
              </a:rPr>
              <a:t>7.</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Use of Alternative Welding Techniques</a:t>
            </a:r>
            <a:endParaRPr lang="en-US" u="sng" dirty="0">
              <a:latin typeface="Calibri" panose="020F0502020204030204" pitchFamily="34" charset="0"/>
              <a:cs typeface="Times New Roman" panose="02020603050405020304" pitchFamily="18" charset="0"/>
            </a:endParaRPr>
          </a:p>
          <a:p>
            <a:endParaRPr lang="en-US" u="sng" dirty="0">
              <a:latin typeface="Calibri" panose="020F0502020204030204" pitchFamily="34" charset="0"/>
              <a:cs typeface="Times New Roman" panose="02020603050405020304" pitchFamily="18" charset="0"/>
            </a:endParaRPr>
          </a:p>
          <a:p>
            <a:r>
              <a:rPr lang="en-US" u="sng" dirty="0">
                <a:latin typeface="Calibri" panose="020F0502020204030204" pitchFamily="34" charset="0"/>
                <a:cs typeface="Times New Roman" panose="02020603050405020304" pitchFamily="18" charset="0"/>
              </a:rPr>
              <a:t>8.</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Regular Inspections and Maintenance</a:t>
            </a:r>
            <a:endParaRPr lang="en-US" u="sng"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2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a:xfrm>
            <a:off x="650844" y="574850"/>
            <a:ext cx="9709559" cy="1325563"/>
          </a:xfrm>
        </p:spPr>
        <p:txBody>
          <a:bodyPr>
            <a:normAutofit/>
          </a:bodyPr>
          <a:lstStyle/>
          <a:p>
            <a:r>
              <a:rPr lang="en-US" sz="3200" b="1" dirty="0">
                <a:solidFill>
                  <a:srgbClr val="2B5E1C"/>
                </a:solidFill>
                <a:latin typeface="Barlow" panose="00000500000000000000" pitchFamily="2" charset="0"/>
              </a:rPr>
              <a:t> 2.1 Use of Eco-friendly Equipment and Materials</a:t>
            </a:r>
          </a:p>
        </p:txBody>
      </p:sp>
      <p:pic>
        <p:nvPicPr>
          <p:cNvPr id="15" name="Imagen 14" descr="Qué es el Certificado de Eficiencia Energética? | Certificado de Eficiencia  Energética">
            <a:extLst>
              <a:ext uri="{FF2B5EF4-FFF2-40B4-BE49-F238E27FC236}">
                <a16:creationId xmlns:a16="http://schemas.microsoft.com/office/drawing/2014/main" id="{CFF86812-8460-7B78-7894-117CD3D9F8F0}"/>
              </a:ext>
            </a:extLst>
          </p:cNvPr>
          <p:cNvPicPr>
            <a:picLocks noChangeAspect="1"/>
          </p:cNvPicPr>
          <p:nvPr/>
        </p:nvPicPr>
        <p:blipFill rotWithShape="1">
          <a:blip r:embed="rId3">
            <a:extLst>
              <a:ext uri="{28A0092B-C50C-407E-A947-70E740481C1C}">
                <a14:useLocalDpi xmlns:a14="http://schemas.microsoft.com/office/drawing/2010/main" val="0"/>
              </a:ext>
            </a:extLst>
          </a:blip>
          <a:srcRect b="4500"/>
          <a:stretch/>
        </p:blipFill>
        <p:spPr bwMode="auto">
          <a:xfrm>
            <a:off x="9165000" y="2475264"/>
            <a:ext cx="2022418" cy="3006084"/>
          </a:xfrm>
          <a:prstGeom prst="rect">
            <a:avLst/>
          </a:prstGeom>
          <a:noFill/>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25D71A63-77A4-40A9-210E-A618877E1742}"/>
              </a:ext>
            </a:extLst>
          </p:cNvPr>
          <p:cNvSpPr txBox="1"/>
          <p:nvPr/>
        </p:nvSpPr>
        <p:spPr>
          <a:xfrm>
            <a:off x="455103" y="2916365"/>
            <a:ext cx="8445616" cy="838948"/>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Prefer welding equipment that is energy efficient.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Use welding materials with low content of heavy metals and other toxic elements.</a:t>
            </a:r>
            <a:endParaRPr lang="es-ES" dirty="0"/>
          </a:p>
        </p:txBody>
      </p:sp>
    </p:spTree>
    <p:extLst>
      <p:ext uri="{BB962C8B-B14F-4D97-AF65-F5344CB8AC3E}">
        <p14:creationId xmlns:p14="http://schemas.microsoft.com/office/powerpoint/2010/main" val="316275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dirty="0">
                <a:solidFill>
                  <a:srgbClr val="2B5E1C"/>
                </a:solidFill>
                <a:latin typeface="Barlow" panose="00000500000000000000" pitchFamily="2" charset="0"/>
                <a:ea typeface="+mj-ea"/>
                <a:cs typeface="+mj-cs"/>
              </a:rPr>
              <a:t>2.2 Emission Control and Ventilation</a:t>
            </a:r>
            <a:endParaRPr lang="es-ES" sz="3200" b="1" dirty="0">
              <a:solidFill>
                <a:srgbClr val="2B5E1C"/>
              </a:solidFill>
              <a:latin typeface="Barlow" panose="00000500000000000000" pitchFamily="2" charset="0"/>
              <a:ea typeface="+mj-ea"/>
              <a:cs typeface="+mj-cs"/>
            </a:endParaRPr>
          </a:p>
        </p:txBody>
      </p:sp>
      <p:sp>
        <p:nvSpPr>
          <p:cNvPr id="21" name="CuadroTexto 20">
            <a:extLst>
              <a:ext uri="{FF2B5EF4-FFF2-40B4-BE49-F238E27FC236}">
                <a16:creationId xmlns:a16="http://schemas.microsoft.com/office/drawing/2014/main" id="{B7FB96EF-11EC-766E-15DF-B678148B49E2}"/>
              </a:ext>
            </a:extLst>
          </p:cNvPr>
          <p:cNvSpPr txBox="1"/>
          <p:nvPr/>
        </p:nvSpPr>
        <p:spPr>
          <a:xfrm>
            <a:off x="1284970" y="2890215"/>
            <a:ext cx="4167874" cy="1794594"/>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Implement smoke extraction and filtration systems to capture harmful particles and gases.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Ensure that the work area is well ventilated.</a:t>
            </a:r>
            <a:endParaRPr lang="es-ES" dirty="0"/>
          </a:p>
        </p:txBody>
      </p:sp>
      <p:pic>
        <p:nvPicPr>
          <p:cNvPr id="1028" name="Picture 4" descr="Aspiración de humos de soldadura en la fuente es recomendado">
            <a:extLst>
              <a:ext uri="{FF2B5EF4-FFF2-40B4-BE49-F238E27FC236}">
                <a16:creationId xmlns:a16="http://schemas.microsoft.com/office/drawing/2014/main" id="{0D186FC3-FA74-266A-2F20-E8C84FFDA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244" y="2196846"/>
            <a:ext cx="5062371" cy="363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6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B44AB57196E44297F713EB18BDE148" ma:contentTypeVersion="14" ma:contentTypeDescription="Create a new document." ma:contentTypeScope="" ma:versionID="c0d6de308a62c7a8f6b14a7b4b0ebfd7">
  <xsd:schema xmlns:xsd="http://www.w3.org/2001/XMLSchema" xmlns:xs="http://www.w3.org/2001/XMLSchema" xmlns:p="http://schemas.microsoft.com/office/2006/metadata/properties" xmlns:ns2="13f37a2d-f648-47f7-9c60-62f32bf3fdfb" xmlns:ns3="58ee4ddb-4996-4df4-aff4-7d6617591703" targetNamespace="http://schemas.microsoft.com/office/2006/metadata/properties" ma:root="true" ma:fieldsID="d82e987cde38f2ec1f306e008877d50a" ns2:_="" ns3:_="">
    <xsd:import namespace="13f37a2d-f648-47f7-9c60-62f32bf3fdfb"/>
    <xsd:import namespace="58ee4ddb-4996-4df4-aff4-7d661759170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f37a2d-f648-47f7-9c60-62f32bf3fd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a892be2-1788-4ce5-99d9-ce25f50c503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ee4ddb-4996-4df4-aff4-7d661759170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282ec95-7850-4ba4-8bda-c94b58a07c23}" ma:internalName="TaxCatchAll" ma:showField="CatchAllData" ma:web="58ee4ddb-4996-4df4-aff4-7d661759170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f37a2d-f648-47f7-9c60-62f32bf3fdfb">
      <Terms xmlns="http://schemas.microsoft.com/office/infopath/2007/PartnerControls"/>
    </lcf76f155ced4ddcb4097134ff3c332f>
    <TaxCatchAll xmlns="58ee4ddb-4996-4df4-aff4-7d6617591703" xsi:nil="true"/>
  </documentManagement>
</p:properties>
</file>

<file path=customXml/itemProps1.xml><?xml version="1.0" encoding="utf-8"?>
<ds:datastoreItem xmlns:ds="http://schemas.openxmlformats.org/officeDocument/2006/customXml" ds:itemID="{E93C2997-5920-4472-BC35-B97696329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f37a2d-f648-47f7-9c60-62f32bf3fdfb"/>
    <ds:schemaRef ds:uri="58ee4ddb-4996-4df4-aff4-7d6617591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DE9AE4-BB86-4414-AF86-0B84235B32BA}">
  <ds:schemaRefs>
    <ds:schemaRef ds:uri="http://schemas.microsoft.com/sharepoint/v3/contenttype/forms"/>
  </ds:schemaRefs>
</ds:datastoreItem>
</file>

<file path=customXml/itemProps3.xml><?xml version="1.0" encoding="utf-8"?>
<ds:datastoreItem xmlns:ds="http://schemas.openxmlformats.org/officeDocument/2006/customXml" ds:itemID="{329A2F0A-7980-4810-8B24-35558C8313D6}">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58ee4ddb-4996-4df4-aff4-7d6617591703"/>
    <ds:schemaRef ds:uri="13f37a2d-f648-47f7-9c60-62f32bf3fdfb"/>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643</TotalTime>
  <Words>536</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Arial</vt:lpstr>
      <vt:lpstr>Barlow</vt:lpstr>
      <vt:lpstr>Calibri</vt:lpstr>
      <vt:lpstr>Calibri Light</vt:lpstr>
      <vt:lpstr>Symbol</vt:lpstr>
      <vt:lpstr>Office Theme</vt:lpstr>
      <vt:lpstr>PowerPoint-præsentation</vt:lpstr>
      <vt:lpstr>Agenda</vt:lpstr>
      <vt:lpstr>PowerPoint-præsentation</vt:lpstr>
      <vt:lpstr>1.1 Fumes and Gases</vt:lpstr>
      <vt:lpstr>1.2 Radiation</vt:lpstr>
      <vt:lpstr>1.2 Noise and Particle Projection</vt:lpstr>
      <vt:lpstr>2. Procedures and activities to protect the environment:</vt:lpstr>
      <vt:lpstr> 2.1 Use of Eco-friendly Equipment and Materials</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Neto</dc:creator>
  <cp:lastModifiedBy>Susanne Joel</cp:lastModifiedBy>
  <cp:revision>20</cp:revision>
  <dcterms:created xsi:type="dcterms:W3CDTF">2023-01-23T13:51:44Z</dcterms:created>
  <dcterms:modified xsi:type="dcterms:W3CDTF">2024-12-23T15:21:20Z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0x010100CFB44AB57196E44297F713EB18BDE148</vt:lpwstr>
  </property>
  <property fmtid="{D5CDD505-2E9C-101B-9397-08002B2CF9AE}" pid="3" name="MediaServiceImageTags">
    <vt:lpwstr/>
  </property>
</Properties>
</file>