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modernComment_11C_12811A30.xml" ContentType="application/vnd.ms-powerpoint.comments+xml"/>
  <Override PartName="/ppt/comments/modernComment_108_28E428EA.xml" ContentType="application/vnd.ms-powerpoint.comments+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8" r:id="rId7"/>
    <p:sldId id="278" r:id="rId8"/>
    <p:sldId id="279" r:id="rId9"/>
    <p:sldId id="280" r:id="rId10"/>
    <p:sldId id="281" r:id="rId11"/>
    <p:sldId id="282" r:id="rId12"/>
    <p:sldId id="283" r:id="rId13"/>
    <p:sldId id="265" r:id="rId14"/>
    <p:sldId id="284" r:id="rId15"/>
    <p:sldId id="285" r:id="rId16"/>
    <p:sldId id="286" r:id="rId17"/>
    <p:sldId id="287" r:id="rId18"/>
    <p:sldId id="288" r:id="rId19"/>
    <p:sldId id="289" r:id="rId20"/>
    <p:sldId id="290" r:id="rId21"/>
    <p:sldId id="291" r:id="rId22"/>
    <p:sldId id="293" r:id="rId23"/>
    <p:sldId id="295" r:id="rId24"/>
    <p:sldId id="296" r:id="rId25"/>
    <p:sldId id="297" r:id="rId26"/>
    <p:sldId id="298" r:id="rId27"/>
    <p:sldId id="299" r:id="rId28"/>
    <p:sldId id="300" r:id="rId29"/>
    <p:sldId id="266" r:id="rId30"/>
    <p:sldId id="301" r:id="rId31"/>
    <p:sldId id="302" r:id="rId32"/>
    <p:sldId id="303" r:id="rId33"/>
    <p:sldId id="304" r:id="rId34"/>
    <p:sldId id="305" r:id="rId35"/>
    <p:sldId id="306" r:id="rId36"/>
    <p:sldId id="307" r:id="rId37"/>
    <p:sldId id="308" r:id="rId38"/>
    <p:sldId id="309" r:id="rId39"/>
    <p:sldId id="310" r:id="rId40"/>
    <p:sldId id="311" r:id="rId41"/>
    <p:sldId id="312" r:id="rId42"/>
    <p:sldId id="313" r:id="rId43"/>
    <p:sldId id="314" r:id="rId44"/>
    <p:sldId id="315" r:id="rId45"/>
    <p:sldId id="316" r:id="rId46"/>
    <p:sldId id="317" r:id="rId47"/>
    <p:sldId id="318" r:id="rId48"/>
    <p:sldId id="319" r:id="rId49"/>
    <p:sldId id="320" r:id="rId50"/>
    <p:sldId id="321" r:id="rId51"/>
    <p:sldId id="264" r:id="rId52"/>
    <p:sldId id="322" r:id="rId53"/>
    <p:sldId id="324" r:id="rId54"/>
    <p:sldId id="260"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ED77879-8357-056D-D4D6-A97B6EE33598}" name="Ana Marques" initials="AM" userId="S::almarques@ewf.be::33258d42-abe8-42f4-a657-38f1c898d6d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5E1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heme" Target="theme/theme1.xml"/><Relationship Id="rId5" Type="http://schemas.openxmlformats.org/officeDocument/2006/relationships/slide" Target="slides/slide1.xml"/><Relationship Id="rId61" Type="http://schemas.microsoft.com/office/2018/10/relationships/authors" Target="author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viewProps" Target="view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a Marques" userId="33258d42-abe8-42f4-a657-38f1c898d6d8" providerId="ADAL" clId="{C4126CD1-EE1F-4B04-9E4C-EA1579D834D2}"/>
    <pc:docChg chg="custSel modSld">
      <pc:chgData name="Ana Marques" userId="33258d42-abe8-42f4-a657-38f1c898d6d8" providerId="ADAL" clId="{C4126CD1-EE1F-4B04-9E4C-EA1579D834D2}" dt="2024-10-29T16:26:21.799" v="45" actId="478"/>
      <pc:docMkLst>
        <pc:docMk/>
      </pc:docMkLst>
      <pc:sldChg chg="delSp modSp mod">
        <pc:chgData name="Ana Marques" userId="33258d42-abe8-42f4-a657-38f1c898d6d8" providerId="ADAL" clId="{C4126CD1-EE1F-4B04-9E4C-EA1579D834D2}" dt="2024-10-29T16:26:21.799" v="45" actId="478"/>
        <pc:sldMkLst>
          <pc:docMk/>
          <pc:sldMk cId="314902233" sldId="256"/>
        </pc:sldMkLst>
        <pc:spChg chg="mod">
          <ac:chgData name="Ana Marques" userId="33258d42-abe8-42f4-a657-38f1c898d6d8" providerId="ADAL" clId="{C4126CD1-EE1F-4B04-9E4C-EA1579D834D2}" dt="2024-10-29T16:26:07.275" v="44" actId="6549"/>
          <ac:spMkLst>
            <pc:docMk/>
            <pc:sldMk cId="314902233" sldId="256"/>
            <ac:spMk id="6" creationId="{3CBB657B-F064-1FE7-7390-D15E02C2C0AA}"/>
          </ac:spMkLst>
        </pc:spChg>
        <pc:spChg chg="del">
          <ac:chgData name="Ana Marques" userId="33258d42-abe8-42f4-a657-38f1c898d6d8" providerId="ADAL" clId="{C4126CD1-EE1F-4B04-9E4C-EA1579D834D2}" dt="2024-10-29T16:26:21.799" v="45" actId="478"/>
          <ac:spMkLst>
            <pc:docMk/>
            <pc:sldMk cId="314902233" sldId="256"/>
            <ac:spMk id="7" creationId="{577B50AF-59E6-C06E-A159-3443C2E74D75}"/>
          </ac:spMkLst>
        </pc:spChg>
      </pc:sldChg>
    </pc:docChg>
  </pc:docChgLst>
</pc:chgInfo>
</file>

<file path=ppt/comments/modernComment_108_28E428EA.xml><?xml version="1.0" encoding="utf-8"?>
<p188:cmLst xmlns:a="http://schemas.openxmlformats.org/drawingml/2006/main" xmlns:r="http://schemas.openxmlformats.org/officeDocument/2006/relationships" xmlns:p188="http://schemas.microsoft.com/office/powerpoint/2018/8/main">
  <p188:cm id="{85D0BA7B-410B-4AC7-AAD5-60378809D453}" authorId="{CED77879-8357-056D-D4D6-A97B6EE33598}" created="2024-02-07T10:57:04.914">
    <pc:sldMkLst xmlns:pc="http://schemas.microsoft.com/office/powerpoint/2013/main/command">
      <pc:docMk/>
      <pc:sldMk cId="686041322" sldId="264"/>
    </pc:sldMkLst>
    <p188:txBody>
      <a:bodyPr/>
      <a:lstStyle/>
      <a:p>
        <a:r>
          <a:rPr lang="en-GB"/>
          <a:t>to prepare a template for these case studies</a:t>
        </a:r>
      </a:p>
    </p188:txBody>
  </p188:cm>
</p188:cmLst>
</file>

<file path=ppt/comments/modernComment_11C_12811A30.xml><?xml version="1.0" encoding="utf-8"?>
<p188:cmLst xmlns:a="http://schemas.openxmlformats.org/drawingml/2006/main" xmlns:r="http://schemas.openxmlformats.org/officeDocument/2006/relationships" xmlns:p188="http://schemas.microsoft.com/office/powerpoint/2018/8/main">
  <p188:cm id="{827D647F-8CB8-4333-ACD5-CB5700FC3D18}" authorId="{CED77879-8357-056D-D4D6-A97B6EE33598}" created="2024-02-07T10:52:11.798">
    <pc:sldMkLst xmlns:pc="http://schemas.microsoft.com/office/powerpoint/2013/main/command">
      <pc:docMk/>
      <pc:sldMk cId="310450736" sldId="284"/>
    </pc:sldMkLst>
    <p188:txBody>
      <a:bodyPr/>
      <a:lstStyle/>
      <a:p>
        <a:r>
          <a:rPr lang="en-GB"/>
          <a:t>in the following slides, top add a footnote saying that this is extra information. Trainers decides to show it or not</a:t>
        </a:r>
      </a:p>
    </p188:txBody>
  </p188:cm>
</p188: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3D90E-008A-F589-4A5F-309742C40A6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143156E-F66F-BAFE-1EC8-AD320F41653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8092FF0-F98E-522A-1B45-7861F1101685}"/>
              </a:ext>
            </a:extLst>
          </p:cNvPr>
          <p:cNvSpPr>
            <a:spLocks noGrp="1"/>
          </p:cNvSpPr>
          <p:nvPr>
            <p:ph type="dt" sz="half" idx="10"/>
          </p:nvPr>
        </p:nvSpPr>
        <p:spPr/>
        <p:txBody>
          <a:bodyPr/>
          <a:lstStyle/>
          <a:p>
            <a:fld id="{229FE3B7-F545-4036-BF26-98D9DF88E6E5}" type="datetimeFigureOut">
              <a:rPr lang="en-US" smtClean="0"/>
              <a:t>10/29/2024</a:t>
            </a:fld>
            <a:endParaRPr lang="en-US"/>
          </a:p>
        </p:txBody>
      </p:sp>
      <p:sp>
        <p:nvSpPr>
          <p:cNvPr id="5" name="Footer Placeholder 4">
            <a:extLst>
              <a:ext uri="{FF2B5EF4-FFF2-40B4-BE49-F238E27FC236}">
                <a16:creationId xmlns:a16="http://schemas.microsoft.com/office/drawing/2014/main" id="{E3496C27-62D2-88E1-5F9D-AA054F98F8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D3199C-CD74-3EEE-6854-3EB4EB829077}"/>
              </a:ext>
            </a:extLst>
          </p:cNvPr>
          <p:cNvSpPr>
            <a:spLocks noGrp="1"/>
          </p:cNvSpPr>
          <p:nvPr>
            <p:ph type="sldNum" sz="quarter" idx="12"/>
          </p:nvPr>
        </p:nvSpPr>
        <p:spPr/>
        <p:txBody>
          <a:bodyPr/>
          <a:lstStyle/>
          <a:p>
            <a:fld id="{87B29DA0-7CC1-44BE-868C-27FABA2BEC26}" type="slidenum">
              <a:rPr lang="en-US" smtClean="0"/>
              <a:t>‹nº›</a:t>
            </a:fld>
            <a:endParaRPr lang="en-US"/>
          </a:p>
        </p:txBody>
      </p:sp>
    </p:spTree>
    <p:extLst>
      <p:ext uri="{BB962C8B-B14F-4D97-AF65-F5344CB8AC3E}">
        <p14:creationId xmlns:p14="http://schemas.microsoft.com/office/powerpoint/2010/main" val="4218351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D1F6A-D75F-BABD-19A9-255403B0CDB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8E574DB-4BDE-79AD-C677-14B24F7E288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A2B622-9998-9769-11C5-8780424F4594}"/>
              </a:ext>
            </a:extLst>
          </p:cNvPr>
          <p:cNvSpPr>
            <a:spLocks noGrp="1"/>
          </p:cNvSpPr>
          <p:nvPr>
            <p:ph type="dt" sz="half" idx="10"/>
          </p:nvPr>
        </p:nvSpPr>
        <p:spPr/>
        <p:txBody>
          <a:bodyPr/>
          <a:lstStyle/>
          <a:p>
            <a:fld id="{229FE3B7-F545-4036-BF26-98D9DF88E6E5}" type="datetimeFigureOut">
              <a:rPr lang="en-US" smtClean="0"/>
              <a:t>10/29/2024</a:t>
            </a:fld>
            <a:endParaRPr lang="en-US"/>
          </a:p>
        </p:txBody>
      </p:sp>
      <p:sp>
        <p:nvSpPr>
          <p:cNvPr id="5" name="Footer Placeholder 4">
            <a:extLst>
              <a:ext uri="{FF2B5EF4-FFF2-40B4-BE49-F238E27FC236}">
                <a16:creationId xmlns:a16="http://schemas.microsoft.com/office/drawing/2014/main" id="{A12E0485-02FD-7A53-D46F-3D5F4160B0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E4864B-F65B-42F0-7306-604B2350EC83}"/>
              </a:ext>
            </a:extLst>
          </p:cNvPr>
          <p:cNvSpPr>
            <a:spLocks noGrp="1"/>
          </p:cNvSpPr>
          <p:nvPr>
            <p:ph type="sldNum" sz="quarter" idx="12"/>
          </p:nvPr>
        </p:nvSpPr>
        <p:spPr/>
        <p:txBody>
          <a:bodyPr/>
          <a:lstStyle/>
          <a:p>
            <a:fld id="{87B29DA0-7CC1-44BE-868C-27FABA2BEC26}" type="slidenum">
              <a:rPr lang="en-US" smtClean="0"/>
              <a:t>‹nº›</a:t>
            </a:fld>
            <a:endParaRPr lang="en-US"/>
          </a:p>
        </p:txBody>
      </p:sp>
    </p:spTree>
    <p:extLst>
      <p:ext uri="{BB962C8B-B14F-4D97-AF65-F5344CB8AC3E}">
        <p14:creationId xmlns:p14="http://schemas.microsoft.com/office/powerpoint/2010/main" val="20752417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AA371F-AA45-1751-7F0D-9A6FB49B370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2449999-796E-9EB4-4055-389E50A5795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A9AEEC-0D02-4D43-4252-F0C570E57C8C}"/>
              </a:ext>
            </a:extLst>
          </p:cNvPr>
          <p:cNvSpPr>
            <a:spLocks noGrp="1"/>
          </p:cNvSpPr>
          <p:nvPr>
            <p:ph type="dt" sz="half" idx="10"/>
          </p:nvPr>
        </p:nvSpPr>
        <p:spPr/>
        <p:txBody>
          <a:bodyPr/>
          <a:lstStyle/>
          <a:p>
            <a:fld id="{229FE3B7-F545-4036-BF26-98D9DF88E6E5}" type="datetimeFigureOut">
              <a:rPr lang="en-US" smtClean="0"/>
              <a:t>10/29/2024</a:t>
            </a:fld>
            <a:endParaRPr lang="en-US"/>
          </a:p>
        </p:txBody>
      </p:sp>
      <p:sp>
        <p:nvSpPr>
          <p:cNvPr id="5" name="Footer Placeholder 4">
            <a:extLst>
              <a:ext uri="{FF2B5EF4-FFF2-40B4-BE49-F238E27FC236}">
                <a16:creationId xmlns:a16="http://schemas.microsoft.com/office/drawing/2014/main" id="{2C90542A-8C74-01CD-067F-2991442CF8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720E56-1338-255F-296A-D2841E9E9AC9}"/>
              </a:ext>
            </a:extLst>
          </p:cNvPr>
          <p:cNvSpPr>
            <a:spLocks noGrp="1"/>
          </p:cNvSpPr>
          <p:nvPr>
            <p:ph type="sldNum" sz="quarter" idx="12"/>
          </p:nvPr>
        </p:nvSpPr>
        <p:spPr/>
        <p:txBody>
          <a:bodyPr/>
          <a:lstStyle/>
          <a:p>
            <a:fld id="{87B29DA0-7CC1-44BE-868C-27FABA2BEC26}" type="slidenum">
              <a:rPr lang="en-US" smtClean="0"/>
              <a:t>‹nº›</a:t>
            </a:fld>
            <a:endParaRPr lang="en-US"/>
          </a:p>
        </p:txBody>
      </p:sp>
    </p:spTree>
    <p:extLst>
      <p:ext uri="{BB962C8B-B14F-4D97-AF65-F5344CB8AC3E}">
        <p14:creationId xmlns:p14="http://schemas.microsoft.com/office/powerpoint/2010/main" val="19620516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A037C-6434-0748-63DD-A8259149D31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B6BC4C7-596D-D822-A80A-349F49C8D45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144D0B-F095-532F-D2D2-C29DC84CC655}"/>
              </a:ext>
            </a:extLst>
          </p:cNvPr>
          <p:cNvSpPr>
            <a:spLocks noGrp="1"/>
          </p:cNvSpPr>
          <p:nvPr>
            <p:ph type="dt" sz="half" idx="10"/>
          </p:nvPr>
        </p:nvSpPr>
        <p:spPr/>
        <p:txBody>
          <a:bodyPr/>
          <a:lstStyle/>
          <a:p>
            <a:fld id="{229FE3B7-F545-4036-BF26-98D9DF88E6E5}" type="datetimeFigureOut">
              <a:rPr lang="en-US" smtClean="0"/>
              <a:t>10/29/2024</a:t>
            </a:fld>
            <a:endParaRPr lang="en-US"/>
          </a:p>
        </p:txBody>
      </p:sp>
      <p:sp>
        <p:nvSpPr>
          <p:cNvPr id="5" name="Footer Placeholder 4">
            <a:extLst>
              <a:ext uri="{FF2B5EF4-FFF2-40B4-BE49-F238E27FC236}">
                <a16:creationId xmlns:a16="http://schemas.microsoft.com/office/drawing/2014/main" id="{943D7F6B-7126-DED2-77CC-56EDF0A8E0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945B91-45A4-021C-40A1-C89282CB4FC9}"/>
              </a:ext>
            </a:extLst>
          </p:cNvPr>
          <p:cNvSpPr>
            <a:spLocks noGrp="1"/>
          </p:cNvSpPr>
          <p:nvPr>
            <p:ph type="sldNum" sz="quarter" idx="12"/>
          </p:nvPr>
        </p:nvSpPr>
        <p:spPr/>
        <p:txBody>
          <a:bodyPr/>
          <a:lstStyle/>
          <a:p>
            <a:fld id="{87B29DA0-7CC1-44BE-868C-27FABA2BEC26}" type="slidenum">
              <a:rPr lang="en-US" smtClean="0"/>
              <a:t>‹nº›</a:t>
            </a:fld>
            <a:endParaRPr lang="en-US"/>
          </a:p>
        </p:txBody>
      </p:sp>
    </p:spTree>
    <p:extLst>
      <p:ext uri="{BB962C8B-B14F-4D97-AF65-F5344CB8AC3E}">
        <p14:creationId xmlns:p14="http://schemas.microsoft.com/office/powerpoint/2010/main" val="30339290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D8676-55FD-5FEF-918C-0123848D7BC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22BA82B-4FEA-5736-B9D0-E4063161DB0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81CB556-F4C6-94FA-81F7-5F413B7C97BE}"/>
              </a:ext>
            </a:extLst>
          </p:cNvPr>
          <p:cNvSpPr>
            <a:spLocks noGrp="1"/>
          </p:cNvSpPr>
          <p:nvPr>
            <p:ph type="dt" sz="half" idx="10"/>
          </p:nvPr>
        </p:nvSpPr>
        <p:spPr/>
        <p:txBody>
          <a:bodyPr/>
          <a:lstStyle/>
          <a:p>
            <a:fld id="{229FE3B7-F545-4036-BF26-98D9DF88E6E5}" type="datetimeFigureOut">
              <a:rPr lang="en-US" smtClean="0"/>
              <a:t>10/29/2024</a:t>
            </a:fld>
            <a:endParaRPr lang="en-US"/>
          </a:p>
        </p:txBody>
      </p:sp>
      <p:sp>
        <p:nvSpPr>
          <p:cNvPr id="5" name="Footer Placeholder 4">
            <a:extLst>
              <a:ext uri="{FF2B5EF4-FFF2-40B4-BE49-F238E27FC236}">
                <a16:creationId xmlns:a16="http://schemas.microsoft.com/office/drawing/2014/main" id="{6DDCF373-6742-C925-DEBA-D14192D39F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4950BF-4843-4395-ABAA-2C673807ADA1}"/>
              </a:ext>
            </a:extLst>
          </p:cNvPr>
          <p:cNvSpPr>
            <a:spLocks noGrp="1"/>
          </p:cNvSpPr>
          <p:nvPr>
            <p:ph type="sldNum" sz="quarter" idx="12"/>
          </p:nvPr>
        </p:nvSpPr>
        <p:spPr/>
        <p:txBody>
          <a:bodyPr/>
          <a:lstStyle/>
          <a:p>
            <a:fld id="{87B29DA0-7CC1-44BE-868C-27FABA2BEC26}" type="slidenum">
              <a:rPr lang="en-US" smtClean="0"/>
              <a:t>‹nº›</a:t>
            </a:fld>
            <a:endParaRPr lang="en-US"/>
          </a:p>
        </p:txBody>
      </p:sp>
    </p:spTree>
    <p:extLst>
      <p:ext uri="{BB962C8B-B14F-4D97-AF65-F5344CB8AC3E}">
        <p14:creationId xmlns:p14="http://schemas.microsoft.com/office/powerpoint/2010/main" val="15437020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396AE-9CD4-7B9B-C1FB-C0A994ECAF3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FAEFF8F-D496-C2B8-4F9C-587997ADA5C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9DE5B7B-B806-432E-06F3-1249B0DDE84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202213A-13C2-E2B1-9FE4-6710A1DF8B1E}"/>
              </a:ext>
            </a:extLst>
          </p:cNvPr>
          <p:cNvSpPr>
            <a:spLocks noGrp="1"/>
          </p:cNvSpPr>
          <p:nvPr>
            <p:ph type="dt" sz="half" idx="10"/>
          </p:nvPr>
        </p:nvSpPr>
        <p:spPr/>
        <p:txBody>
          <a:bodyPr/>
          <a:lstStyle/>
          <a:p>
            <a:fld id="{229FE3B7-F545-4036-BF26-98D9DF88E6E5}" type="datetimeFigureOut">
              <a:rPr lang="en-US" smtClean="0"/>
              <a:t>10/29/2024</a:t>
            </a:fld>
            <a:endParaRPr lang="en-US"/>
          </a:p>
        </p:txBody>
      </p:sp>
      <p:sp>
        <p:nvSpPr>
          <p:cNvPr id="6" name="Footer Placeholder 5">
            <a:extLst>
              <a:ext uri="{FF2B5EF4-FFF2-40B4-BE49-F238E27FC236}">
                <a16:creationId xmlns:a16="http://schemas.microsoft.com/office/drawing/2014/main" id="{5D3C4C13-FC20-DA81-59A8-0E9862B99B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880974-3407-1B85-A713-AF2FE745D251}"/>
              </a:ext>
            </a:extLst>
          </p:cNvPr>
          <p:cNvSpPr>
            <a:spLocks noGrp="1"/>
          </p:cNvSpPr>
          <p:nvPr>
            <p:ph type="sldNum" sz="quarter" idx="12"/>
          </p:nvPr>
        </p:nvSpPr>
        <p:spPr/>
        <p:txBody>
          <a:bodyPr/>
          <a:lstStyle/>
          <a:p>
            <a:fld id="{87B29DA0-7CC1-44BE-868C-27FABA2BEC26}" type="slidenum">
              <a:rPr lang="en-US" smtClean="0"/>
              <a:t>‹nº›</a:t>
            </a:fld>
            <a:endParaRPr lang="en-US"/>
          </a:p>
        </p:txBody>
      </p:sp>
    </p:spTree>
    <p:extLst>
      <p:ext uri="{BB962C8B-B14F-4D97-AF65-F5344CB8AC3E}">
        <p14:creationId xmlns:p14="http://schemas.microsoft.com/office/powerpoint/2010/main" val="29148772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279A5-441A-2336-693D-B261D656243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3080EFF-9DDC-CF55-9D43-80C458859CC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E157317-3705-AFD9-73FB-EBFECA131DC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397EA15-8AB5-6AB3-8165-D77A55797A0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1D795F7-6C7E-5507-D7D0-BDC589B1FC3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F0E6EC-F6F1-62D0-7091-00B44E66657C}"/>
              </a:ext>
            </a:extLst>
          </p:cNvPr>
          <p:cNvSpPr>
            <a:spLocks noGrp="1"/>
          </p:cNvSpPr>
          <p:nvPr>
            <p:ph type="dt" sz="half" idx="10"/>
          </p:nvPr>
        </p:nvSpPr>
        <p:spPr/>
        <p:txBody>
          <a:bodyPr/>
          <a:lstStyle/>
          <a:p>
            <a:fld id="{229FE3B7-F545-4036-BF26-98D9DF88E6E5}" type="datetimeFigureOut">
              <a:rPr lang="en-US" smtClean="0"/>
              <a:t>10/29/2024</a:t>
            </a:fld>
            <a:endParaRPr lang="en-US"/>
          </a:p>
        </p:txBody>
      </p:sp>
      <p:sp>
        <p:nvSpPr>
          <p:cNvPr id="8" name="Footer Placeholder 7">
            <a:extLst>
              <a:ext uri="{FF2B5EF4-FFF2-40B4-BE49-F238E27FC236}">
                <a16:creationId xmlns:a16="http://schemas.microsoft.com/office/drawing/2014/main" id="{F4C09CF0-ADE4-A042-5933-54EA063CC67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7AA4FA1-E153-3237-9608-5F61A6A391FF}"/>
              </a:ext>
            </a:extLst>
          </p:cNvPr>
          <p:cNvSpPr>
            <a:spLocks noGrp="1"/>
          </p:cNvSpPr>
          <p:nvPr>
            <p:ph type="sldNum" sz="quarter" idx="12"/>
          </p:nvPr>
        </p:nvSpPr>
        <p:spPr/>
        <p:txBody>
          <a:bodyPr/>
          <a:lstStyle/>
          <a:p>
            <a:fld id="{87B29DA0-7CC1-44BE-868C-27FABA2BEC26}" type="slidenum">
              <a:rPr lang="en-US" smtClean="0"/>
              <a:t>‹nº›</a:t>
            </a:fld>
            <a:endParaRPr lang="en-US"/>
          </a:p>
        </p:txBody>
      </p:sp>
    </p:spTree>
    <p:extLst>
      <p:ext uri="{BB962C8B-B14F-4D97-AF65-F5344CB8AC3E}">
        <p14:creationId xmlns:p14="http://schemas.microsoft.com/office/powerpoint/2010/main" val="2014110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E71EF-4766-AFF2-7D5D-333A3F4FA93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DBE341D-AA6C-9C2B-48D4-78D95E05EA07}"/>
              </a:ext>
            </a:extLst>
          </p:cNvPr>
          <p:cNvSpPr>
            <a:spLocks noGrp="1"/>
          </p:cNvSpPr>
          <p:nvPr>
            <p:ph type="dt" sz="half" idx="10"/>
          </p:nvPr>
        </p:nvSpPr>
        <p:spPr/>
        <p:txBody>
          <a:bodyPr/>
          <a:lstStyle/>
          <a:p>
            <a:fld id="{229FE3B7-F545-4036-BF26-98D9DF88E6E5}" type="datetimeFigureOut">
              <a:rPr lang="en-US" smtClean="0"/>
              <a:t>10/29/2024</a:t>
            </a:fld>
            <a:endParaRPr lang="en-US"/>
          </a:p>
        </p:txBody>
      </p:sp>
      <p:sp>
        <p:nvSpPr>
          <p:cNvPr id="4" name="Footer Placeholder 3">
            <a:extLst>
              <a:ext uri="{FF2B5EF4-FFF2-40B4-BE49-F238E27FC236}">
                <a16:creationId xmlns:a16="http://schemas.microsoft.com/office/drawing/2014/main" id="{8BFED2F4-7D19-98F5-5C9B-B5701565EA0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4A1C7EC-F771-FA14-A039-D36F9986D425}"/>
              </a:ext>
            </a:extLst>
          </p:cNvPr>
          <p:cNvSpPr>
            <a:spLocks noGrp="1"/>
          </p:cNvSpPr>
          <p:nvPr>
            <p:ph type="sldNum" sz="quarter" idx="12"/>
          </p:nvPr>
        </p:nvSpPr>
        <p:spPr/>
        <p:txBody>
          <a:bodyPr/>
          <a:lstStyle/>
          <a:p>
            <a:fld id="{87B29DA0-7CC1-44BE-868C-27FABA2BEC26}" type="slidenum">
              <a:rPr lang="en-US" smtClean="0"/>
              <a:t>‹nº›</a:t>
            </a:fld>
            <a:endParaRPr lang="en-US"/>
          </a:p>
        </p:txBody>
      </p:sp>
    </p:spTree>
    <p:extLst>
      <p:ext uri="{BB962C8B-B14F-4D97-AF65-F5344CB8AC3E}">
        <p14:creationId xmlns:p14="http://schemas.microsoft.com/office/powerpoint/2010/main" val="32287657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801470F-FC4D-E2D1-C63C-98BEF66A296D}"/>
              </a:ext>
            </a:extLst>
          </p:cNvPr>
          <p:cNvSpPr>
            <a:spLocks noGrp="1"/>
          </p:cNvSpPr>
          <p:nvPr>
            <p:ph type="dt" sz="half" idx="10"/>
          </p:nvPr>
        </p:nvSpPr>
        <p:spPr/>
        <p:txBody>
          <a:bodyPr/>
          <a:lstStyle/>
          <a:p>
            <a:fld id="{229FE3B7-F545-4036-BF26-98D9DF88E6E5}" type="datetimeFigureOut">
              <a:rPr lang="en-US" smtClean="0"/>
              <a:t>10/29/2024</a:t>
            </a:fld>
            <a:endParaRPr lang="en-US"/>
          </a:p>
        </p:txBody>
      </p:sp>
      <p:sp>
        <p:nvSpPr>
          <p:cNvPr id="3" name="Footer Placeholder 2">
            <a:extLst>
              <a:ext uri="{FF2B5EF4-FFF2-40B4-BE49-F238E27FC236}">
                <a16:creationId xmlns:a16="http://schemas.microsoft.com/office/drawing/2014/main" id="{F5FF6526-1DE5-8105-4E7D-E027B14385B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9A9654A-9DCD-3840-17E7-3995077B6061}"/>
              </a:ext>
            </a:extLst>
          </p:cNvPr>
          <p:cNvSpPr>
            <a:spLocks noGrp="1"/>
          </p:cNvSpPr>
          <p:nvPr>
            <p:ph type="sldNum" sz="quarter" idx="12"/>
          </p:nvPr>
        </p:nvSpPr>
        <p:spPr/>
        <p:txBody>
          <a:bodyPr/>
          <a:lstStyle/>
          <a:p>
            <a:fld id="{87B29DA0-7CC1-44BE-868C-27FABA2BEC26}" type="slidenum">
              <a:rPr lang="en-US" smtClean="0"/>
              <a:t>‹nº›</a:t>
            </a:fld>
            <a:endParaRPr lang="en-US"/>
          </a:p>
        </p:txBody>
      </p:sp>
    </p:spTree>
    <p:extLst>
      <p:ext uri="{BB962C8B-B14F-4D97-AF65-F5344CB8AC3E}">
        <p14:creationId xmlns:p14="http://schemas.microsoft.com/office/powerpoint/2010/main" val="23078353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6EA0B-D962-A8A8-FB04-A8C665EC4B6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E1B486A-D7DC-012F-2ED4-57236DDFD3C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3B89DBD-516E-7A57-6B23-B753B2466F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251C362-F9AB-6DDD-DAFC-E50A6DB05C3B}"/>
              </a:ext>
            </a:extLst>
          </p:cNvPr>
          <p:cNvSpPr>
            <a:spLocks noGrp="1"/>
          </p:cNvSpPr>
          <p:nvPr>
            <p:ph type="dt" sz="half" idx="10"/>
          </p:nvPr>
        </p:nvSpPr>
        <p:spPr/>
        <p:txBody>
          <a:bodyPr/>
          <a:lstStyle/>
          <a:p>
            <a:fld id="{229FE3B7-F545-4036-BF26-98D9DF88E6E5}" type="datetimeFigureOut">
              <a:rPr lang="en-US" smtClean="0"/>
              <a:t>10/29/2024</a:t>
            </a:fld>
            <a:endParaRPr lang="en-US"/>
          </a:p>
        </p:txBody>
      </p:sp>
      <p:sp>
        <p:nvSpPr>
          <p:cNvPr id="6" name="Footer Placeholder 5">
            <a:extLst>
              <a:ext uri="{FF2B5EF4-FFF2-40B4-BE49-F238E27FC236}">
                <a16:creationId xmlns:a16="http://schemas.microsoft.com/office/drawing/2014/main" id="{EE6DD94D-A299-0B59-4282-7EE0151FF0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2BC59F-F58C-1EB2-768E-18D84B23E346}"/>
              </a:ext>
            </a:extLst>
          </p:cNvPr>
          <p:cNvSpPr>
            <a:spLocks noGrp="1"/>
          </p:cNvSpPr>
          <p:nvPr>
            <p:ph type="sldNum" sz="quarter" idx="12"/>
          </p:nvPr>
        </p:nvSpPr>
        <p:spPr/>
        <p:txBody>
          <a:bodyPr/>
          <a:lstStyle/>
          <a:p>
            <a:fld id="{87B29DA0-7CC1-44BE-868C-27FABA2BEC26}" type="slidenum">
              <a:rPr lang="en-US" smtClean="0"/>
              <a:t>‹nº›</a:t>
            </a:fld>
            <a:endParaRPr lang="en-US"/>
          </a:p>
        </p:txBody>
      </p:sp>
    </p:spTree>
    <p:extLst>
      <p:ext uri="{BB962C8B-B14F-4D97-AF65-F5344CB8AC3E}">
        <p14:creationId xmlns:p14="http://schemas.microsoft.com/office/powerpoint/2010/main" val="4531879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87720-73AE-48EF-58F7-9B22FB15EC8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6C4DB98-813D-1051-E3D5-7FFA3E7FCA1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88FFD23-980C-F45E-2A84-D1633C8CF3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BCCB387-BD9D-8A54-6714-8D521C39658A}"/>
              </a:ext>
            </a:extLst>
          </p:cNvPr>
          <p:cNvSpPr>
            <a:spLocks noGrp="1"/>
          </p:cNvSpPr>
          <p:nvPr>
            <p:ph type="dt" sz="half" idx="10"/>
          </p:nvPr>
        </p:nvSpPr>
        <p:spPr/>
        <p:txBody>
          <a:bodyPr/>
          <a:lstStyle/>
          <a:p>
            <a:fld id="{229FE3B7-F545-4036-BF26-98D9DF88E6E5}" type="datetimeFigureOut">
              <a:rPr lang="en-US" smtClean="0"/>
              <a:t>10/29/2024</a:t>
            </a:fld>
            <a:endParaRPr lang="en-US"/>
          </a:p>
        </p:txBody>
      </p:sp>
      <p:sp>
        <p:nvSpPr>
          <p:cNvPr id="6" name="Footer Placeholder 5">
            <a:extLst>
              <a:ext uri="{FF2B5EF4-FFF2-40B4-BE49-F238E27FC236}">
                <a16:creationId xmlns:a16="http://schemas.microsoft.com/office/drawing/2014/main" id="{83ED4199-1044-A1D2-0CE7-15E3226FDB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F678397-BD38-F1C8-6B83-D7B26574A126}"/>
              </a:ext>
            </a:extLst>
          </p:cNvPr>
          <p:cNvSpPr>
            <a:spLocks noGrp="1"/>
          </p:cNvSpPr>
          <p:nvPr>
            <p:ph type="sldNum" sz="quarter" idx="12"/>
          </p:nvPr>
        </p:nvSpPr>
        <p:spPr/>
        <p:txBody>
          <a:bodyPr/>
          <a:lstStyle/>
          <a:p>
            <a:fld id="{87B29DA0-7CC1-44BE-868C-27FABA2BEC26}" type="slidenum">
              <a:rPr lang="en-US" smtClean="0"/>
              <a:t>‹nº›</a:t>
            </a:fld>
            <a:endParaRPr lang="en-US"/>
          </a:p>
        </p:txBody>
      </p:sp>
    </p:spTree>
    <p:extLst>
      <p:ext uri="{BB962C8B-B14F-4D97-AF65-F5344CB8AC3E}">
        <p14:creationId xmlns:p14="http://schemas.microsoft.com/office/powerpoint/2010/main" val="13476601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3E72F8F-FFBE-E17D-2F45-728AB88FC74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C707335-7489-8E4C-E77E-2A866A181FE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8B0D2F-01BC-91B6-485C-7955754CB2C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9FE3B7-F545-4036-BF26-98D9DF88E6E5}" type="datetimeFigureOut">
              <a:rPr lang="en-US" smtClean="0"/>
              <a:t>10/29/2024</a:t>
            </a:fld>
            <a:endParaRPr lang="en-US"/>
          </a:p>
        </p:txBody>
      </p:sp>
      <p:sp>
        <p:nvSpPr>
          <p:cNvPr id="5" name="Footer Placeholder 4">
            <a:extLst>
              <a:ext uri="{FF2B5EF4-FFF2-40B4-BE49-F238E27FC236}">
                <a16:creationId xmlns:a16="http://schemas.microsoft.com/office/drawing/2014/main" id="{07DD4619-A94D-5CF7-3D03-325547F507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E7A6E79-6431-0D71-4811-87AD7BA0047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B29DA0-7CC1-44BE-868C-27FABA2BEC26}" type="slidenum">
              <a:rPr lang="en-US" smtClean="0"/>
              <a:t>‹nº›</a:t>
            </a:fld>
            <a:endParaRPr lang="en-US"/>
          </a:p>
        </p:txBody>
      </p:sp>
    </p:spTree>
    <p:extLst>
      <p:ext uri="{BB962C8B-B14F-4D97-AF65-F5344CB8AC3E}">
        <p14:creationId xmlns:p14="http://schemas.microsoft.com/office/powerpoint/2010/main" val="28875651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microsoft.com/office/2018/10/relationships/comments" Target="../comments/modernComment_11C_12811A30.xml"/><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microsoft.com/office/2018/10/relationships/comments" Target="../comments/modernComment_108_28E428EA.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Graphical user interface, website">
            <a:extLst>
              <a:ext uri="{FF2B5EF4-FFF2-40B4-BE49-F238E27FC236}">
                <a16:creationId xmlns:a16="http://schemas.microsoft.com/office/drawing/2014/main" id="{6B62AD53-85B7-ACC9-B111-436532DD54C2}"/>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3CBB657B-F064-1FE7-7390-D15E02C2C0AA}"/>
              </a:ext>
            </a:extLst>
          </p:cNvPr>
          <p:cNvSpPr txBox="1"/>
          <p:nvPr/>
        </p:nvSpPr>
        <p:spPr>
          <a:xfrm>
            <a:off x="4986068" y="1982450"/>
            <a:ext cx="5911272" cy="1446550"/>
          </a:xfrm>
          <a:prstGeom prst="rect">
            <a:avLst/>
          </a:prstGeom>
          <a:noFill/>
        </p:spPr>
        <p:txBody>
          <a:bodyPr wrap="square" rtlCol="0">
            <a:spAutoFit/>
          </a:bodyPr>
          <a:lstStyle/>
          <a:p>
            <a:r>
              <a:rPr lang="en-US" sz="4400" b="1" dirty="0">
                <a:solidFill>
                  <a:schemeClr val="bg1"/>
                </a:solidFill>
                <a:latin typeface="Barlow" panose="00000500000000000000" pitchFamily="2" charset="0"/>
              </a:rPr>
              <a:t>GREENWELD  Impact Measurement  - Part A</a:t>
            </a:r>
          </a:p>
        </p:txBody>
      </p:sp>
    </p:spTree>
    <p:extLst>
      <p:ext uri="{BB962C8B-B14F-4D97-AF65-F5344CB8AC3E}">
        <p14:creationId xmlns:p14="http://schemas.microsoft.com/office/powerpoint/2010/main" val="3149022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val 11">
            <a:extLst>
              <a:ext uri="{FF2B5EF4-FFF2-40B4-BE49-F238E27FC236}">
                <a16:creationId xmlns:a16="http://schemas.microsoft.com/office/drawing/2014/main" id="{9E97FB96-7744-E493-75E2-E084F5C50E0F}"/>
              </a:ext>
            </a:extLst>
          </p:cNvPr>
          <p:cNvSpPr/>
          <p:nvPr/>
        </p:nvSpPr>
        <p:spPr>
          <a:xfrm>
            <a:off x="6634151" y="2895020"/>
            <a:ext cx="3411028" cy="2991898"/>
          </a:xfrm>
          <a:prstGeom prst="ellipse">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background pattern&#10;&#10;Description automatically generated">
            <a:extLst>
              <a:ext uri="{FF2B5EF4-FFF2-40B4-BE49-F238E27FC236}">
                <a16:creationId xmlns:a16="http://schemas.microsoft.com/office/drawing/2014/main" id="{94D1EE3D-F272-E14B-043D-0E7F951FCFFE}"/>
              </a:ext>
            </a:extLst>
          </p:cNvPr>
          <p:cNvPicPr>
            <a:picLocks noGrp="1" noRot="1" noChangeAspect="1" noMove="1" noResize="1" noEditPoints="1" noAdjustHandles="1" noChangeArrowheads="1" noChangeShapeType="1" noCrop="1"/>
          </p:cNvPicPr>
          <p:nvPr>
            <p:ph idx="1"/>
          </p:nvPr>
        </p:nvPicPr>
        <p:blipFill>
          <a:blip r:embed="rId2">
            <a:extLst>
              <a:ext uri="{28A0092B-C50C-407E-A947-70E740481C1C}">
                <a14:useLocalDpi xmlns:a14="http://schemas.microsoft.com/office/drawing/2010/main" val="0"/>
              </a:ext>
            </a:extLst>
          </a:blip>
          <a:stretch>
            <a:fillRect/>
          </a:stretch>
        </p:blipFill>
        <p:spPr>
          <a:xfrm>
            <a:off x="0" y="-1"/>
            <a:ext cx="12192000" cy="6856287"/>
          </a:xfrm>
        </p:spPr>
      </p:pic>
      <p:sp>
        <p:nvSpPr>
          <p:cNvPr id="11" name="Oval 10">
            <a:extLst>
              <a:ext uri="{FF2B5EF4-FFF2-40B4-BE49-F238E27FC236}">
                <a16:creationId xmlns:a16="http://schemas.microsoft.com/office/drawing/2014/main" id="{77E5237C-AE67-DDB0-0CD0-12F8965F9ED1}"/>
              </a:ext>
            </a:extLst>
          </p:cNvPr>
          <p:cNvSpPr/>
          <p:nvPr/>
        </p:nvSpPr>
        <p:spPr>
          <a:xfrm>
            <a:off x="268516" y="3070727"/>
            <a:ext cx="3411028" cy="2991898"/>
          </a:xfrm>
          <a:prstGeom prst="ellipse">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3A04DB5-8A62-9323-6040-A92FB64728BC}"/>
              </a:ext>
            </a:extLst>
          </p:cNvPr>
          <p:cNvSpPr>
            <a:spLocks noGrp="1"/>
          </p:cNvSpPr>
          <p:nvPr>
            <p:ph type="title"/>
          </p:nvPr>
        </p:nvSpPr>
        <p:spPr/>
        <p:txBody>
          <a:bodyPr/>
          <a:lstStyle/>
          <a:p>
            <a:r>
              <a:rPr lang="en-US" b="1">
                <a:solidFill>
                  <a:srgbClr val="2B5E1C"/>
                </a:solidFill>
                <a:latin typeface="Barlow" panose="00000500000000000000" pitchFamily="2" charset="0"/>
              </a:rPr>
              <a:t>Measurement Types and Techniques for Green Welding</a:t>
            </a:r>
          </a:p>
        </p:txBody>
      </p:sp>
      <p:sp>
        <p:nvSpPr>
          <p:cNvPr id="7" name="TextBox 6">
            <a:extLst>
              <a:ext uri="{FF2B5EF4-FFF2-40B4-BE49-F238E27FC236}">
                <a16:creationId xmlns:a16="http://schemas.microsoft.com/office/drawing/2014/main" id="{60138D55-3320-F7C1-1DD9-9EAE1EBB126A}"/>
              </a:ext>
            </a:extLst>
          </p:cNvPr>
          <p:cNvSpPr txBox="1"/>
          <p:nvPr/>
        </p:nvSpPr>
        <p:spPr>
          <a:xfrm>
            <a:off x="1075247" y="1956807"/>
            <a:ext cx="9240328" cy="369332"/>
          </a:xfrm>
          <a:prstGeom prst="rect">
            <a:avLst/>
          </a:prstGeom>
          <a:noFill/>
        </p:spPr>
        <p:txBody>
          <a:bodyPr wrap="square" rtlCol="0">
            <a:spAutoFit/>
          </a:bodyPr>
          <a:lstStyle/>
          <a:p>
            <a:r>
              <a:rPr lang="en-US" b="1" i="0">
                <a:solidFill>
                  <a:srgbClr val="4D5156"/>
                </a:solidFill>
                <a:effectLst/>
                <a:latin typeface="Google Sans"/>
              </a:rPr>
              <a:t>Emissions Monitoring</a:t>
            </a:r>
            <a:r>
              <a:rPr lang="en-US" b="1">
                <a:solidFill>
                  <a:srgbClr val="4D5156"/>
                </a:solidFill>
                <a:latin typeface="Google Sans"/>
              </a:rPr>
              <a:t>: </a:t>
            </a:r>
            <a:r>
              <a:rPr lang="en-US">
                <a:solidFill>
                  <a:srgbClr val="4D5156"/>
                </a:solidFill>
                <a:latin typeface="Google Sans"/>
              </a:rPr>
              <a:t>Air quality monitoring for particulate matter, metal fumes, and gases</a:t>
            </a:r>
            <a:endParaRPr lang="en-US">
              <a:solidFill>
                <a:srgbClr val="2B5E1C"/>
              </a:solidFill>
              <a:latin typeface="Barlow" panose="00000500000000000000" pitchFamily="2" charset="0"/>
            </a:endParaRPr>
          </a:p>
        </p:txBody>
      </p:sp>
      <p:sp>
        <p:nvSpPr>
          <p:cNvPr id="9" name="TextBox 8">
            <a:extLst>
              <a:ext uri="{FF2B5EF4-FFF2-40B4-BE49-F238E27FC236}">
                <a16:creationId xmlns:a16="http://schemas.microsoft.com/office/drawing/2014/main" id="{8C8A4CF5-0674-0905-8A26-24305284B4E8}"/>
              </a:ext>
            </a:extLst>
          </p:cNvPr>
          <p:cNvSpPr txBox="1"/>
          <p:nvPr/>
        </p:nvSpPr>
        <p:spPr>
          <a:xfrm>
            <a:off x="503065" y="3869213"/>
            <a:ext cx="3062541" cy="1200329"/>
          </a:xfrm>
          <a:prstGeom prst="rect">
            <a:avLst/>
          </a:prstGeom>
          <a:noFill/>
        </p:spPr>
        <p:txBody>
          <a:bodyPr wrap="square">
            <a:spAutoFit/>
          </a:bodyPr>
          <a:lstStyle/>
          <a:p>
            <a:pPr algn="ctr"/>
            <a:r>
              <a:rPr lang="en-US" sz="1800" b="1">
                <a:effectLst/>
                <a:latin typeface="Calibri" panose="020F0502020204030204" pitchFamily="34" charset="0"/>
                <a:ea typeface="Calibri" panose="020F0502020204030204" pitchFamily="34" charset="0"/>
                <a:cs typeface="Times New Roman" panose="02020603050405020304" pitchFamily="18" charset="0"/>
              </a:rPr>
              <a:t>Direct Sampling: </a:t>
            </a:r>
          </a:p>
          <a:p>
            <a:pPr algn="ctr"/>
            <a:r>
              <a:rPr lang="en-US" sz="1800" b="1">
                <a:effectLst/>
                <a:latin typeface="Calibri" panose="020F0502020204030204" pitchFamily="34" charset="0"/>
                <a:ea typeface="Calibri" panose="020F0502020204030204" pitchFamily="34" charset="0"/>
                <a:cs typeface="Times New Roman" panose="02020603050405020304" pitchFamily="18" charset="0"/>
              </a:rPr>
              <a:t>Collect air samples during welding activities and analyze them for pollutants</a:t>
            </a:r>
            <a:endParaRPr lang="en-US" b="1"/>
          </a:p>
        </p:txBody>
      </p:sp>
      <p:sp>
        <p:nvSpPr>
          <p:cNvPr id="10" name="TextBox 9">
            <a:extLst>
              <a:ext uri="{FF2B5EF4-FFF2-40B4-BE49-F238E27FC236}">
                <a16:creationId xmlns:a16="http://schemas.microsoft.com/office/drawing/2014/main" id="{C643096F-A741-68EB-B369-9DDF1FC801E8}"/>
              </a:ext>
            </a:extLst>
          </p:cNvPr>
          <p:cNvSpPr txBox="1"/>
          <p:nvPr/>
        </p:nvSpPr>
        <p:spPr>
          <a:xfrm>
            <a:off x="6962775" y="3730714"/>
            <a:ext cx="2968104" cy="1477328"/>
          </a:xfrm>
          <a:prstGeom prst="rect">
            <a:avLst/>
          </a:prstGeom>
          <a:noFill/>
        </p:spPr>
        <p:txBody>
          <a:bodyPr wrap="square">
            <a:spAutoFit/>
          </a:bodyPr>
          <a:lstStyle/>
          <a:p>
            <a:pPr algn="ctr"/>
            <a:r>
              <a:rPr lang="en-US" sz="1800" b="1">
                <a:effectLst/>
                <a:latin typeface="Calibri" panose="020F0502020204030204" pitchFamily="34" charset="0"/>
                <a:ea typeface="Calibri" panose="020F0502020204030204" pitchFamily="34" charset="0"/>
                <a:cs typeface="Times New Roman" panose="02020603050405020304" pitchFamily="18" charset="0"/>
              </a:rPr>
              <a:t>Continuous Emissions Monitoring Systems (CEMS): Install CEMS to continuously measure emissions during welding processes</a:t>
            </a:r>
            <a:endParaRPr lang="en-US" b="1"/>
          </a:p>
        </p:txBody>
      </p:sp>
      <p:sp>
        <p:nvSpPr>
          <p:cNvPr id="13" name="Arrow: Right 12">
            <a:extLst>
              <a:ext uri="{FF2B5EF4-FFF2-40B4-BE49-F238E27FC236}">
                <a16:creationId xmlns:a16="http://schemas.microsoft.com/office/drawing/2014/main" id="{8D887B2B-1E9E-38D8-5876-761C2357108D}"/>
              </a:ext>
            </a:extLst>
          </p:cNvPr>
          <p:cNvSpPr/>
          <p:nvPr/>
        </p:nvSpPr>
        <p:spPr>
          <a:xfrm rot="3183765">
            <a:off x="4873289" y="2905381"/>
            <a:ext cx="1756657" cy="452609"/>
          </a:xfrm>
          <a:prstGeom prst="rightArrow">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Right 13">
            <a:extLst>
              <a:ext uri="{FF2B5EF4-FFF2-40B4-BE49-F238E27FC236}">
                <a16:creationId xmlns:a16="http://schemas.microsoft.com/office/drawing/2014/main" id="{3D55AF28-BD40-AE53-E732-782D50CAB4D5}"/>
              </a:ext>
            </a:extLst>
          </p:cNvPr>
          <p:cNvSpPr/>
          <p:nvPr/>
        </p:nvSpPr>
        <p:spPr>
          <a:xfrm rot="7126939">
            <a:off x="3341729" y="2946120"/>
            <a:ext cx="1756657" cy="452609"/>
          </a:xfrm>
          <a:prstGeom prst="rightArrow">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882206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background pattern&#10;&#10;Description automatically generated">
            <a:extLst>
              <a:ext uri="{FF2B5EF4-FFF2-40B4-BE49-F238E27FC236}">
                <a16:creationId xmlns:a16="http://schemas.microsoft.com/office/drawing/2014/main" id="{94D1EE3D-F272-E14B-043D-0E7F951FCFFE}"/>
              </a:ext>
            </a:extLst>
          </p:cNvPr>
          <p:cNvPicPr>
            <a:picLocks noGrp="1" noRot="1" noChangeAspect="1" noMove="1" noResize="1" noEditPoints="1" noAdjustHandles="1" noChangeArrowheads="1" noChangeShapeType="1" noCrop="1"/>
          </p:cNvPicPr>
          <p:nvPr>
            <p:ph idx="1"/>
          </p:nvPr>
        </p:nvPicPr>
        <p:blipFill>
          <a:blip r:embed="rId3">
            <a:extLst>
              <a:ext uri="{28A0092B-C50C-407E-A947-70E740481C1C}">
                <a14:useLocalDpi xmlns:a14="http://schemas.microsoft.com/office/drawing/2010/main" val="0"/>
              </a:ext>
            </a:extLst>
          </a:blip>
          <a:stretch>
            <a:fillRect/>
          </a:stretch>
        </p:blipFill>
        <p:spPr>
          <a:xfrm>
            <a:off x="0" y="-1"/>
            <a:ext cx="12192000" cy="6856287"/>
          </a:xfrm>
        </p:spPr>
      </p:pic>
      <p:sp>
        <p:nvSpPr>
          <p:cNvPr id="2" name="Title 1">
            <a:extLst>
              <a:ext uri="{FF2B5EF4-FFF2-40B4-BE49-F238E27FC236}">
                <a16:creationId xmlns:a16="http://schemas.microsoft.com/office/drawing/2014/main" id="{33A04DB5-8A62-9323-6040-A92FB64728BC}"/>
              </a:ext>
            </a:extLst>
          </p:cNvPr>
          <p:cNvSpPr>
            <a:spLocks noGrp="1"/>
          </p:cNvSpPr>
          <p:nvPr>
            <p:ph type="title"/>
          </p:nvPr>
        </p:nvSpPr>
        <p:spPr/>
        <p:txBody>
          <a:bodyPr/>
          <a:lstStyle/>
          <a:p>
            <a:r>
              <a:rPr lang="en-US" b="1">
                <a:solidFill>
                  <a:srgbClr val="2B5E1C"/>
                </a:solidFill>
                <a:latin typeface="Barlow" panose="00000500000000000000" pitchFamily="2" charset="0"/>
              </a:rPr>
              <a:t>Measurement Types and Techniques for Green Welding</a:t>
            </a:r>
          </a:p>
        </p:txBody>
      </p:sp>
      <p:pic>
        <p:nvPicPr>
          <p:cNvPr id="4" name="Picture 3">
            <a:extLst>
              <a:ext uri="{FF2B5EF4-FFF2-40B4-BE49-F238E27FC236}">
                <a16:creationId xmlns:a16="http://schemas.microsoft.com/office/drawing/2014/main" id="{40EED362-7969-38E8-C3C5-F9CD93415C8B}"/>
              </a:ext>
            </a:extLst>
          </p:cNvPr>
          <p:cNvPicPr>
            <a:picLocks noChangeAspect="1"/>
          </p:cNvPicPr>
          <p:nvPr/>
        </p:nvPicPr>
        <p:blipFill rotWithShape="1">
          <a:blip r:embed="rId4"/>
          <a:srcRect l="36563" t="21805" r="36953" b="8657"/>
          <a:stretch/>
        </p:blipFill>
        <p:spPr>
          <a:xfrm>
            <a:off x="9655658" y="1372556"/>
            <a:ext cx="1082263" cy="1598386"/>
          </a:xfrm>
          <a:prstGeom prst="rect">
            <a:avLst/>
          </a:prstGeom>
        </p:spPr>
      </p:pic>
      <p:pic>
        <p:nvPicPr>
          <p:cNvPr id="25" name="Picture 24">
            <a:extLst>
              <a:ext uri="{FF2B5EF4-FFF2-40B4-BE49-F238E27FC236}">
                <a16:creationId xmlns:a16="http://schemas.microsoft.com/office/drawing/2014/main" id="{150790EE-AF3A-8CE8-6FEF-F237DE0121A2}"/>
              </a:ext>
            </a:extLst>
          </p:cNvPr>
          <p:cNvPicPr>
            <a:picLocks noChangeAspect="1"/>
          </p:cNvPicPr>
          <p:nvPr/>
        </p:nvPicPr>
        <p:blipFill rotWithShape="1">
          <a:blip r:embed="rId5"/>
          <a:srcRect l="32641" t="52831" r="33382" b="20729"/>
          <a:stretch/>
        </p:blipFill>
        <p:spPr>
          <a:xfrm>
            <a:off x="3577353" y="2281373"/>
            <a:ext cx="1889181" cy="826939"/>
          </a:xfrm>
          <a:prstGeom prst="rect">
            <a:avLst/>
          </a:prstGeom>
        </p:spPr>
      </p:pic>
      <p:pic>
        <p:nvPicPr>
          <p:cNvPr id="26" name="Picture 25" descr="A screen shot of a computer&#10;&#10;Description automatically generated">
            <a:extLst>
              <a:ext uri="{FF2B5EF4-FFF2-40B4-BE49-F238E27FC236}">
                <a16:creationId xmlns:a16="http://schemas.microsoft.com/office/drawing/2014/main" id="{80C2143C-1F5E-8E3E-718C-202145B5C6A9}"/>
              </a:ext>
            </a:extLst>
          </p:cNvPr>
          <p:cNvPicPr>
            <a:picLocks noChangeAspect="1"/>
          </p:cNvPicPr>
          <p:nvPr/>
        </p:nvPicPr>
        <p:blipFill rotWithShape="1">
          <a:blip r:embed="rId6"/>
          <a:srcRect l="41236" t="35228" r="38943" b="4815"/>
          <a:stretch/>
        </p:blipFill>
        <p:spPr bwMode="auto">
          <a:xfrm>
            <a:off x="8700022" y="2706018"/>
            <a:ext cx="823583" cy="1401826"/>
          </a:xfrm>
          <a:prstGeom prst="rect">
            <a:avLst/>
          </a:prstGeom>
          <a:ln>
            <a:noFill/>
          </a:ln>
          <a:extLst>
            <a:ext uri="{53640926-AAD7-44D8-BBD7-CCE9431645EC}">
              <a14:shadowObscured xmlns:a14="http://schemas.microsoft.com/office/drawing/2010/main"/>
            </a:ext>
          </a:extLst>
        </p:spPr>
      </p:pic>
      <p:pic>
        <p:nvPicPr>
          <p:cNvPr id="27" name="Picture 26" descr="A computer screen shot of a machine&#10;&#10;Description automatically generated">
            <a:extLst>
              <a:ext uri="{FF2B5EF4-FFF2-40B4-BE49-F238E27FC236}">
                <a16:creationId xmlns:a16="http://schemas.microsoft.com/office/drawing/2014/main" id="{3555B423-5EAE-A02D-E2CE-BB7696379BAA}"/>
              </a:ext>
            </a:extLst>
          </p:cNvPr>
          <p:cNvPicPr>
            <a:picLocks noChangeAspect="1"/>
          </p:cNvPicPr>
          <p:nvPr/>
        </p:nvPicPr>
        <p:blipFill rotWithShape="1">
          <a:blip r:embed="rId7"/>
          <a:srcRect l="40739" t="20786" r="42274" b="12468"/>
          <a:stretch/>
        </p:blipFill>
        <p:spPr bwMode="auto">
          <a:xfrm>
            <a:off x="10990492" y="2408766"/>
            <a:ext cx="1009015" cy="2230755"/>
          </a:xfrm>
          <a:prstGeom prst="rect">
            <a:avLst/>
          </a:prstGeom>
          <a:ln>
            <a:noFill/>
          </a:ln>
          <a:extLst>
            <a:ext uri="{53640926-AAD7-44D8-BBD7-CCE9431645EC}">
              <a14:shadowObscured xmlns:a14="http://schemas.microsoft.com/office/drawing/2010/main"/>
            </a:ext>
          </a:extLst>
        </p:spPr>
      </p:pic>
      <p:pic>
        <p:nvPicPr>
          <p:cNvPr id="28" name="Picture 27" descr="A computer screen shot of a computer screen&#10;&#10;Description automatically generated">
            <a:extLst>
              <a:ext uri="{FF2B5EF4-FFF2-40B4-BE49-F238E27FC236}">
                <a16:creationId xmlns:a16="http://schemas.microsoft.com/office/drawing/2014/main" id="{3DD731B4-C27E-A370-114D-F159B4E43056}"/>
              </a:ext>
            </a:extLst>
          </p:cNvPr>
          <p:cNvPicPr>
            <a:picLocks noChangeAspect="1"/>
          </p:cNvPicPr>
          <p:nvPr/>
        </p:nvPicPr>
        <p:blipFill rotWithShape="1">
          <a:blip r:embed="rId8"/>
          <a:srcRect l="38892" t="37853" r="41308" b="29979"/>
          <a:stretch/>
        </p:blipFill>
        <p:spPr bwMode="auto">
          <a:xfrm>
            <a:off x="10577959" y="4920930"/>
            <a:ext cx="1176655" cy="1075055"/>
          </a:xfrm>
          <a:prstGeom prst="rect">
            <a:avLst/>
          </a:prstGeom>
          <a:ln>
            <a:noFill/>
          </a:ln>
          <a:extLst>
            <a:ext uri="{53640926-AAD7-44D8-BBD7-CCE9431645EC}">
              <a14:shadowObscured xmlns:a14="http://schemas.microsoft.com/office/drawing/2010/main"/>
            </a:ext>
          </a:extLst>
        </p:spPr>
      </p:pic>
      <p:pic>
        <p:nvPicPr>
          <p:cNvPr id="29" name="Picture 28" descr="A computer screen shot of a rectangular object&#10;&#10;Description automatically generated">
            <a:extLst>
              <a:ext uri="{FF2B5EF4-FFF2-40B4-BE49-F238E27FC236}">
                <a16:creationId xmlns:a16="http://schemas.microsoft.com/office/drawing/2014/main" id="{CDBF7BDD-5130-E9C7-9614-5B8E43359548}"/>
              </a:ext>
            </a:extLst>
          </p:cNvPr>
          <p:cNvPicPr>
            <a:picLocks noChangeAspect="1"/>
          </p:cNvPicPr>
          <p:nvPr/>
        </p:nvPicPr>
        <p:blipFill rotWithShape="1">
          <a:blip r:embed="rId9"/>
          <a:srcRect l="45738" t="39558" r="45732" b="32089"/>
          <a:stretch/>
        </p:blipFill>
        <p:spPr bwMode="auto">
          <a:xfrm>
            <a:off x="4873010" y="3219428"/>
            <a:ext cx="504190" cy="943610"/>
          </a:xfrm>
          <a:prstGeom prst="rect">
            <a:avLst/>
          </a:prstGeom>
          <a:ln>
            <a:noFill/>
          </a:ln>
          <a:extLst>
            <a:ext uri="{53640926-AAD7-44D8-BBD7-CCE9431645EC}">
              <a14:shadowObscured xmlns:a14="http://schemas.microsoft.com/office/drawing/2010/main"/>
            </a:ext>
          </a:extLst>
        </p:spPr>
      </p:pic>
      <p:pic>
        <p:nvPicPr>
          <p:cNvPr id="8" name="Picture 7" descr="A computer screen shot of a device&#10;&#10;Description automatically generated">
            <a:extLst>
              <a:ext uri="{FF2B5EF4-FFF2-40B4-BE49-F238E27FC236}">
                <a16:creationId xmlns:a16="http://schemas.microsoft.com/office/drawing/2014/main" id="{EC454F69-B092-AB62-E57C-332B01442D2C}"/>
              </a:ext>
            </a:extLst>
          </p:cNvPr>
          <p:cNvPicPr>
            <a:picLocks noChangeAspect="1"/>
          </p:cNvPicPr>
          <p:nvPr/>
        </p:nvPicPr>
        <p:blipFill rotWithShape="1">
          <a:blip r:embed="rId10"/>
          <a:srcRect l="41112" t="45730" r="41416" b="37639"/>
          <a:stretch/>
        </p:blipFill>
        <p:spPr bwMode="auto">
          <a:xfrm>
            <a:off x="4627625" y="4246279"/>
            <a:ext cx="1210666" cy="647910"/>
          </a:xfrm>
          <a:prstGeom prst="rect">
            <a:avLst/>
          </a:prstGeom>
          <a:ln>
            <a:noFill/>
          </a:ln>
          <a:extLst>
            <a:ext uri="{53640926-AAD7-44D8-BBD7-CCE9431645EC}">
              <a14:shadowObscured xmlns:a14="http://schemas.microsoft.com/office/drawing/2010/main"/>
            </a:ext>
          </a:extLst>
        </p:spPr>
      </p:pic>
      <p:pic>
        <p:nvPicPr>
          <p:cNvPr id="12" name="Picture 11" descr="A computer screen shot of a computer screen&#10;&#10;Description automatically generated">
            <a:extLst>
              <a:ext uri="{FF2B5EF4-FFF2-40B4-BE49-F238E27FC236}">
                <a16:creationId xmlns:a16="http://schemas.microsoft.com/office/drawing/2014/main" id="{D0332439-6C61-4F75-CF2E-82683772ABD7}"/>
              </a:ext>
            </a:extLst>
          </p:cNvPr>
          <p:cNvPicPr>
            <a:picLocks noChangeAspect="1"/>
          </p:cNvPicPr>
          <p:nvPr/>
        </p:nvPicPr>
        <p:blipFill rotWithShape="1">
          <a:blip r:embed="rId11"/>
          <a:srcRect l="43692" t="44170" r="44092" b="38023"/>
          <a:stretch/>
        </p:blipFill>
        <p:spPr bwMode="auto">
          <a:xfrm>
            <a:off x="8673646" y="5418317"/>
            <a:ext cx="1066764" cy="874453"/>
          </a:xfrm>
          <a:prstGeom prst="rect">
            <a:avLst/>
          </a:prstGeom>
          <a:ln>
            <a:noFill/>
          </a:ln>
          <a:extLst>
            <a:ext uri="{53640926-AAD7-44D8-BBD7-CCE9431645EC}">
              <a14:shadowObscured xmlns:a14="http://schemas.microsoft.com/office/drawing/2010/main"/>
            </a:ext>
          </a:extLst>
        </p:spPr>
      </p:pic>
      <p:pic>
        <p:nvPicPr>
          <p:cNvPr id="14" name="Picture 13" descr="A computer screen shot of a machine&#10;&#10;Description automatically generated">
            <a:extLst>
              <a:ext uri="{FF2B5EF4-FFF2-40B4-BE49-F238E27FC236}">
                <a16:creationId xmlns:a16="http://schemas.microsoft.com/office/drawing/2014/main" id="{34C921B3-3AD3-18AA-FA78-5CB9D19894A8}"/>
              </a:ext>
            </a:extLst>
          </p:cNvPr>
          <p:cNvPicPr>
            <a:picLocks noChangeAspect="1"/>
          </p:cNvPicPr>
          <p:nvPr/>
        </p:nvPicPr>
        <p:blipFill rotWithShape="1">
          <a:blip r:embed="rId12"/>
          <a:srcRect l="44554" t="40697" r="44367" b="33699"/>
          <a:stretch/>
        </p:blipFill>
        <p:spPr bwMode="auto">
          <a:xfrm>
            <a:off x="2786316" y="4982565"/>
            <a:ext cx="989227" cy="1286186"/>
          </a:xfrm>
          <a:prstGeom prst="rect">
            <a:avLst/>
          </a:prstGeom>
          <a:ln>
            <a:noFill/>
          </a:ln>
          <a:extLst>
            <a:ext uri="{53640926-AAD7-44D8-BBD7-CCE9431645EC}">
              <a14:shadowObscured xmlns:a14="http://schemas.microsoft.com/office/drawing/2010/main"/>
            </a:ext>
          </a:extLst>
        </p:spPr>
      </p:pic>
      <p:sp>
        <p:nvSpPr>
          <p:cNvPr id="7" name="Flowchart: Off-page Connector 6">
            <a:extLst>
              <a:ext uri="{FF2B5EF4-FFF2-40B4-BE49-F238E27FC236}">
                <a16:creationId xmlns:a16="http://schemas.microsoft.com/office/drawing/2014/main" id="{E601F034-0D7E-A1F1-2194-05541866CC3F}"/>
              </a:ext>
            </a:extLst>
          </p:cNvPr>
          <p:cNvSpPr/>
          <p:nvPr/>
        </p:nvSpPr>
        <p:spPr>
          <a:xfrm rot="5400000" flipV="1">
            <a:off x="7653767" y="747527"/>
            <a:ext cx="476472" cy="3408646"/>
          </a:xfrm>
          <a:prstGeom prst="flowChartOffpageConnector">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t" anchorCtr="0"/>
          <a:lstStyle/>
          <a:p>
            <a:r>
              <a:rPr lang="en-US">
                <a:effectLst/>
                <a:latin typeface="Calibri" panose="020F0502020204030204" pitchFamily="34" charset="0"/>
                <a:ea typeface="Calibri" panose="020F0502020204030204" pitchFamily="34" charset="0"/>
                <a:cs typeface="Times New Roman" panose="02020603050405020304" pitchFamily="18" charset="0"/>
              </a:rPr>
              <a:t>Real-Time Particle Counters</a:t>
            </a:r>
          </a:p>
        </p:txBody>
      </p:sp>
      <p:sp>
        <p:nvSpPr>
          <p:cNvPr id="34" name="TextBox 33">
            <a:extLst>
              <a:ext uri="{FF2B5EF4-FFF2-40B4-BE49-F238E27FC236}">
                <a16:creationId xmlns:a16="http://schemas.microsoft.com/office/drawing/2014/main" id="{723F8D69-E292-5355-2EE9-5730B865E189}"/>
              </a:ext>
            </a:extLst>
          </p:cNvPr>
          <p:cNvSpPr txBox="1"/>
          <p:nvPr/>
        </p:nvSpPr>
        <p:spPr>
          <a:xfrm>
            <a:off x="296812" y="1856391"/>
            <a:ext cx="8376834" cy="369332"/>
          </a:xfrm>
          <a:prstGeom prst="rect">
            <a:avLst/>
          </a:prstGeom>
          <a:noFill/>
        </p:spPr>
        <p:txBody>
          <a:bodyPr wrap="square">
            <a:spAutoFit/>
          </a:bodyPr>
          <a:lstStyle/>
          <a:p>
            <a:r>
              <a:rPr lang="en-US" sz="1800" b="1">
                <a:effectLst/>
                <a:latin typeface="Calibri" panose="020F0502020204030204" pitchFamily="34" charset="0"/>
                <a:ea typeface="Calibri" panose="020F0502020204030204" pitchFamily="34" charset="0"/>
                <a:cs typeface="Times New Roman" panose="02020603050405020304" pitchFamily="18" charset="0"/>
              </a:rPr>
              <a:t>Particulate Matter (PM): </a:t>
            </a:r>
            <a:r>
              <a:rPr lang="en-US" sz="1800">
                <a:effectLst/>
                <a:latin typeface="Calibri" panose="020F0502020204030204" pitchFamily="34" charset="0"/>
                <a:ea typeface="Calibri" panose="020F0502020204030204" pitchFamily="34" charset="0"/>
                <a:cs typeface="Times New Roman" panose="02020603050405020304" pitchFamily="18" charset="0"/>
              </a:rPr>
              <a:t>Measure particle size and concentration</a:t>
            </a:r>
            <a:endParaRPr lang="en-US"/>
          </a:p>
        </p:txBody>
      </p:sp>
      <p:sp>
        <p:nvSpPr>
          <p:cNvPr id="35" name="Flowchart: Off-page Connector 34">
            <a:extLst>
              <a:ext uri="{FF2B5EF4-FFF2-40B4-BE49-F238E27FC236}">
                <a16:creationId xmlns:a16="http://schemas.microsoft.com/office/drawing/2014/main" id="{D4F0D3D4-B60C-1F5F-5AAC-D7493DF20693}"/>
              </a:ext>
            </a:extLst>
          </p:cNvPr>
          <p:cNvSpPr/>
          <p:nvPr/>
        </p:nvSpPr>
        <p:spPr>
          <a:xfrm rot="5400000" flipV="1">
            <a:off x="6956320" y="1809447"/>
            <a:ext cx="476472" cy="3138945"/>
          </a:xfrm>
          <a:prstGeom prst="flowChartOffpageConnector">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t" anchorCtr="0"/>
          <a:lstStyle/>
          <a:p>
            <a:r>
              <a:rPr lang="en-US">
                <a:effectLst/>
                <a:latin typeface="Calibri" panose="020F0502020204030204" pitchFamily="34" charset="0"/>
                <a:ea typeface="Calibri" panose="020F0502020204030204" pitchFamily="34" charset="0"/>
                <a:cs typeface="Times New Roman" panose="02020603050405020304" pitchFamily="18" charset="0"/>
              </a:rPr>
              <a:t>Personal Dust Monitors</a:t>
            </a:r>
          </a:p>
        </p:txBody>
      </p:sp>
      <p:sp>
        <p:nvSpPr>
          <p:cNvPr id="36" name="Flowchart: Off-page Connector 35">
            <a:extLst>
              <a:ext uri="{FF2B5EF4-FFF2-40B4-BE49-F238E27FC236}">
                <a16:creationId xmlns:a16="http://schemas.microsoft.com/office/drawing/2014/main" id="{0341BDED-507F-B2D0-600D-2B813A3F5CE0}"/>
              </a:ext>
            </a:extLst>
          </p:cNvPr>
          <p:cNvSpPr/>
          <p:nvPr/>
        </p:nvSpPr>
        <p:spPr>
          <a:xfrm rot="5400000" flipV="1">
            <a:off x="8157529" y="2798875"/>
            <a:ext cx="476472" cy="4460638"/>
          </a:xfrm>
          <a:prstGeom prst="flowChartOffpageConnector">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t" anchorCtr="0"/>
          <a:lstStyle/>
          <a:p>
            <a:r>
              <a:rPr lang="en-US">
                <a:effectLst/>
                <a:latin typeface="Calibri" panose="020F0502020204030204" pitchFamily="34" charset="0"/>
                <a:ea typeface="Calibri" panose="020F0502020204030204" pitchFamily="34" charset="0"/>
                <a:cs typeface="Times New Roman" panose="02020603050405020304" pitchFamily="18" charset="0"/>
              </a:rPr>
              <a:t>Direct-Reading Dust Monitors</a:t>
            </a:r>
          </a:p>
        </p:txBody>
      </p:sp>
      <p:sp>
        <p:nvSpPr>
          <p:cNvPr id="37" name="Flowchart: Off-page Connector 36">
            <a:extLst>
              <a:ext uri="{FF2B5EF4-FFF2-40B4-BE49-F238E27FC236}">
                <a16:creationId xmlns:a16="http://schemas.microsoft.com/office/drawing/2014/main" id="{2B61071B-C50D-C1B9-09AC-380AB0F75D01}"/>
              </a:ext>
            </a:extLst>
          </p:cNvPr>
          <p:cNvSpPr/>
          <p:nvPr/>
        </p:nvSpPr>
        <p:spPr>
          <a:xfrm rot="5400000" flipV="1">
            <a:off x="1751518" y="1074687"/>
            <a:ext cx="476472" cy="3291778"/>
          </a:xfrm>
          <a:prstGeom prst="flowChartOffpageConnector">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t" anchorCtr="0"/>
          <a:lstStyle/>
          <a:p>
            <a:r>
              <a:rPr lang="en-US" sz="2000">
                <a:effectLst/>
                <a:latin typeface="Calibri" panose="020F0502020204030204" pitchFamily="34" charset="0"/>
                <a:ea typeface="Calibri" panose="020F0502020204030204" pitchFamily="34" charset="0"/>
                <a:cs typeface="Times New Roman" panose="02020603050405020304" pitchFamily="18" charset="0"/>
              </a:rPr>
              <a:t>Gravimetric Samplers</a:t>
            </a:r>
          </a:p>
        </p:txBody>
      </p:sp>
      <p:sp>
        <p:nvSpPr>
          <p:cNvPr id="38" name="Flowchart: Off-page Connector 37">
            <a:extLst>
              <a:ext uri="{FF2B5EF4-FFF2-40B4-BE49-F238E27FC236}">
                <a16:creationId xmlns:a16="http://schemas.microsoft.com/office/drawing/2014/main" id="{DBB3E0AB-A196-82D5-5911-61D3C933B974}"/>
              </a:ext>
            </a:extLst>
          </p:cNvPr>
          <p:cNvSpPr/>
          <p:nvPr/>
        </p:nvSpPr>
        <p:spPr>
          <a:xfrm rot="5400000" flipV="1">
            <a:off x="8708479" y="2224566"/>
            <a:ext cx="476472" cy="4303466"/>
          </a:xfrm>
          <a:prstGeom prst="flowChartOffpageConnector">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t" anchorCtr="0"/>
          <a:lstStyle/>
          <a:p>
            <a:r>
              <a:rPr lang="en-US">
                <a:effectLst/>
                <a:latin typeface="Calibri" panose="020F0502020204030204" pitchFamily="34" charset="0"/>
                <a:ea typeface="Calibri" panose="020F0502020204030204" pitchFamily="34" charset="0"/>
                <a:cs typeface="Times New Roman" panose="02020603050405020304" pitchFamily="18" charset="0"/>
              </a:rPr>
              <a:t>High-Volume Air Samplers</a:t>
            </a:r>
          </a:p>
        </p:txBody>
      </p:sp>
      <p:sp>
        <p:nvSpPr>
          <p:cNvPr id="39" name="Flowchart: Off-page Connector 38">
            <a:extLst>
              <a:ext uri="{FF2B5EF4-FFF2-40B4-BE49-F238E27FC236}">
                <a16:creationId xmlns:a16="http://schemas.microsoft.com/office/drawing/2014/main" id="{AD35FC07-A656-0278-1A05-100A1F4C4264}"/>
              </a:ext>
            </a:extLst>
          </p:cNvPr>
          <p:cNvSpPr/>
          <p:nvPr/>
        </p:nvSpPr>
        <p:spPr>
          <a:xfrm rot="5400000" flipV="1">
            <a:off x="2810747" y="2009308"/>
            <a:ext cx="476472" cy="3420142"/>
          </a:xfrm>
          <a:prstGeom prst="flowChartOffpageConnector">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t" anchorCtr="0"/>
          <a:lstStyle/>
          <a:p>
            <a:r>
              <a:rPr lang="en-US" sz="2000">
                <a:effectLst/>
                <a:latin typeface="Calibri" panose="020F0502020204030204" pitchFamily="34" charset="0"/>
                <a:ea typeface="Calibri" panose="020F0502020204030204" pitchFamily="34" charset="0"/>
                <a:cs typeface="Times New Roman" panose="02020603050405020304" pitchFamily="18" charset="0"/>
              </a:rPr>
              <a:t>Cascade Impactors</a:t>
            </a:r>
          </a:p>
        </p:txBody>
      </p:sp>
      <p:sp>
        <p:nvSpPr>
          <p:cNvPr id="40" name="Flowchart: Off-page Connector 39">
            <a:extLst>
              <a:ext uri="{FF2B5EF4-FFF2-40B4-BE49-F238E27FC236}">
                <a16:creationId xmlns:a16="http://schemas.microsoft.com/office/drawing/2014/main" id="{97F01C0D-5A0B-8C56-D250-1562F3553DB2}"/>
              </a:ext>
            </a:extLst>
          </p:cNvPr>
          <p:cNvSpPr/>
          <p:nvPr/>
        </p:nvSpPr>
        <p:spPr>
          <a:xfrm rot="5400000" flipV="1">
            <a:off x="2200377" y="2297386"/>
            <a:ext cx="476472" cy="4492241"/>
          </a:xfrm>
          <a:prstGeom prst="flowChartOffpageConnector">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t" anchorCtr="0"/>
          <a:lstStyle/>
          <a:p>
            <a:r>
              <a:rPr lang="en-US" sz="2000">
                <a:effectLst/>
                <a:latin typeface="Calibri" panose="020F0502020204030204" pitchFamily="34" charset="0"/>
                <a:ea typeface="Calibri" panose="020F0502020204030204" pitchFamily="34" charset="0"/>
                <a:cs typeface="Times New Roman" panose="02020603050405020304" pitchFamily="18" charset="0"/>
              </a:rPr>
              <a:t>Indoor Air Quality (IAQ) Monitors</a:t>
            </a:r>
          </a:p>
        </p:txBody>
      </p:sp>
      <p:sp>
        <p:nvSpPr>
          <p:cNvPr id="41" name="Flowchart: Off-page Connector 40">
            <a:extLst>
              <a:ext uri="{FF2B5EF4-FFF2-40B4-BE49-F238E27FC236}">
                <a16:creationId xmlns:a16="http://schemas.microsoft.com/office/drawing/2014/main" id="{FDF19130-7DB4-0142-BF74-8D73063B67D7}"/>
              </a:ext>
            </a:extLst>
          </p:cNvPr>
          <p:cNvSpPr/>
          <p:nvPr/>
        </p:nvSpPr>
        <p:spPr>
          <a:xfrm rot="5400000" flipV="1">
            <a:off x="1196121" y="4802012"/>
            <a:ext cx="476472" cy="2134541"/>
          </a:xfrm>
          <a:prstGeom prst="flowChartOffpageConnector">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t" anchorCtr="0"/>
          <a:lstStyle/>
          <a:p>
            <a:r>
              <a:rPr lang="en-US" sz="2000">
                <a:effectLst/>
                <a:latin typeface="Calibri" panose="020F0502020204030204" pitchFamily="34" charset="0"/>
                <a:ea typeface="Calibri" panose="020F0502020204030204" pitchFamily="34" charset="0"/>
                <a:cs typeface="Times New Roman" panose="02020603050405020304" pitchFamily="18" charset="0"/>
              </a:rPr>
              <a:t>Nephelometers</a:t>
            </a:r>
          </a:p>
        </p:txBody>
      </p:sp>
      <p:sp>
        <p:nvSpPr>
          <p:cNvPr id="42" name="Flowchart: Off-page Connector 41">
            <a:extLst>
              <a:ext uri="{FF2B5EF4-FFF2-40B4-BE49-F238E27FC236}">
                <a16:creationId xmlns:a16="http://schemas.microsoft.com/office/drawing/2014/main" id="{A70F55DB-E01E-5C1D-EFD2-9D765EAC2C7F}"/>
              </a:ext>
            </a:extLst>
          </p:cNvPr>
          <p:cNvSpPr/>
          <p:nvPr/>
        </p:nvSpPr>
        <p:spPr>
          <a:xfrm rot="5400000" flipV="1">
            <a:off x="6815897" y="4344969"/>
            <a:ext cx="476472" cy="3291778"/>
          </a:xfrm>
          <a:prstGeom prst="flowChartOffpageConnector">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t" anchorCtr="0"/>
          <a:lstStyle/>
          <a:p>
            <a:r>
              <a:rPr lang="en-US" sz="2000">
                <a:effectLst/>
                <a:latin typeface="Calibri" panose="020F0502020204030204" pitchFamily="34" charset="0"/>
                <a:ea typeface="Calibri" panose="020F0502020204030204" pitchFamily="34" charset="0"/>
                <a:cs typeface="Times New Roman" panose="02020603050405020304" pitchFamily="18" charset="0"/>
              </a:rPr>
              <a:t>Dust Trak Monitors</a:t>
            </a:r>
          </a:p>
        </p:txBody>
      </p:sp>
    </p:spTree>
    <p:extLst>
      <p:ext uri="{BB962C8B-B14F-4D97-AF65-F5344CB8AC3E}">
        <p14:creationId xmlns:p14="http://schemas.microsoft.com/office/powerpoint/2010/main" val="310450736"/>
      </p:ext>
    </p:extLst>
  </p:cSld>
  <p:clrMapOvr>
    <a:masterClrMapping/>
  </p:clrMapOvr>
  <p:extLst>
    <p:ext uri="{6950BFC3-D8DA-4A85-94F7-54DA5524770B}">
      <p188:commentRel xmlns:p188="http://schemas.microsoft.com/office/powerpoint/2018/8/main" r:id="rId2"/>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background pattern&#10;&#10;Description automatically generated">
            <a:extLst>
              <a:ext uri="{FF2B5EF4-FFF2-40B4-BE49-F238E27FC236}">
                <a16:creationId xmlns:a16="http://schemas.microsoft.com/office/drawing/2014/main" id="{94D1EE3D-F272-E14B-043D-0E7F951FCFFE}"/>
              </a:ext>
            </a:extLst>
          </p:cNvPr>
          <p:cNvPicPr>
            <a:picLocks noGrp="1" noRot="1" noChangeAspect="1" noMove="1" noResize="1" noEditPoints="1" noAdjustHandles="1" noChangeArrowheads="1" noChangeShapeType="1" noCrop="1"/>
          </p:cNvPicPr>
          <p:nvPr>
            <p:ph idx="1"/>
          </p:nvPr>
        </p:nvPicPr>
        <p:blipFill>
          <a:blip r:embed="rId2">
            <a:extLst>
              <a:ext uri="{28A0092B-C50C-407E-A947-70E740481C1C}">
                <a14:useLocalDpi xmlns:a14="http://schemas.microsoft.com/office/drawing/2010/main" val="0"/>
              </a:ext>
            </a:extLst>
          </a:blip>
          <a:stretch>
            <a:fillRect/>
          </a:stretch>
        </p:blipFill>
        <p:spPr>
          <a:xfrm>
            <a:off x="0" y="-1"/>
            <a:ext cx="12192000" cy="6856287"/>
          </a:xfrm>
        </p:spPr>
      </p:pic>
      <p:sp>
        <p:nvSpPr>
          <p:cNvPr id="2" name="Title 1">
            <a:extLst>
              <a:ext uri="{FF2B5EF4-FFF2-40B4-BE49-F238E27FC236}">
                <a16:creationId xmlns:a16="http://schemas.microsoft.com/office/drawing/2014/main" id="{33A04DB5-8A62-9323-6040-A92FB64728BC}"/>
              </a:ext>
            </a:extLst>
          </p:cNvPr>
          <p:cNvSpPr>
            <a:spLocks noGrp="1"/>
          </p:cNvSpPr>
          <p:nvPr>
            <p:ph type="title"/>
          </p:nvPr>
        </p:nvSpPr>
        <p:spPr/>
        <p:txBody>
          <a:bodyPr/>
          <a:lstStyle/>
          <a:p>
            <a:r>
              <a:rPr lang="en-US" b="1">
                <a:solidFill>
                  <a:srgbClr val="2B5E1C"/>
                </a:solidFill>
                <a:latin typeface="Barlow" panose="00000500000000000000" pitchFamily="2" charset="0"/>
              </a:rPr>
              <a:t>Measurement Types and Techniques for Green Welding</a:t>
            </a:r>
          </a:p>
        </p:txBody>
      </p:sp>
      <p:sp>
        <p:nvSpPr>
          <p:cNvPr id="9" name="TextBox 8">
            <a:extLst>
              <a:ext uri="{FF2B5EF4-FFF2-40B4-BE49-F238E27FC236}">
                <a16:creationId xmlns:a16="http://schemas.microsoft.com/office/drawing/2014/main" id="{8C8A4CF5-0674-0905-8A26-24305284B4E8}"/>
              </a:ext>
            </a:extLst>
          </p:cNvPr>
          <p:cNvSpPr txBox="1"/>
          <p:nvPr/>
        </p:nvSpPr>
        <p:spPr>
          <a:xfrm>
            <a:off x="608612" y="1955750"/>
            <a:ext cx="8376834" cy="369332"/>
          </a:xfrm>
          <a:prstGeom prst="rect">
            <a:avLst/>
          </a:prstGeom>
          <a:noFill/>
        </p:spPr>
        <p:txBody>
          <a:bodyPr wrap="square">
            <a:spAutoFit/>
          </a:bodyPr>
          <a:lstStyle/>
          <a:p>
            <a:r>
              <a:rPr lang="en-US" sz="1800" b="1">
                <a:effectLst/>
                <a:latin typeface="Calibri" panose="020F0502020204030204" pitchFamily="34" charset="0"/>
                <a:ea typeface="Calibri" panose="020F0502020204030204" pitchFamily="34" charset="0"/>
                <a:cs typeface="Times New Roman" panose="02020603050405020304" pitchFamily="18" charset="0"/>
              </a:rPr>
              <a:t>Fume Composition</a:t>
            </a:r>
            <a:r>
              <a:rPr lang="en-US" sz="1200">
                <a:effectLst/>
                <a:latin typeface="Calibri" panose="020F0502020204030204" pitchFamily="34" charset="0"/>
                <a:ea typeface="Calibri" panose="020F0502020204030204" pitchFamily="34" charset="0"/>
                <a:cs typeface="Times New Roman" panose="02020603050405020304" pitchFamily="18" charset="0"/>
              </a:rPr>
              <a:t>: </a:t>
            </a:r>
            <a:r>
              <a:rPr lang="en-US" sz="1600">
                <a:effectLst/>
                <a:latin typeface="Calibri" panose="020F0502020204030204" pitchFamily="34" charset="0"/>
                <a:ea typeface="Calibri" panose="020F0502020204030204" pitchFamily="34" charset="0"/>
                <a:cs typeface="Times New Roman" panose="02020603050405020304" pitchFamily="18" charset="0"/>
              </a:rPr>
              <a:t>identification and quantification of specific metal fumes and gases </a:t>
            </a:r>
            <a:endParaRPr lang="en-US"/>
          </a:p>
        </p:txBody>
      </p:sp>
      <p:sp>
        <p:nvSpPr>
          <p:cNvPr id="7" name="Flowchart: Off-page Connector 6">
            <a:extLst>
              <a:ext uri="{FF2B5EF4-FFF2-40B4-BE49-F238E27FC236}">
                <a16:creationId xmlns:a16="http://schemas.microsoft.com/office/drawing/2014/main" id="{336EE23D-F03F-BBF7-C202-429806DEC06B}"/>
              </a:ext>
            </a:extLst>
          </p:cNvPr>
          <p:cNvSpPr/>
          <p:nvPr/>
        </p:nvSpPr>
        <p:spPr>
          <a:xfrm rot="5400000" flipV="1">
            <a:off x="1834511" y="1196363"/>
            <a:ext cx="476472" cy="3475274"/>
          </a:xfrm>
          <a:prstGeom prst="flowChartOffpageConnector">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t" anchorCtr="0"/>
          <a:lstStyle/>
          <a:p>
            <a:r>
              <a:rPr lang="en-US" sz="2000">
                <a:effectLst/>
                <a:latin typeface="Calibri" panose="020F0502020204030204" pitchFamily="34" charset="0"/>
                <a:ea typeface="Calibri" panose="020F0502020204030204" pitchFamily="34" charset="0"/>
                <a:cs typeface="Times New Roman" panose="02020603050405020304" pitchFamily="18" charset="0"/>
              </a:rPr>
              <a:t>X-ray Fluorescence (XRF): </a:t>
            </a:r>
            <a:endParaRPr lang="en-US" sz="2000"/>
          </a:p>
        </p:txBody>
      </p:sp>
      <p:sp>
        <p:nvSpPr>
          <p:cNvPr id="34" name="Flowchart: Off-page Connector 33">
            <a:extLst>
              <a:ext uri="{FF2B5EF4-FFF2-40B4-BE49-F238E27FC236}">
                <a16:creationId xmlns:a16="http://schemas.microsoft.com/office/drawing/2014/main" id="{6AC5954B-5726-32F5-1520-F3F126630B6D}"/>
              </a:ext>
            </a:extLst>
          </p:cNvPr>
          <p:cNvSpPr/>
          <p:nvPr/>
        </p:nvSpPr>
        <p:spPr>
          <a:xfrm rot="5400000" flipV="1">
            <a:off x="6639828" y="1472783"/>
            <a:ext cx="476472" cy="5616100"/>
          </a:xfrm>
          <a:prstGeom prst="flowChartOffpageConnector">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t" anchorCtr="0"/>
          <a:lstStyle/>
          <a:p>
            <a:r>
              <a:rPr lang="en-US" sz="2000">
                <a:effectLst/>
                <a:latin typeface="Calibri" panose="020F0502020204030204" pitchFamily="34" charset="0"/>
                <a:ea typeface="Calibri" panose="020F0502020204030204" pitchFamily="34" charset="0"/>
                <a:cs typeface="Times New Roman" panose="02020603050405020304" pitchFamily="18" charset="0"/>
              </a:rPr>
              <a:t>Gas Chromatography-Mass Spectrometry</a:t>
            </a:r>
            <a:endParaRPr lang="en-US" sz="2000"/>
          </a:p>
        </p:txBody>
      </p:sp>
      <p:sp>
        <p:nvSpPr>
          <p:cNvPr id="35" name="Flowchart: Off-page Connector 34">
            <a:extLst>
              <a:ext uri="{FF2B5EF4-FFF2-40B4-BE49-F238E27FC236}">
                <a16:creationId xmlns:a16="http://schemas.microsoft.com/office/drawing/2014/main" id="{2384B75C-DC7C-E704-F8C0-9FED6D5106EC}"/>
              </a:ext>
            </a:extLst>
          </p:cNvPr>
          <p:cNvSpPr/>
          <p:nvPr/>
        </p:nvSpPr>
        <p:spPr>
          <a:xfrm rot="5400000" flipV="1">
            <a:off x="2582621" y="4021926"/>
            <a:ext cx="476472" cy="3475274"/>
          </a:xfrm>
          <a:prstGeom prst="flowChartOffpageConnector">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t" anchorCtr="0"/>
          <a:lstStyle/>
          <a:p>
            <a:r>
              <a:rPr lang="en-US" sz="2000">
                <a:effectLst/>
                <a:latin typeface="Calibri" panose="020F0502020204030204" pitchFamily="34" charset="0"/>
                <a:ea typeface="Calibri" panose="020F0502020204030204" pitchFamily="34" charset="0"/>
                <a:cs typeface="Times New Roman" panose="02020603050405020304" pitchFamily="18" charset="0"/>
              </a:rPr>
              <a:t>X-ray Diffraction (XRD): </a:t>
            </a:r>
            <a:endParaRPr lang="en-US" sz="2000"/>
          </a:p>
        </p:txBody>
      </p:sp>
      <p:sp>
        <p:nvSpPr>
          <p:cNvPr id="37" name="Flowchart: Off-page Connector 36">
            <a:extLst>
              <a:ext uri="{FF2B5EF4-FFF2-40B4-BE49-F238E27FC236}">
                <a16:creationId xmlns:a16="http://schemas.microsoft.com/office/drawing/2014/main" id="{0AC2B90F-5E27-768A-835D-669E90890446}"/>
              </a:ext>
            </a:extLst>
          </p:cNvPr>
          <p:cNvSpPr/>
          <p:nvPr/>
        </p:nvSpPr>
        <p:spPr>
          <a:xfrm rot="5400000" flipV="1">
            <a:off x="5282742" y="-164331"/>
            <a:ext cx="476472" cy="7578891"/>
          </a:xfrm>
          <a:prstGeom prst="flowChartOffpageConnector">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t" anchorCtr="0"/>
          <a:lstStyle/>
          <a:p>
            <a:r>
              <a:rPr lang="en-US" sz="2000">
                <a:effectLst/>
                <a:latin typeface="Calibri" panose="020F0502020204030204" pitchFamily="34" charset="0"/>
                <a:ea typeface="Calibri" panose="020F0502020204030204" pitchFamily="34" charset="0"/>
                <a:cs typeface="Times New Roman" panose="02020603050405020304" pitchFamily="18" charset="0"/>
              </a:rPr>
              <a:t>Inductively Coupled Plasma Mass Spectrometry (ICP-MS)</a:t>
            </a:r>
            <a:endParaRPr lang="en-US" sz="2000"/>
          </a:p>
        </p:txBody>
      </p:sp>
      <p:pic>
        <p:nvPicPr>
          <p:cNvPr id="38" name="Picture 37" descr="A computer screen shot of a computer&#10;&#10;Description automatically generated">
            <a:extLst>
              <a:ext uri="{FF2B5EF4-FFF2-40B4-BE49-F238E27FC236}">
                <a16:creationId xmlns:a16="http://schemas.microsoft.com/office/drawing/2014/main" id="{46C26EF5-ACDF-7041-DBA7-4705563ABA10}"/>
              </a:ext>
            </a:extLst>
          </p:cNvPr>
          <p:cNvPicPr>
            <a:picLocks noChangeAspect="1"/>
          </p:cNvPicPr>
          <p:nvPr/>
        </p:nvPicPr>
        <p:blipFill rotWithShape="1">
          <a:blip r:embed="rId3"/>
          <a:srcRect l="40743" t="63453" r="43877" b="21229"/>
          <a:stretch/>
        </p:blipFill>
        <p:spPr bwMode="auto">
          <a:xfrm>
            <a:off x="3892660" y="2565966"/>
            <a:ext cx="1314146" cy="736068"/>
          </a:xfrm>
          <a:prstGeom prst="rect">
            <a:avLst/>
          </a:prstGeom>
          <a:ln>
            <a:noFill/>
          </a:ln>
          <a:extLst>
            <a:ext uri="{53640926-AAD7-44D8-BBD7-CCE9431645EC}">
              <a14:shadowObscured xmlns:a14="http://schemas.microsoft.com/office/drawing/2010/main"/>
            </a:ext>
          </a:extLst>
        </p:spPr>
      </p:pic>
      <p:pic>
        <p:nvPicPr>
          <p:cNvPr id="39" name="Picture 38" descr="A computer screen shot of a computer&#10;&#10;Description automatically generated">
            <a:extLst>
              <a:ext uri="{FF2B5EF4-FFF2-40B4-BE49-F238E27FC236}">
                <a16:creationId xmlns:a16="http://schemas.microsoft.com/office/drawing/2014/main" id="{C911A440-A719-2B78-0108-D6F05FCB9CED}"/>
              </a:ext>
            </a:extLst>
          </p:cNvPr>
          <p:cNvPicPr>
            <a:picLocks noChangeAspect="1"/>
          </p:cNvPicPr>
          <p:nvPr/>
        </p:nvPicPr>
        <p:blipFill rotWithShape="1">
          <a:blip r:embed="rId4"/>
          <a:srcRect l="40006" t="63464" r="43754" b="21449"/>
          <a:stretch/>
        </p:blipFill>
        <p:spPr bwMode="auto">
          <a:xfrm>
            <a:off x="9099466" y="2513428"/>
            <a:ext cx="2377857" cy="1242935"/>
          </a:xfrm>
          <a:prstGeom prst="rect">
            <a:avLst/>
          </a:prstGeom>
          <a:ln>
            <a:noFill/>
          </a:ln>
          <a:extLst>
            <a:ext uri="{53640926-AAD7-44D8-BBD7-CCE9431645EC}">
              <a14:shadowObscured xmlns:a14="http://schemas.microsoft.com/office/drawing/2010/main"/>
            </a:ext>
          </a:extLst>
        </p:spPr>
      </p:pic>
      <p:pic>
        <p:nvPicPr>
          <p:cNvPr id="3" name="Picture 2" descr="A computer screen shot of a white machine&#10;&#10;Description automatically generated">
            <a:extLst>
              <a:ext uri="{FF2B5EF4-FFF2-40B4-BE49-F238E27FC236}">
                <a16:creationId xmlns:a16="http://schemas.microsoft.com/office/drawing/2014/main" id="{69DE13DB-52C9-1466-EB37-3E854669CCC7}"/>
              </a:ext>
            </a:extLst>
          </p:cNvPr>
          <p:cNvPicPr>
            <a:picLocks noChangeAspect="1"/>
          </p:cNvPicPr>
          <p:nvPr/>
        </p:nvPicPr>
        <p:blipFill rotWithShape="1">
          <a:blip r:embed="rId5"/>
          <a:srcRect l="25642" t="36752" r="37660" b="13391"/>
          <a:stretch/>
        </p:blipFill>
        <p:spPr bwMode="auto">
          <a:xfrm>
            <a:off x="9686114" y="3998693"/>
            <a:ext cx="2181225" cy="1666875"/>
          </a:xfrm>
          <a:prstGeom prst="rect">
            <a:avLst/>
          </a:prstGeom>
          <a:ln>
            <a:noFill/>
          </a:ln>
          <a:extLst>
            <a:ext uri="{53640926-AAD7-44D8-BBD7-CCE9431645EC}">
              <a14:shadowObscured xmlns:a14="http://schemas.microsoft.com/office/drawing/2010/main"/>
            </a:ext>
          </a:extLst>
        </p:spPr>
      </p:pic>
      <p:pic>
        <p:nvPicPr>
          <p:cNvPr id="4" name="Picture 3">
            <a:extLst>
              <a:ext uri="{FF2B5EF4-FFF2-40B4-BE49-F238E27FC236}">
                <a16:creationId xmlns:a16="http://schemas.microsoft.com/office/drawing/2014/main" id="{BC852E66-BEFB-8F9E-8B60-18611C0407BA}"/>
              </a:ext>
            </a:extLst>
          </p:cNvPr>
          <p:cNvPicPr>
            <a:picLocks noChangeAspect="1"/>
          </p:cNvPicPr>
          <p:nvPr/>
        </p:nvPicPr>
        <p:blipFill rotWithShape="1">
          <a:blip r:embed="rId6">
            <a:extLst>
              <a:ext uri="{28A0092B-C50C-407E-A947-70E740481C1C}">
                <a14:useLocalDpi xmlns:a14="http://schemas.microsoft.com/office/drawing/2010/main" val="0"/>
              </a:ext>
            </a:extLst>
          </a:blip>
          <a:srcRect r="4663" b="16040"/>
          <a:stretch/>
        </p:blipFill>
        <p:spPr bwMode="auto">
          <a:xfrm>
            <a:off x="4856579" y="4562973"/>
            <a:ext cx="1570270" cy="1742448"/>
          </a:xfrm>
          <a:prstGeom prst="rect">
            <a:avLst/>
          </a:prstGeom>
          <a:noFill/>
        </p:spPr>
      </p:pic>
    </p:spTree>
    <p:extLst>
      <p:ext uri="{BB962C8B-B14F-4D97-AF65-F5344CB8AC3E}">
        <p14:creationId xmlns:p14="http://schemas.microsoft.com/office/powerpoint/2010/main" val="19478601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background pattern&#10;&#10;Description automatically generated">
            <a:extLst>
              <a:ext uri="{FF2B5EF4-FFF2-40B4-BE49-F238E27FC236}">
                <a16:creationId xmlns:a16="http://schemas.microsoft.com/office/drawing/2014/main" id="{94D1EE3D-F272-E14B-043D-0E7F951FCFFE}"/>
              </a:ext>
            </a:extLst>
          </p:cNvPr>
          <p:cNvPicPr>
            <a:picLocks noGrp="1" noRot="1" noChangeAspect="1" noMove="1" noResize="1" noEditPoints="1" noAdjustHandles="1" noChangeArrowheads="1" noChangeShapeType="1" noCrop="1"/>
          </p:cNvPicPr>
          <p:nvPr>
            <p:ph idx="1"/>
          </p:nvPr>
        </p:nvPicPr>
        <p:blipFill>
          <a:blip r:embed="rId2">
            <a:extLst>
              <a:ext uri="{28A0092B-C50C-407E-A947-70E740481C1C}">
                <a14:useLocalDpi xmlns:a14="http://schemas.microsoft.com/office/drawing/2010/main" val="0"/>
              </a:ext>
            </a:extLst>
          </a:blip>
          <a:stretch>
            <a:fillRect/>
          </a:stretch>
        </p:blipFill>
        <p:spPr>
          <a:xfrm>
            <a:off x="0" y="-1"/>
            <a:ext cx="12192000" cy="6856287"/>
          </a:xfrm>
        </p:spPr>
      </p:pic>
      <p:sp>
        <p:nvSpPr>
          <p:cNvPr id="2" name="Title 1">
            <a:extLst>
              <a:ext uri="{FF2B5EF4-FFF2-40B4-BE49-F238E27FC236}">
                <a16:creationId xmlns:a16="http://schemas.microsoft.com/office/drawing/2014/main" id="{33A04DB5-8A62-9323-6040-A92FB64728BC}"/>
              </a:ext>
            </a:extLst>
          </p:cNvPr>
          <p:cNvSpPr>
            <a:spLocks noGrp="1"/>
          </p:cNvSpPr>
          <p:nvPr>
            <p:ph type="title"/>
          </p:nvPr>
        </p:nvSpPr>
        <p:spPr/>
        <p:txBody>
          <a:bodyPr/>
          <a:lstStyle/>
          <a:p>
            <a:r>
              <a:rPr lang="en-US" b="1">
                <a:solidFill>
                  <a:srgbClr val="2B5E1C"/>
                </a:solidFill>
                <a:latin typeface="Barlow" panose="00000500000000000000" pitchFamily="2" charset="0"/>
              </a:rPr>
              <a:t>Measurement Types and Techniques for Green Welding</a:t>
            </a:r>
          </a:p>
        </p:txBody>
      </p:sp>
      <p:sp>
        <p:nvSpPr>
          <p:cNvPr id="9" name="TextBox 8">
            <a:extLst>
              <a:ext uri="{FF2B5EF4-FFF2-40B4-BE49-F238E27FC236}">
                <a16:creationId xmlns:a16="http://schemas.microsoft.com/office/drawing/2014/main" id="{8C8A4CF5-0674-0905-8A26-24305284B4E8}"/>
              </a:ext>
            </a:extLst>
          </p:cNvPr>
          <p:cNvSpPr txBox="1"/>
          <p:nvPr/>
        </p:nvSpPr>
        <p:spPr>
          <a:xfrm>
            <a:off x="739036" y="1918411"/>
            <a:ext cx="9355381" cy="369332"/>
          </a:xfrm>
          <a:prstGeom prst="rect">
            <a:avLst/>
          </a:prstGeom>
          <a:noFill/>
        </p:spPr>
        <p:txBody>
          <a:bodyPr wrap="square">
            <a:spAutoFit/>
          </a:bodyPr>
          <a:lstStyle/>
          <a:p>
            <a:r>
              <a:rPr lang="en-US" sz="1800" b="1">
                <a:effectLst/>
                <a:latin typeface="Calibri" panose="020F0502020204030204" pitchFamily="34" charset="0"/>
                <a:ea typeface="Calibri" panose="020F0502020204030204" pitchFamily="34" charset="0"/>
                <a:cs typeface="Times New Roman" panose="02020603050405020304" pitchFamily="18" charset="0"/>
              </a:rPr>
              <a:t>Volatile Organic Compounds (VOCs): Detection and quantification of organic compounds</a:t>
            </a:r>
            <a:endParaRPr lang="en-US"/>
          </a:p>
        </p:txBody>
      </p:sp>
      <p:sp>
        <p:nvSpPr>
          <p:cNvPr id="7" name="Flowchart: Off-page Connector 6">
            <a:extLst>
              <a:ext uri="{FF2B5EF4-FFF2-40B4-BE49-F238E27FC236}">
                <a16:creationId xmlns:a16="http://schemas.microsoft.com/office/drawing/2014/main" id="{336EE23D-F03F-BBF7-C202-429806DEC06B}"/>
              </a:ext>
            </a:extLst>
          </p:cNvPr>
          <p:cNvSpPr/>
          <p:nvPr/>
        </p:nvSpPr>
        <p:spPr>
          <a:xfrm rot="5400000" flipV="1">
            <a:off x="2238437" y="1114296"/>
            <a:ext cx="476472" cy="3475274"/>
          </a:xfrm>
          <a:prstGeom prst="flowChartOffpageConnector">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t" anchorCtr="0"/>
          <a:lstStyle/>
          <a:p>
            <a:r>
              <a:rPr lang="en-US" sz="2000">
                <a:effectLst/>
                <a:latin typeface="Calibri" panose="020F0502020204030204" pitchFamily="34" charset="0"/>
                <a:ea typeface="Calibri" panose="020F0502020204030204" pitchFamily="34" charset="0"/>
                <a:cs typeface="Times New Roman" panose="02020603050405020304" pitchFamily="18" charset="0"/>
              </a:rPr>
              <a:t>Photoionization Detector</a:t>
            </a:r>
            <a:endParaRPr lang="en-US" sz="2000"/>
          </a:p>
        </p:txBody>
      </p:sp>
      <p:sp>
        <p:nvSpPr>
          <p:cNvPr id="35" name="Flowchart: Off-page Connector 34">
            <a:extLst>
              <a:ext uri="{FF2B5EF4-FFF2-40B4-BE49-F238E27FC236}">
                <a16:creationId xmlns:a16="http://schemas.microsoft.com/office/drawing/2014/main" id="{2384B75C-DC7C-E704-F8C0-9FED6D5106EC}"/>
              </a:ext>
            </a:extLst>
          </p:cNvPr>
          <p:cNvSpPr/>
          <p:nvPr/>
        </p:nvSpPr>
        <p:spPr>
          <a:xfrm rot="5400000" flipV="1">
            <a:off x="2938181" y="2561239"/>
            <a:ext cx="476472" cy="5549030"/>
          </a:xfrm>
          <a:prstGeom prst="flowChartOffpageConnector">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t" anchorCtr="0"/>
          <a:lstStyle/>
          <a:p>
            <a:r>
              <a:rPr lang="en-US" sz="2000">
                <a:effectLst/>
                <a:latin typeface="Calibri" panose="020F0502020204030204" pitchFamily="34" charset="0"/>
                <a:ea typeface="Calibri" panose="020F0502020204030204" pitchFamily="34" charset="0"/>
                <a:cs typeface="Times New Roman" panose="02020603050405020304" pitchFamily="18" charset="0"/>
              </a:rPr>
              <a:t>Gas Chromatography-Mass Spectrometry</a:t>
            </a:r>
            <a:endParaRPr lang="en-US" sz="2000"/>
          </a:p>
        </p:txBody>
      </p:sp>
      <p:sp>
        <p:nvSpPr>
          <p:cNvPr id="37" name="Flowchart: Off-page Connector 36">
            <a:extLst>
              <a:ext uri="{FF2B5EF4-FFF2-40B4-BE49-F238E27FC236}">
                <a16:creationId xmlns:a16="http://schemas.microsoft.com/office/drawing/2014/main" id="{0AC2B90F-5E27-768A-835D-669E90890446}"/>
              </a:ext>
            </a:extLst>
          </p:cNvPr>
          <p:cNvSpPr/>
          <p:nvPr/>
        </p:nvSpPr>
        <p:spPr>
          <a:xfrm rot="5400000" flipV="1">
            <a:off x="7570621" y="1724750"/>
            <a:ext cx="476472" cy="3353109"/>
          </a:xfrm>
          <a:prstGeom prst="flowChartOffpageConnector">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t" anchorCtr="0"/>
          <a:lstStyle/>
          <a:p>
            <a:r>
              <a:rPr lang="en-US" sz="2000">
                <a:effectLst/>
                <a:latin typeface="Calibri" panose="020F0502020204030204" pitchFamily="34" charset="0"/>
                <a:ea typeface="Calibri" panose="020F0502020204030204" pitchFamily="34" charset="0"/>
                <a:cs typeface="Times New Roman" panose="02020603050405020304" pitchFamily="18" charset="0"/>
              </a:rPr>
              <a:t>Gas Chromatography</a:t>
            </a:r>
            <a:endParaRPr lang="en-US" sz="2000"/>
          </a:p>
        </p:txBody>
      </p:sp>
      <p:pic>
        <p:nvPicPr>
          <p:cNvPr id="3" name="Picture 2">
            <a:extLst>
              <a:ext uri="{FF2B5EF4-FFF2-40B4-BE49-F238E27FC236}">
                <a16:creationId xmlns:a16="http://schemas.microsoft.com/office/drawing/2014/main" id="{907D7DBD-602B-1D7F-B49F-220221059B56}"/>
              </a:ext>
            </a:extLst>
          </p:cNvPr>
          <p:cNvPicPr>
            <a:picLocks noChangeAspect="1"/>
          </p:cNvPicPr>
          <p:nvPr/>
        </p:nvPicPr>
        <p:blipFill>
          <a:blip r:embed="rId3"/>
          <a:stretch>
            <a:fillRect/>
          </a:stretch>
        </p:blipFill>
        <p:spPr>
          <a:xfrm>
            <a:off x="9485411" y="2368450"/>
            <a:ext cx="1847850" cy="2466975"/>
          </a:xfrm>
          <a:prstGeom prst="rect">
            <a:avLst/>
          </a:prstGeom>
        </p:spPr>
      </p:pic>
      <p:pic>
        <p:nvPicPr>
          <p:cNvPr id="1026" name="Picture 2" descr="Photoionization Detector MiniRAE 3000 - ENVIEQ">
            <a:extLst>
              <a:ext uri="{FF2B5EF4-FFF2-40B4-BE49-F238E27FC236}">
                <a16:creationId xmlns:a16="http://schemas.microsoft.com/office/drawing/2014/main" id="{DD475943-1A22-E305-EE94-AB0DB49827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4310" y="2375417"/>
            <a:ext cx="1439805" cy="143980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Gas Chromatography-Mass Spectrometer">
            <a:extLst>
              <a:ext uri="{FF2B5EF4-FFF2-40B4-BE49-F238E27FC236}">
                <a16:creationId xmlns:a16="http://schemas.microsoft.com/office/drawing/2014/main" id="{CE968404-3C0F-6286-58F4-34C1F2B4244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88051" y="4504963"/>
            <a:ext cx="3067050" cy="1485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71390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background pattern&#10;&#10;Description automatically generated">
            <a:extLst>
              <a:ext uri="{FF2B5EF4-FFF2-40B4-BE49-F238E27FC236}">
                <a16:creationId xmlns:a16="http://schemas.microsoft.com/office/drawing/2014/main" id="{94D1EE3D-F272-E14B-043D-0E7F951FCFFE}"/>
              </a:ext>
            </a:extLst>
          </p:cNvPr>
          <p:cNvPicPr>
            <a:picLocks noGrp="1" noRot="1" noChangeAspect="1" noMove="1" noResize="1" noEditPoints="1" noAdjustHandles="1" noChangeArrowheads="1" noChangeShapeType="1" noCrop="1"/>
          </p:cNvPicPr>
          <p:nvPr>
            <p:ph idx="1"/>
          </p:nvPr>
        </p:nvPicPr>
        <p:blipFill>
          <a:blip r:embed="rId2">
            <a:extLst>
              <a:ext uri="{28A0092B-C50C-407E-A947-70E740481C1C}">
                <a14:useLocalDpi xmlns:a14="http://schemas.microsoft.com/office/drawing/2010/main" val="0"/>
              </a:ext>
            </a:extLst>
          </a:blip>
          <a:stretch>
            <a:fillRect/>
          </a:stretch>
        </p:blipFill>
        <p:spPr>
          <a:xfrm>
            <a:off x="0" y="-1"/>
            <a:ext cx="12192000" cy="6856287"/>
          </a:xfrm>
        </p:spPr>
      </p:pic>
      <p:sp>
        <p:nvSpPr>
          <p:cNvPr id="2" name="Title 1">
            <a:extLst>
              <a:ext uri="{FF2B5EF4-FFF2-40B4-BE49-F238E27FC236}">
                <a16:creationId xmlns:a16="http://schemas.microsoft.com/office/drawing/2014/main" id="{33A04DB5-8A62-9323-6040-A92FB64728BC}"/>
              </a:ext>
            </a:extLst>
          </p:cNvPr>
          <p:cNvSpPr>
            <a:spLocks noGrp="1"/>
          </p:cNvSpPr>
          <p:nvPr>
            <p:ph type="title"/>
          </p:nvPr>
        </p:nvSpPr>
        <p:spPr/>
        <p:txBody>
          <a:bodyPr/>
          <a:lstStyle/>
          <a:p>
            <a:r>
              <a:rPr lang="en-US" b="1">
                <a:solidFill>
                  <a:srgbClr val="2B5E1C"/>
                </a:solidFill>
                <a:latin typeface="Barlow" panose="00000500000000000000" pitchFamily="2" charset="0"/>
              </a:rPr>
              <a:t>Measurement Types and Techniques for Green Welding</a:t>
            </a:r>
          </a:p>
        </p:txBody>
      </p:sp>
      <p:sp>
        <p:nvSpPr>
          <p:cNvPr id="9" name="TextBox 8">
            <a:extLst>
              <a:ext uri="{FF2B5EF4-FFF2-40B4-BE49-F238E27FC236}">
                <a16:creationId xmlns:a16="http://schemas.microsoft.com/office/drawing/2014/main" id="{8C8A4CF5-0674-0905-8A26-24305284B4E8}"/>
              </a:ext>
            </a:extLst>
          </p:cNvPr>
          <p:cNvSpPr txBox="1"/>
          <p:nvPr/>
        </p:nvSpPr>
        <p:spPr>
          <a:xfrm>
            <a:off x="488515" y="1918411"/>
            <a:ext cx="11110586" cy="646331"/>
          </a:xfrm>
          <a:prstGeom prst="rect">
            <a:avLst/>
          </a:prstGeom>
          <a:noFill/>
        </p:spPr>
        <p:txBody>
          <a:bodyPr wrap="square">
            <a:spAutoFit/>
          </a:bodyPr>
          <a:lstStyle/>
          <a:p>
            <a:r>
              <a:rPr lang="en-US" sz="1800" b="1">
                <a:effectLst/>
                <a:latin typeface="Calibri" panose="020F0502020204030204" pitchFamily="34" charset="0"/>
                <a:ea typeface="Calibri" panose="020F0502020204030204" pitchFamily="34" charset="0"/>
                <a:cs typeface="Times New Roman" panose="02020603050405020304" pitchFamily="18" charset="0"/>
              </a:rPr>
              <a:t>Gaseous Emissions: </a:t>
            </a:r>
            <a:r>
              <a:rPr lang="en-US" sz="1800">
                <a:effectLst/>
                <a:latin typeface="Calibri" panose="020F0502020204030204" pitchFamily="34" charset="0"/>
                <a:ea typeface="Calibri" panose="020F0502020204030204" pitchFamily="34" charset="0"/>
                <a:cs typeface="Times New Roman" panose="02020603050405020304" pitchFamily="18" charset="0"/>
              </a:rPr>
              <a:t>Monitoring of specific gases such as nitrogen oxides (NOx), sulfur dioxide (SO2), carbon monoxide (CO), and ozone (O3) , and other gases produced during the welding process</a:t>
            </a:r>
            <a:endParaRPr lang="en-US"/>
          </a:p>
        </p:txBody>
      </p:sp>
      <p:sp>
        <p:nvSpPr>
          <p:cNvPr id="7" name="Flowchart: Off-page Connector 6">
            <a:extLst>
              <a:ext uri="{FF2B5EF4-FFF2-40B4-BE49-F238E27FC236}">
                <a16:creationId xmlns:a16="http://schemas.microsoft.com/office/drawing/2014/main" id="{336EE23D-F03F-BBF7-C202-429806DEC06B}"/>
              </a:ext>
            </a:extLst>
          </p:cNvPr>
          <p:cNvSpPr/>
          <p:nvPr/>
        </p:nvSpPr>
        <p:spPr>
          <a:xfrm rot="5400000" flipV="1">
            <a:off x="1987916" y="1608307"/>
            <a:ext cx="476472" cy="3475274"/>
          </a:xfrm>
          <a:prstGeom prst="flowChartOffpageConnector">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t" anchorCtr="0"/>
          <a:lstStyle/>
          <a:p>
            <a:r>
              <a:rPr lang="en-US" sz="2000">
                <a:effectLst/>
                <a:latin typeface="Calibri" panose="020F0502020204030204" pitchFamily="34" charset="0"/>
                <a:ea typeface="Calibri" panose="020F0502020204030204" pitchFamily="34" charset="0"/>
                <a:cs typeface="Times New Roman" panose="02020603050405020304" pitchFamily="18" charset="0"/>
              </a:rPr>
              <a:t>Gas Analyzers</a:t>
            </a:r>
            <a:endParaRPr lang="en-US" sz="2000"/>
          </a:p>
        </p:txBody>
      </p:sp>
      <p:sp>
        <p:nvSpPr>
          <p:cNvPr id="35" name="Flowchart: Off-page Connector 34">
            <a:extLst>
              <a:ext uri="{FF2B5EF4-FFF2-40B4-BE49-F238E27FC236}">
                <a16:creationId xmlns:a16="http://schemas.microsoft.com/office/drawing/2014/main" id="{2384B75C-DC7C-E704-F8C0-9FED6D5106EC}"/>
              </a:ext>
            </a:extLst>
          </p:cNvPr>
          <p:cNvSpPr/>
          <p:nvPr/>
        </p:nvSpPr>
        <p:spPr>
          <a:xfrm rot="5400000" flipV="1">
            <a:off x="2576078" y="2978852"/>
            <a:ext cx="476472" cy="3952228"/>
          </a:xfrm>
          <a:prstGeom prst="flowChartOffpageConnector">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t" anchorCtr="0"/>
          <a:lstStyle/>
          <a:p>
            <a:r>
              <a:rPr lang="en-US" sz="2000">
                <a:effectLst/>
                <a:latin typeface="Calibri" panose="020F0502020204030204" pitchFamily="34" charset="0"/>
                <a:ea typeface="Calibri" panose="020F0502020204030204" pitchFamily="34" charset="0"/>
                <a:cs typeface="Times New Roman" panose="02020603050405020304" pitchFamily="18" charset="0"/>
              </a:rPr>
              <a:t>Gas Chromatography (GC):</a:t>
            </a:r>
            <a:endParaRPr lang="en-US" sz="2000"/>
          </a:p>
        </p:txBody>
      </p:sp>
      <p:sp>
        <p:nvSpPr>
          <p:cNvPr id="36" name="Flowchart: Off-page Connector 35">
            <a:extLst>
              <a:ext uri="{FF2B5EF4-FFF2-40B4-BE49-F238E27FC236}">
                <a16:creationId xmlns:a16="http://schemas.microsoft.com/office/drawing/2014/main" id="{A07F34E5-7212-8F0B-36E0-215E655D6310}"/>
              </a:ext>
            </a:extLst>
          </p:cNvPr>
          <p:cNvSpPr/>
          <p:nvPr/>
        </p:nvSpPr>
        <p:spPr>
          <a:xfrm rot="5400000" flipV="1">
            <a:off x="7253558" y="1328338"/>
            <a:ext cx="476472" cy="4164904"/>
          </a:xfrm>
          <a:prstGeom prst="flowChartOffpageConnector">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t" anchorCtr="0"/>
          <a:lstStyle/>
          <a:p>
            <a:r>
              <a:rPr lang="en-US" sz="2000">
                <a:effectLst/>
                <a:latin typeface="Calibri" panose="020F0502020204030204" pitchFamily="34" charset="0"/>
                <a:ea typeface="Calibri" panose="020F0502020204030204" pitchFamily="34" charset="0"/>
                <a:cs typeface="Times New Roman" panose="02020603050405020304" pitchFamily="18" charset="0"/>
              </a:rPr>
              <a:t>Infrared Gas Analyzers (IRGA):</a:t>
            </a:r>
            <a:endParaRPr lang="en-US" sz="2000"/>
          </a:p>
        </p:txBody>
      </p:sp>
      <p:pic>
        <p:nvPicPr>
          <p:cNvPr id="2050" name="Picture 2" descr="4 Gas Analyzer (Exhaust Gas Analyzer) - CO/CO2/HC/O2 - Bridge Analyzers">
            <a:extLst>
              <a:ext uri="{FF2B5EF4-FFF2-40B4-BE49-F238E27FC236}">
                <a16:creationId xmlns:a16="http://schemas.microsoft.com/office/drawing/2014/main" id="{040EE76A-3901-4E83-5A9A-339A3F682C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6520" y="2549723"/>
            <a:ext cx="1245663" cy="124566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Portable Photosynthetic System">
            <a:extLst>
              <a:ext uri="{FF2B5EF4-FFF2-40B4-BE49-F238E27FC236}">
                <a16:creationId xmlns:a16="http://schemas.microsoft.com/office/drawing/2014/main" id="{B4D7E2FD-13B4-C206-3D68-05248400F26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19083" y="2738840"/>
            <a:ext cx="1824754" cy="155442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Gas Chromatography: Principles, Types and Working">
            <a:extLst>
              <a:ext uri="{FF2B5EF4-FFF2-40B4-BE49-F238E27FC236}">
                <a16:creationId xmlns:a16="http://schemas.microsoft.com/office/drawing/2014/main" id="{555BF6AF-C8FB-B6B8-D7B2-F6783D955F7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72699" y="4141223"/>
            <a:ext cx="2428875" cy="1885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50422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background pattern&#10;&#10;Description automatically generated">
            <a:extLst>
              <a:ext uri="{FF2B5EF4-FFF2-40B4-BE49-F238E27FC236}">
                <a16:creationId xmlns:a16="http://schemas.microsoft.com/office/drawing/2014/main" id="{94D1EE3D-F272-E14B-043D-0E7F951FCFFE}"/>
              </a:ext>
            </a:extLst>
          </p:cNvPr>
          <p:cNvPicPr>
            <a:picLocks noGrp="1" noRot="1" noChangeAspect="1" noMove="1" noResize="1" noEditPoints="1" noAdjustHandles="1" noChangeArrowheads="1" noChangeShapeType="1" noCrop="1"/>
          </p:cNvPicPr>
          <p:nvPr>
            <p:ph idx="1"/>
          </p:nvPr>
        </p:nvPicPr>
        <p:blipFill>
          <a:blip r:embed="rId2">
            <a:extLst>
              <a:ext uri="{28A0092B-C50C-407E-A947-70E740481C1C}">
                <a14:useLocalDpi xmlns:a14="http://schemas.microsoft.com/office/drawing/2010/main" val="0"/>
              </a:ext>
            </a:extLst>
          </a:blip>
          <a:stretch>
            <a:fillRect/>
          </a:stretch>
        </p:blipFill>
        <p:spPr>
          <a:xfrm>
            <a:off x="0" y="-1"/>
            <a:ext cx="12192000" cy="6856287"/>
          </a:xfrm>
        </p:spPr>
      </p:pic>
      <p:sp>
        <p:nvSpPr>
          <p:cNvPr id="2" name="Title 1">
            <a:extLst>
              <a:ext uri="{FF2B5EF4-FFF2-40B4-BE49-F238E27FC236}">
                <a16:creationId xmlns:a16="http://schemas.microsoft.com/office/drawing/2014/main" id="{33A04DB5-8A62-9323-6040-A92FB64728BC}"/>
              </a:ext>
            </a:extLst>
          </p:cNvPr>
          <p:cNvSpPr>
            <a:spLocks noGrp="1"/>
          </p:cNvSpPr>
          <p:nvPr>
            <p:ph type="title"/>
          </p:nvPr>
        </p:nvSpPr>
        <p:spPr/>
        <p:txBody>
          <a:bodyPr/>
          <a:lstStyle/>
          <a:p>
            <a:r>
              <a:rPr lang="en-US" b="1">
                <a:solidFill>
                  <a:srgbClr val="2B5E1C"/>
                </a:solidFill>
                <a:latin typeface="Barlow" panose="00000500000000000000" pitchFamily="2" charset="0"/>
              </a:rPr>
              <a:t>Measurement Types and Techniques for Green Welding</a:t>
            </a:r>
          </a:p>
        </p:txBody>
      </p:sp>
      <p:sp>
        <p:nvSpPr>
          <p:cNvPr id="9" name="TextBox 8">
            <a:extLst>
              <a:ext uri="{FF2B5EF4-FFF2-40B4-BE49-F238E27FC236}">
                <a16:creationId xmlns:a16="http://schemas.microsoft.com/office/drawing/2014/main" id="{8C8A4CF5-0674-0905-8A26-24305284B4E8}"/>
              </a:ext>
            </a:extLst>
          </p:cNvPr>
          <p:cNvSpPr txBox="1"/>
          <p:nvPr/>
        </p:nvSpPr>
        <p:spPr>
          <a:xfrm>
            <a:off x="413358" y="1918411"/>
            <a:ext cx="10940441" cy="1200329"/>
          </a:xfrm>
          <a:prstGeom prst="rect">
            <a:avLst/>
          </a:prstGeom>
          <a:noFill/>
        </p:spPr>
        <p:txBody>
          <a:bodyPr wrap="square">
            <a:spAutoFit/>
          </a:bodyPr>
          <a:lstStyle/>
          <a:p>
            <a:r>
              <a:rPr lang="en-US" sz="1800" b="1">
                <a:solidFill>
                  <a:srgbClr val="76923C"/>
                </a:solidFill>
                <a:effectLst/>
                <a:latin typeface="Calibri" panose="020F0502020204030204" pitchFamily="34" charset="0"/>
                <a:ea typeface="Calibri" panose="020F0502020204030204" pitchFamily="34" charset="0"/>
                <a:cs typeface="Times New Roman" panose="02020603050405020304" pitchFamily="18" charset="0"/>
              </a:rPr>
              <a:t>Gas Flow Rates </a:t>
            </a:r>
            <a:r>
              <a:rPr lang="en-US" sz="1800">
                <a:effectLst/>
                <a:latin typeface="Calibri" panose="020F0502020204030204" pitchFamily="34" charset="0"/>
                <a:ea typeface="Calibri" panose="020F0502020204030204" pitchFamily="34" charset="0"/>
                <a:cs typeface="Times New Roman" panose="02020603050405020304" pitchFamily="18" charset="0"/>
              </a:rPr>
              <a:t>Measuring gas flow rates (volume of gases) in welding processes is essential for ensuring the proper shielding of the weld area and achieving high-quality welds. The flow rates of shielding gases, such as argon, carbon dioxide, or a mixture of gases, are critical parameters that impact the stability of the arc, weld bead formation, and overall weld quality. </a:t>
            </a:r>
            <a:endParaRPr lang="en-US"/>
          </a:p>
        </p:txBody>
      </p:sp>
      <p:sp>
        <p:nvSpPr>
          <p:cNvPr id="7" name="Flowchart: Off-page Connector 6">
            <a:extLst>
              <a:ext uri="{FF2B5EF4-FFF2-40B4-BE49-F238E27FC236}">
                <a16:creationId xmlns:a16="http://schemas.microsoft.com/office/drawing/2014/main" id="{336EE23D-F03F-BBF7-C202-429806DEC06B}"/>
              </a:ext>
            </a:extLst>
          </p:cNvPr>
          <p:cNvSpPr/>
          <p:nvPr/>
        </p:nvSpPr>
        <p:spPr>
          <a:xfrm rot="5400000" flipV="1">
            <a:off x="1419536" y="2612733"/>
            <a:ext cx="476472" cy="1995977"/>
          </a:xfrm>
          <a:prstGeom prst="flowChartOffpageConnector">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t" anchorCtr="0"/>
          <a:lstStyle/>
          <a:p>
            <a:r>
              <a:rPr lang="en-US" sz="2000">
                <a:effectLst/>
                <a:latin typeface="Calibri" panose="020F0502020204030204" pitchFamily="34" charset="0"/>
                <a:ea typeface="Calibri" panose="020F0502020204030204" pitchFamily="34" charset="0"/>
                <a:cs typeface="Times New Roman" panose="02020603050405020304" pitchFamily="18" charset="0"/>
              </a:rPr>
              <a:t>Flowmeters:</a:t>
            </a:r>
            <a:endParaRPr lang="en-US" sz="2000"/>
          </a:p>
        </p:txBody>
      </p:sp>
      <p:sp>
        <p:nvSpPr>
          <p:cNvPr id="34" name="Flowchart: Off-page Connector 33">
            <a:extLst>
              <a:ext uri="{FF2B5EF4-FFF2-40B4-BE49-F238E27FC236}">
                <a16:creationId xmlns:a16="http://schemas.microsoft.com/office/drawing/2014/main" id="{6AC5954B-5726-32F5-1520-F3F126630B6D}"/>
              </a:ext>
            </a:extLst>
          </p:cNvPr>
          <p:cNvSpPr/>
          <p:nvPr/>
        </p:nvSpPr>
        <p:spPr>
          <a:xfrm rot="5400000" flipV="1">
            <a:off x="7357460" y="2503036"/>
            <a:ext cx="476472" cy="1995979"/>
          </a:xfrm>
          <a:prstGeom prst="flowChartOffpageConnector">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t" anchorCtr="0"/>
          <a:lstStyle/>
          <a:p>
            <a:r>
              <a:rPr lang="en-US" sz="2000">
                <a:effectLst/>
                <a:latin typeface="Calibri" panose="020F0502020204030204" pitchFamily="34" charset="0"/>
                <a:ea typeface="Calibri" panose="020F0502020204030204" pitchFamily="34" charset="0"/>
                <a:cs typeface="Times New Roman" panose="02020603050405020304" pitchFamily="18" charset="0"/>
              </a:rPr>
              <a:t>Rotameters:</a:t>
            </a:r>
            <a:endParaRPr lang="en-US" sz="2000"/>
          </a:p>
        </p:txBody>
      </p:sp>
      <p:sp>
        <p:nvSpPr>
          <p:cNvPr id="36" name="Flowchart: Off-page Connector 35">
            <a:extLst>
              <a:ext uri="{FF2B5EF4-FFF2-40B4-BE49-F238E27FC236}">
                <a16:creationId xmlns:a16="http://schemas.microsoft.com/office/drawing/2014/main" id="{A07F34E5-7212-8F0B-36E0-215E655D6310}"/>
              </a:ext>
            </a:extLst>
          </p:cNvPr>
          <p:cNvSpPr/>
          <p:nvPr/>
        </p:nvSpPr>
        <p:spPr>
          <a:xfrm rot="5400000" flipV="1">
            <a:off x="3493759" y="3790600"/>
            <a:ext cx="476472" cy="2759306"/>
          </a:xfrm>
          <a:prstGeom prst="flowChartOffpageConnector">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t" anchorCtr="0"/>
          <a:lstStyle/>
          <a:p>
            <a:r>
              <a:rPr lang="en-US" sz="2000">
                <a:effectLst/>
                <a:latin typeface="Calibri" panose="020F0502020204030204" pitchFamily="34" charset="0"/>
                <a:ea typeface="Calibri" panose="020F0502020204030204" pitchFamily="34" charset="0"/>
                <a:cs typeface="Times New Roman" panose="02020603050405020304" pitchFamily="18" charset="0"/>
              </a:rPr>
              <a:t>Mass Flow Meters:</a:t>
            </a:r>
            <a:endParaRPr lang="en-US" sz="2000"/>
          </a:p>
        </p:txBody>
      </p:sp>
      <p:pic>
        <p:nvPicPr>
          <p:cNvPr id="3074" name="Picture 2" descr="Flowmeters and Regulators | Air Liquide Healthcare">
            <a:extLst>
              <a:ext uri="{FF2B5EF4-FFF2-40B4-BE49-F238E27FC236}">
                <a16:creationId xmlns:a16="http://schemas.microsoft.com/office/drawing/2014/main" id="{EB0E85DE-F4A7-D299-1CFC-B8C01D73AC6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324" t="8384" r="13556" b="12240"/>
          <a:stretch/>
        </p:blipFill>
        <p:spPr bwMode="auto">
          <a:xfrm>
            <a:off x="2822692" y="2796096"/>
            <a:ext cx="1646312" cy="186359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Rotameters – ANDERSON EUROTECH">
            <a:extLst>
              <a:ext uri="{FF2B5EF4-FFF2-40B4-BE49-F238E27FC236}">
                <a16:creationId xmlns:a16="http://schemas.microsoft.com/office/drawing/2014/main" id="{7A6C96F6-9DB5-EC1E-720D-CA89742367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27549" y="2796096"/>
            <a:ext cx="2748643" cy="2077463"/>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Thermal mass flow meter - Globus Engineering Site">
            <a:extLst>
              <a:ext uri="{FF2B5EF4-FFF2-40B4-BE49-F238E27FC236}">
                <a16:creationId xmlns:a16="http://schemas.microsoft.com/office/drawing/2014/main" id="{CAB3CE47-155A-24E6-2FB0-5A53ED1B1A5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34042" y="4646012"/>
            <a:ext cx="1646312" cy="1472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60353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background pattern&#10;&#10;Description automatically generated">
            <a:extLst>
              <a:ext uri="{FF2B5EF4-FFF2-40B4-BE49-F238E27FC236}">
                <a16:creationId xmlns:a16="http://schemas.microsoft.com/office/drawing/2014/main" id="{94D1EE3D-F272-E14B-043D-0E7F951FCFFE}"/>
              </a:ext>
            </a:extLst>
          </p:cNvPr>
          <p:cNvPicPr>
            <a:picLocks noGrp="1" noRot="1" noChangeAspect="1" noMove="1" noResize="1" noEditPoints="1" noAdjustHandles="1" noChangeArrowheads="1" noChangeShapeType="1" noCrop="1"/>
          </p:cNvPicPr>
          <p:nvPr>
            <p:ph idx="1"/>
          </p:nvPr>
        </p:nvPicPr>
        <p:blipFill>
          <a:blip r:embed="rId2">
            <a:extLst>
              <a:ext uri="{28A0092B-C50C-407E-A947-70E740481C1C}">
                <a14:useLocalDpi xmlns:a14="http://schemas.microsoft.com/office/drawing/2010/main" val="0"/>
              </a:ext>
            </a:extLst>
          </a:blip>
          <a:stretch>
            <a:fillRect/>
          </a:stretch>
        </p:blipFill>
        <p:spPr>
          <a:xfrm>
            <a:off x="0" y="-1"/>
            <a:ext cx="12192000" cy="6856287"/>
          </a:xfrm>
        </p:spPr>
      </p:pic>
      <p:sp>
        <p:nvSpPr>
          <p:cNvPr id="2" name="Title 1">
            <a:extLst>
              <a:ext uri="{FF2B5EF4-FFF2-40B4-BE49-F238E27FC236}">
                <a16:creationId xmlns:a16="http://schemas.microsoft.com/office/drawing/2014/main" id="{33A04DB5-8A62-9323-6040-A92FB64728BC}"/>
              </a:ext>
            </a:extLst>
          </p:cNvPr>
          <p:cNvSpPr>
            <a:spLocks noGrp="1"/>
          </p:cNvSpPr>
          <p:nvPr>
            <p:ph type="title"/>
          </p:nvPr>
        </p:nvSpPr>
        <p:spPr/>
        <p:txBody>
          <a:bodyPr/>
          <a:lstStyle/>
          <a:p>
            <a:r>
              <a:rPr lang="en-US" b="1">
                <a:solidFill>
                  <a:srgbClr val="2B5E1C"/>
                </a:solidFill>
                <a:latin typeface="Barlow" panose="00000500000000000000" pitchFamily="2" charset="0"/>
              </a:rPr>
              <a:t>Measurement Types and Techniques for Green Welding</a:t>
            </a:r>
          </a:p>
        </p:txBody>
      </p:sp>
      <p:sp>
        <p:nvSpPr>
          <p:cNvPr id="9" name="TextBox 8">
            <a:extLst>
              <a:ext uri="{FF2B5EF4-FFF2-40B4-BE49-F238E27FC236}">
                <a16:creationId xmlns:a16="http://schemas.microsoft.com/office/drawing/2014/main" id="{8C8A4CF5-0674-0905-8A26-24305284B4E8}"/>
              </a:ext>
            </a:extLst>
          </p:cNvPr>
          <p:cNvSpPr txBox="1"/>
          <p:nvPr/>
        </p:nvSpPr>
        <p:spPr>
          <a:xfrm>
            <a:off x="563670" y="1918411"/>
            <a:ext cx="11173217" cy="923330"/>
          </a:xfrm>
          <a:prstGeom prst="rect">
            <a:avLst/>
          </a:prstGeom>
          <a:noFill/>
        </p:spPr>
        <p:txBody>
          <a:bodyPr wrap="square">
            <a:spAutoFit/>
          </a:bodyPr>
          <a:lstStyle/>
          <a:p>
            <a:r>
              <a:rPr lang="en-US" sz="1800" b="1">
                <a:solidFill>
                  <a:srgbClr val="76923C"/>
                </a:solidFill>
                <a:effectLst/>
                <a:latin typeface="Calibri" panose="020F0502020204030204" pitchFamily="34" charset="0"/>
                <a:ea typeface="Calibri" panose="020F0502020204030204" pitchFamily="34" charset="0"/>
                <a:cs typeface="Times New Roman" panose="02020603050405020304" pitchFamily="18" charset="0"/>
              </a:rPr>
              <a:t>Energy Consumption </a:t>
            </a:r>
            <a:r>
              <a:rPr lang="en-US" sz="1800">
                <a:effectLst/>
                <a:latin typeface="Calibri" panose="020F0502020204030204" pitchFamily="34" charset="0"/>
                <a:ea typeface="Calibri" panose="020F0502020204030204" pitchFamily="34" charset="0"/>
                <a:cs typeface="Times New Roman" panose="02020603050405020304" pitchFamily="18" charset="0"/>
              </a:rPr>
              <a:t>Measurement of energy usage during welding operations. We choose the method that best fits our specific needs and the type of welding process. Combining multiple measurement techniques may offer a more comprehensive understanding of energy consumption during welding</a:t>
            </a:r>
            <a:endParaRPr lang="en-US"/>
          </a:p>
        </p:txBody>
      </p:sp>
      <p:sp>
        <p:nvSpPr>
          <p:cNvPr id="3" name="Oval 2">
            <a:extLst>
              <a:ext uri="{FF2B5EF4-FFF2-40B4-BE49-F238E27FC236}">
                <a16:creationId xmlns:a16="http://schemas.microsoft.com/office/drawing/2014/main" id="{FB94FF2A-613F-9433-013E-161FAD1C9C05}"/>
              </a:ext>
            </a:extLst>
          </p:cNvPr>
          <p:cNvSpPr/>
          <p:nvPr/>
        </p:nvSpPr>
        <p:spPr>
          <a:xfrm>
            <a:off x="2038318" y="3803253"/>
            <a:ext cx="1916482" cy="1114816"/>
          </a:xfrm>
          <a:prstGeom prst="ellipse">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a:effectLst/>
                <a:latin typeface="Calibri" panose="020F0502020204030204" pitchFamily="34" charset="0"/>
                <a:ea typeface="Calibri" panose="020F0502020204030204" pitchFamily="34" charset="0"/>
                <a:cs typeface="Times New Roman" panose="02020603050405020304" pitchFamily="18" charset="0"/>
              </a:rPr>
              <a:t>Utility Bills</a:t>
            </a:r>
            <a:endParaRPr lang="en-US"/>
          </a:p>
        </p:txBody>
      </p:sp>
      <p:pic>
        <p:nvPicPr>
          <p:cNvPr id="4098" name="Picture 2" descr="Digital AC Power Meter 220V - Energy Power">
            <a:extLst>
              <a:ext uri="{FF2B5EF4-FFF2-40B4-BE49-F238E27FC236}">
                <a16:creationId xmlns:a16="http://schemas.microsoft.com/office/drawing/2014/main" id="{77623A3E-09FD-6D2D-5126-1143E3ED72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12722" y="3558769"/>
            <a:ext cx="1271392" cy="1271392"/>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a:extLst>
              <a:ext uri="{FF2B5EF4-FFF2-40B4-BE49-F238E27FC236}">
                <a16:creationId xmlns:a16="http://schemas.microsoft.com/office/drawing/2014/main" id="{97034305-6F8A-9491-DA70-E1B47F2D364A}"/>
              </a:ext>
            </a:extLst>
          </p:cNvPr>
          <p:cNvSpPr/>
          <p:nvPr/>
        </p:nvSpPr>
        <p:spPr>
          <a:xfrm>
            <a:off x="7416452" y="2901444"/>
            <a:ext cx="2312096" cy="1114816"/>
          </a:xfrm>
          <a:prstGeom prst="ellipse">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a:effectLst/>
                <a:latin typeface="Calibri" panose="020F0502020204030204" pitchFamily="34" charset="0"/>
                <a:ea typeface="Calibri" panose="020F0502020204030204" pitchFamily="34" charset="0"/>
                <a:cs typeface="Times New Roman" panose="02020603050405020304" pitchFamily="18" charset="0"/>
              </a:rPr>
              <a:t>Power Meters </a:t>
            </a:r>
            <a:endParaRPr lang="en-US"/>
          </a:p>
        </p:txBody>
      </p:sp>
    </p:spTree>
    <p:extLst>
      <p:ext uri="{BB962C8B-B14F-4D97-AF65-F5344CB8AC3E}">
        <p14:creationId xmlns:p14="http://schemas.microsoft.com/office/powerpoint/2010/main" val="23912145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background pattern&#10;&#10;Description automatically generated">
            <a:extLst>
              <a:ext uri="{FF2B5EF4-FFF2-40B4-BE49-F238E27FC236}">
                <a16:creationId xmlns:a16="http://schemas.microsoft.com/office/drawing/2014/main" id="{94D1EE3D-F272-E14B-043D-0E7F951FCFFE}"/>
              </a:ext>
            </a:extLst>
          </p:cNvPr>
          <p:cNvPicPr>
            <a:picLocks noGrp="1" noRot="1" noChangeAspect="1" noMove="1" noResize="1" noEditPoints="1" noAdjustHandles="1" noChangeArrowheads="1" noChangeShapeType="1" noCrop="1"/>
          </p:cNvPicPr>
          <p:nvPr>
            <p:ph idx="1"/>
          </p:nvPr>
        </p:nvPicPr>
        <p:blipFill>
          <a:blip r:embed="rId2">
            <a:extLst>
              <a:ext uri="{28A0092B-C50C-407E-A947-70E740481C1C}">
                <a14:useLocalDpi xmlns:a14="http://schemas.microsoft.com/office/drawing/2010/main" val="0"/>
              </a:ext>
            </a:extLst>
          </a:blip>
          <a:stretch>
            <a:fillRect/>
          </a:stretch>
        </p:blipFill>
        <p:spPr>
          <a:xfrm>
            <a:off x="0" y="-1"/>
            <a:ext cx="12192000" cy="6856287"/>
          </a:xfrm>
        </p:spPr>
      </p:pic>
      <p:sp>
        <p:nvSpPr>
          <p:cNvPr id="2" name="Title 1">
            <a:extLst>
              <a:ext uri="{FF2B5EF4-FFF2-40B4-BE49-F238E27FC236}">
                <a16:creationId xmlns:a16="http://schemas.microsoft.com/office/drawing/2014/main" id="{33A04DB5-8A62-9323-6040-A92FB64728BC}"/>
              </a:ext>
            </a:extLst>
          </p:cNvPr>
          <p:cNvSpPr>
            <a:spLocks noGrp="1"/>
          </p:cNvSpPr>
          <p:nvPr>
            <p:ph type="title"/>
          </p:nvPr>
        </p:nvSpPr>
        <p:spPr/>
        <p:txBody>
          <a:bodyPr/>
          <a:lstStyle/>
          <a:p>
            <a:r>
              <a:rPr lang="en-US" b="1">
                <a:solidFill>
                  <a:srgbClr val="2B5E1C"/>
                </a:solidFill>
                <a:latin typeface="Barlow" panose="00000500000000000000" pitchFamily="2" charset="0"/>
              </a:rPr>
              <a:t>Measurement Types and Techniques for Green Welding</a:t>
            </a:r>
          </a:p>
        </p:txBody>
      </p:sp>
      <p:sp>
        <p:nvSpPr>
          <p:cNvPr id="9" name="TextBox 8">
            <a:extLst>
              <a:ext uri="{FF2B5EF4-FFF2-40B4-BE49-F238E27FC236}">
                <a16:creationId xmlns:a16="http://schemas.microsoft.com/office/drawing/2014/main" id="{8C8A4CF5-0674-0905-8A26-24305284B4E8}"/>
              </a:ext>
            </a:extLst>
          </p:cNvPr>
          <p:cNvSpPr txBox="1"/>
          <p:nvPr/>
        </p:nvSpPr>
        <p:spPr>
          <a:xfrm>
            <a:off x="688932" y="1918411"/>
            <a:ext cx="10807343" cy="369332"/>
          </a:xfrm>
          <a:prstGeom prst="rect">
            <a:avLst/>
          </a:prstGeom>
          <a:noFill/>
        </p:spPr>
        <p:txBody>
          <a:bodyPr wrap="square">
            <a:spAutoFit/>
          </a:bodyPr>
          <a:lstStyle/>
          <a:p>
            <a:r>
              <a:rPr lang="en-US" sz="1800" b="1">
                <a:effectLst/>
                <a:latin typeface="Calibri" panose="020F0502020204030204" pitchFamily="34" charset="0"/>
                <a:ea typeface="Calibri" panose="020F0502020204030204" pitchFamily="34" charset="0"/>
                <a:cs typeface="Times New Roman" panose="02020603050405020304" pitchFamily="18" charset="0"/>
              </a:rPr>
              <a:t>Material Efficiency: </a:t>
            </a:r>
            <a:r>
              <a:rPr lang="en-US" sz="1800">
                <a:effectLst/>
                <a:latin typeface="Calibri" panose="020F0502020204030204" pitchFamily="34" charset="0"/>
                <a:ea typeface="Calibri" panose="020F0502020204030204" pitchFamily="34" charset="0"/>
                <a:cs typeface="Times New Roman" panose="02020603050405020304" pitchFamily="18" charset="0"/>
              </a:rPr>
              <a:t>Measurement of material usage and waste generation, to optimize resources usage.</a:t>
            </a:r>
            <a:endParaRPr lang="en-US"/>
          </a:p>
        </p:txBody>
      </p:sp>
      <p:sp>
        <p:nvSpPr>
          <p:cNvPr id="7" name="Flowchart: Off-page Connector 6">
            <a:extLst>
              <a:ext uri="{FF2B5EF4-FFF2-40B4-BE49-F238E27FC236}">
                <a16:creationId xmlns:a16="http://schemas.microsoft.com/office/drawing/2014/main" id="{336EE23D-F03F-BBF7-C202-429806DEC06B}"/>
              </a:ext>
            </a:extLst>
          </p:cNvPr>
          <p:cNvSpPr/>
          <p:nvPr/>
        </p:nvSpPr>
        <p:spPr>
          <a:xfrm rot="5400000" flipV="1">
            <a:off x="2085258" y="1140649"/>
            <a:ext cx="476472" cy="3695010"/>
          </a:xfrm>
          <a:prstGeom prst="flowChartOffpageConnector">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t" anchorCtr="0"/>
          <a:lstStyle/>
          <a:p>
            <a:r>
              <a:rPr lang="en-US" sz="2000">
                <a:effectLst/>
                <a:latin typeface="Calibri" panose="020F0502020204030204" pitchFamily="34" charset="0"/>
                <a:ea typeface="Calibri" panose="020F0502020204030204" pitchFamily="34" charset="0"/>
                <a:cs typeface="Times New Roman" panose="02020603050405020304" pitchFamily="18" charset="0"/>
              </a:rPr>
              <a:t>Weighing Scales</a:t>
            </a:r>
            <a:endParaRPr lang="en-US" sz="2000"/>
          </a:p>
        </p:txBody>
      </p:sp>
      <p:sp>
        <p:nvSpPr>
          <p:cNvPr id="34" name="Flowchart: Off-page Connector 33">
            <a:extLst>
              <a:ext uri="{FF2B5EF4-FFF2-40B4-BE49-F238E27FC236}">
                <a16:creationId xmlns:a16="http://schemas.microsoft.com/office/drawing/2014/main" id="{6AC5954B-5726-32F5-1520-F3F126630B6D}"/>
              </a:ext>
            </a:extLst>
          </p:cNvPr>
          <p:cNvSpPr/>
          <p:nvPr/>
        </p:nvSpPr>
        <p:spPr>
          <a:xfrm rot="5400000" flipV="1">
            <a:off x="3206904" y="1815330"/>
            <a:ext cx="476472" cy="4555137"/>
          </a:xfrm>
          <a:prstGeom prst="flowChartOffpageConnector">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t" anchorCtr="0"/>
          <a:lstStyle/>
          <a:p>
            <a:r>
              <a:rPr lang="en-US" sz="2000">
                <a:effectLst/>
                <a:latin typeface="Calibri" panose="020F0502020204030204" pitchFamily="34" charset="0"/>
                <a:ea typeface="Calibri" panose="020F0502020204030204" pitchFamily="34" charset="0"/>
                <a:cs typeface="Times New Roman" panose="02020603050405020304" pitchFamily="18" charset="0"/>
              </a:rPr>
              <a:t>Waste Collection and Analysis</a:t>
            </a:r>
            <a:endParaRPr lang="en-US" sz="2000"/>
          </a:p>
        </p:txBody>
      </p:sp>
      <p:sp>
        <p:nvSpPr>
          <p:cNvPr id="35" name="Flowchart: Off-page Connector 34">
            <a:extLst>
              <a:ext uri="{FF2B5EF4-FFF2-40B4-BE49-F238E27FC236}">
                <a16:creationId xmlns:a16="http://schemas.microsoft.com/office/drawing/2014/main" id="{2384B75C-DC7C-E704-F8C0-9FED6D5106EC}"/>
              </a:ext>
            </a:extLst>
          </p:cNvPr>
          <p:cNvSpPr/>
          <p:nvPr/>
        </p:nvSpPr>
        <p:spPr>
          <a:xfrm rot="5400000" flipV="1">
            <a:off x="3206904" y="2695954"/>
            <a:ext cx="476472" cy="5938302"/>
          </a:xfrm>
          <a:prstGeom prst="flowChartOffpageConnector">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t" anchorCtr="0"/>
          <a:lstStyle/>
          <a:p>
            <a:r>
              <a:rPr lang="en-US" sz="2000">
                <a:effectLst/>
                <a:latin typeface="Calibri" panose="020F0502020204030204" pitchFamily="34" charset="0"/>
                <a:ea typeface="Calibri" panose="020F0502020204030204" pitchFamily="34" charset="0"/>
                <a:cs typeface="Times New Roman" panose="02020603050405020304" pitchFamily="18" charset="0"/>
              </a:rPr>
              <a:t>Welding Consumable Monitoring Devices </a:t>
            </a:r>
            <a:endParaRPr lang="en-US" sz="2000"/>
          </a:p>
        </p:txBody>
      </p:sp>
      <p:sp>
        <p:nvSpPr>
          <p:cNvPr id="36" name="Flowchart: Off-page Connector 35">
            <a:extLst>
              <a:ext uri="{FF2B5EF4-FFF2-40B4-BE49-F238E27FC236}">
                <a16:creationId xmlns:a16="http://schemas.microsoft.com/office/drawing/2014/main" id="{A07F34E5-7212-8F0B-36E0-215E655D6310}"/>
              </a:ext>
            </a:extLst>
          </p:cNvPr>
          <p:cNvSpPr/>
          <p:nvPr/>
        </p:nvSpPr>
        <p:spPr>
          <a:xfrm rot="5400000" flipV="1">
            <a:off x="8453624" y="1838457"/>
            <a:ext cx="476472" cy="5938301"/>
          </a:xfrm>
          <a:prstGeom prst="flowChartOffpageConnector">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t" anchorCtr="0"/>
          <a:lstStyle/>
          <a:p>
            <a:r>
              <a:rPr lang="en-US" sz="2000">
                <a:effectLst/>
                <a:latin typeface="Calibri" panose="020F0502020204030204" pitchFamily="34" charset="0"/>
                <a:ea typeface="Calibri" panose="020F0502020204030204" pitchFamily="34" charset="0"/>
                <a:cs typeface="Times New Roman" panose="02020603050405020304" pitchFamily="18" charset="0"/>
              </a:rPr>
              <a:t>Cutting Pattern Optimization Software</a:t>
            </a:r>
            <a:endParaRPr lang="en-US" sz="2000"/>
          </a:p>
        </p:txBody>
      </p:sp>
      <p:sp>
        <p:nvSpPr>
          <p:cNvPr id="37" name="Flowchart: Off-page Connector 36">
            <a:extLst>
              <a:ext uri="{FF2B5EF4-FFF2-40B4-BE49-F238E27FC236}">
                <a16:creationId xmlns:a16="http://schemas.microsoft.com/office/drawing/2014/main" id="{0AC2B90F-5E27-768A-835D-669E90890446}"/>
              </a:ext>
            </a:extLst>
          </p:cNvPr>
          <p:cNvSpPr/>
          <p:nvPr/>
        </p:nvSpPr>
        <p:spPr>
          <a:xfrm rot="5400000" flipV="1">
            <a:off x="7124393" y="982015"/>
            <a:ext cx="476472" cy="4556472"/>
          </a:xfrm>
          <a:prstGeom prst="flowChartOffpageConnector">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t" anchorCtr="0"/>
          <a:lstStyle/>
          <a:p>
            <a:r>
              <a:rPr lang="en-US" sz="2000">
                <a:effectLst/>
                <a:latin typeface="Calibri" panose="020F0502020204030204" pitchFamily="34" charset="0"/>
                <a:ea typeface="Calibri" panose="020F0502020204030204" pitchFamily="34" charset="0"/>
                <a:cs typeface="Times New Roman" panose="02020603050405020304" pitchFamily="18" charset="0"/>
              </a:rPr>
              <a:t>Volume Measurement Devices</a:t>
            </a:r>
            <a:endParaRPr lang="en-US" sz="2000"/>
          </a:p>
        </p:txBody>
      </p:sp>
    </p:spTree>
    <p:extLst>
      <p:ext uri="{BB962C8B-B14F-4D97-AF65-F5344CB8AC3E}">
        <p14:creationId xmlns:p14="http://schemas.microsoft.com/office/powerpoint/2010/main" val="38598849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background pattern&#10;&#10;Description automatically generated">
            <a:extLst>
              <a:ext uri="{FF2B5EF4-FFF2-40B4-BE49-F238E27FC236}">
                <a16:creationId xmlns:a16="http://schemas.microsoft.com/office/drawing/2014/main" id="{94D1EE3D-F272-E14B-043D-0E7F951FCFFE}"/>
              </a:ext>
            </a:extLst>
          </p:cNvPr>
          <p:cNvPicPr>
            <a:picLocks noGrp="1" noRot="1" noChangeAspect="1" noMove="1" noResize="1" noEditPoints="1" noAdjustHandles="1" noChangeArrowheads="1" noChangeShapeType="1" noCrop="1"/>
          </p:cNvPicPr>
          <p:nvPr>
            <p:ph idx="1"/>
          </p:nvPr>
        </p:nvPicPr>
        <p:blipFill>
          <a:blip r:embed="rId2">
            <a:extLst>
              <a:ext uri="{28A0092B-C50C-407E-A947-70E740481C1C}">
                <a14:useLocalDpi xmlns:a14="http://schemas.microsoft.com/office/drawing/2010/main" val="0"/>
              </a:ext>
            </a:extLst>
          </a:blip>
          <a:stretch>
            <a:fillRect/>
          </a:stretch>
        </p:blipFill>
        <p:spPr>
          <a:xfrm>
            <a:off x="0" y="-1"/>
            <a:ext cx="12192000" cy="6856287"/>
          </a:xfrm>
        </p:spPr>
      </p:pic>
      <p:sp>
        <p:nvSpPr>
          <p:cNvPr id="2" name="Title 1">
            <a:extLst>
              <a:ext uri="{FF2B5EF4-FFF2-40B4-BE49-F238E27FC236}">
                <a16:creationId xmlns:a16="http://schemas.microsoft.com/office/drawing/2014/main" id="{33A04DB5-8A62-9323-6040-A92FB64728BC}"/>
              </a:ext>
            </a:extLst>
          </p:cNvPr>
          <p:cNvSpPr>
            <a:spLocks noGrp="1"/>
          </p:cNvSpPr>
          <p:nvPr>
            <p:ph type="title"/>
          </p:nvPr>
        </p:nvSpPr>
        <p:spPr/>
        <p:txBody>
          <a:bodyPr/>
          <a:lstStyle/>
          <a:p>
            <a:r>
              <a:rPr lang="en-US" b="1">
                <a:solidFill>
                  <a:srgbClr val="2B5E1C"/>
                </a:solidFill>
                <a:latin typeface="Barlow" panose="00000500000000000000" pitchFamily="2" charset="0"/>
              </a:rPr>
              <a:t>Measurement Types and Techniques for Green Welding</a:t>
            </a:r>
          </a:p>
        </p:txBody>
      </p:sp>
      <p:sp>
        <p:nvSpPr>
          <p:cNvPr id="9" name="TextBox 8">
            <a:extLst>
              <a:ext uri="{FF2B5EF4-FFF2-40B4-BE49-F238E27FC236}">
                <a16:creationId xmlns:a16="http://schemas.microsoft.com/office/drawing/2014/main" id="{8C8A4CF5-0674-0905-8A26-24305284B4E8}"/>
              </a:ext>
            </a:extLst>
          </p:cNvPr>
          <p:cNvSpPr txBox="1"/>
          <p:nvPr/>
        </p:nvSpPr>
        <p:spPr>
          <a:xfrm>
            <a:off x="1717583" y="1918411"/>
            <a:ext cx="8376834" cy="369332"/>
          </a:xfrm>
          <a:prstGeom prst="rect">
            <a:avLst/>
          </a:prstGeom>
          <a:noFill/>
        </p:spPr>
        <p:txBody>
          <a:bodyPr wrap="square">
            <a:spAutoFit/>
          </a:bodyPr>
          <a:lstStyle/>
          <a:p>
            <a:r>
              <a:rPr lang="en-US" sz="1800" b="1">
                <a:effectLst/>
                <a:latin typeface="Calibri" panose="020F0502020204030204" pitchFamily="34" charset="0"/>
                <a:ea typeface="Calibri" panose="020F0502020204030204" pitchFamily="34" charset="0"/>
                <a:cs typeface="Times New Roman" panose="02020603050405020304" pitchFamily="18" charset="0"/>
              </a:rPr>
              <a:t>Water Usage </a:t>
            </a:r>
            <a:r>
              <a:rPr lang="en-US" sz="1800">
                <a:effectLst/>
                <a:latin typeface="Calibri" panose="020F0502020204030204" pitchFamily="34" charset="0"/>
                <a:ea typeface="Calibri" panose="020F0502020204030204" pitchFamily="34" charset="0"/>
                <a:cs typeface="Times New Roman" panose="02020603050405020304" pitchFamily="18" charset="0"/>
              </a:rPr>
              <a:t>Measurement of water consumption in welding operations.</a:t>
            </a:r>
            <a:endParaRPr lang="en-US"/>
          </a:p>
        </p:txBody>
      </p:sp>
      <p:sp>
        <p:nvSpPr>
          <p:cNvPr id="7" name="Flowchart: Off-page Connector 6">
            <a:extLst>
              <a:ext uri="{FF2B5EF4-FFF2-40B4-BE49-F238E27FC236}">
                <a16:creationId xmlns:a16="http://schemas.microsoft.com/office/drawing/2014/main" id="{336EE23D-F03F-BBF7-C202-429806DEC06B}"/>
              </a:ext>
            </a:extLst>
          </p:cNvPr>
          <p:cNvSpPr/>
          <p:nvPr/>
        </p:nvSpPr>
        <p:spPr>
          <a:xfrm rot="5400000" flipV="1">
            <a:off x="1301291" y="1804058"/>
            <a:ext cx="476472" cy="1964666"/>
          </a:xfrm>
          <a:prstGeom prst="flowChartOffpageConnector">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t" anchorCtr="0"/>
          <a:lstStyle/>
          <a:p>
            <a:r>
              <a:rPr lang="en-US" sz="2000">
                <a:effectLst/>
                <a:latin typeface="Calibri" panose="020F0502020204030204" pitchFamily="34" charset="0"/>
                <a:ea typeface="Calibri" panose="020F0502020204030204" pitchFamily="34" charset="0"/>
                <a:cs typeface="Times New Roman" panose="02020603050405020304" pitchFamily="18" charset="0"/>
              </a:rPr>
              <a:t>flow meters </a:t>
            </a:r>
            <a:endParaRPr lang="en-US" sz="2000"/>
          </a:p>
        </p:txBody>
      </p:sp>
      <p:sp>
        <p:nvSpPr>
          <p:cNvPr id="34" name="Flowchart: Off-page Connector 33">
            <a:extLst>
              <a:ext uri="{FF2B5EF4-FFF2-40B4-BE49-F238E27FC236}">
                <a16:creationId xmlns:a16="http://schemas.microsoft.com/office/drawing/2014/main" id="{6AC5954B-5726-32F5-1520-F3F126630B6D}"/>
              </a:ext>
            </a:extLst>
          </p:cNvPr>
          <p:cNvSpPr/>
          <p:nvPr/>
        </p:nvSpPr>
        <p:spPr>
          <a:xfrm rot="5400000" flipV="1">
            <a:off x="2283624" y="2799088"/>
            <a:ext cx="476472" cy="3475274"/>
          </a:xfrm>
          <a:prstGeom prst="flowChartOffpageConnector">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t" anchorCtr="0"/>
          <a:lstStyle/>
          <a:p>
            <a:r>
              <a:rPr lang="en-US" sz="2000">
                <a:effectLst/>
                <a:latin typeface="Calibri" panose="020F0502020204030204" pitchFamily="34" charset="0"/>
                <a:ea typeface="Calibri" panose="020F0502020204030204" pitchFamily="34" charset="0"/>
                <a:cs typeface="Times New Roman" panose="02020603050405020304" pitchFamily="18" charset="0"/>
              </a:rPr>
              <a:t>data logging systems </a:t>
            </a:r>
            <a:endParaRPr lang="en-US" sz="2000"/>
          </a:p>
        </p:txBody>
      </p:sp>
      <p:sp>
        <p:nvSpPr>
          <p:cNvPr id="36" name="Flowchart: Off-page Connector 35">
            <a:extLst>
              <a:ext uri="{FF2B5EF4-FFF2-40B4-BE49-F238E27FC236}">
                <a16:creationId xmlns:a16="http://schemas.microsoft.com/office/drawing/2014/main" id="{A07F34E5-7212-8F0B-36E0-215E655D6310}"/>
              </a:ext>
            </a:extLst>
          </p:cNvPr>
          <p:cNvSpPr/>
          <p:nvPr/>
        </p:nvSpPr>
        <p:spPr>
          <a:xfrm rot="5400000" flipV="1">
            <a:off x="7605202" y="2062671"/>
            <a:ext cx="476472" cy="4905920"/>
          </a:xfrm>
          <a:prstGeom prst="flowChartOffpageConnector">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t" anchorCtr="0"/>
          <a:lstStyle/>
          <a:p>
            <a:r>
              <a:rPr lang="en-US" sz="2000">
                <a:effectLst/>
                <a:latin typeface="Calibri" panose="020F0502020204030204" pitchFamily="34" charset="0"/>
                <a:ea typeface="Calibri" panose="020F0502020204030204" pitchFamily="34" charset="0"/>
                <a:cs typeface="Times New Roman" panose="02020603050405020304" pitchFamily="18" charset="0"/>
              </a:rPr>
              <a:t>Drip Pans and Collection Systems </a:t>
            </a:r>
            <a:endParaRPr lang="en-US" sz="2000"/>
          </a:p>
        </p:txBody>
      </p:sp>
      <p:sp>
        <p:nvSpPr>
          <p:cNvPr id="37" name="Flowchart: Off-page Connector 36">
            <a:extLst>
              <a:ext uri="{FF2B5EF4-FFF2-40B4-BE49-F238E27FC236}">
                <a16:creationId xmlns:a16="http://schemas.microsoft.com/office/drawing/2014/main" id="{0AC2B90F-5E27-768A-835D-669E90890446}"/>
              </a:ext>
            </a:extLst>
          </p:cNvPr>
          <p:cNvSpPr/>
          <p:nvPr/>
        </p:nvSpPr>
        <p:spPr>
          <a:xfrm rot="5400000" flipV="1">
            <a:off x="5152242" y="1478008"/>
            <a:ext cx="476472" cy="3245416"/>
          </a:xfrm>
          <a:prstGeom prst="flowChartOffpageConnector">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t" anchorCtr="0"/>
          <a:lstStyle/>
          <a:p>
            <a:r>
              <a:rPr lang="en-US" sz="2000">
                <a:effectLst/>
                <a:latin typeface="Calibri" panose="020F0502020204030204" pitchFamily="34" charset="0"/>
                <a:ea typeface="Calibri" panose="020F0502020204030204" pitchFamily="34" charset="0"/>
                <a:cs typeface="Times New Roman" panose="02020603050405020304" pitchFamily="18" charset="0"/>
              </a:rPr>
              <a:t>Water Quality Sensors </a:t>
            </a:r>
            <a:endParaRPr lang="en-US" sz="2000"/>
          </a:p>
        </p:txBody>
      </p:sp>
    </p:spTree>
    <p:extLst>
      <p:ext uri="{BB962C8B-B14F-4D97-AF65-F5344CB8AC3E}">
        <p14:creationId xmlns:p14="http://schemas.microsoft.com/office/powerpoint/2010/main" val="17659224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background pattern&#10;&#10;Description automatically generated">
            <a:extLst>
              <a:ext uri="{FF2B5EF4-FFF2-40B4-BE49-F238E27FC236}">
                <a16:creationId xmlns:a16="http://schemas.microsoft.com/office/drawing/2014/main" id="{94D1EE3D-F272-E14B-043D-0E7F951FCFFE}"/>
              </a:ext>
            </a:extLst>
          </p:cNvPr>
          <p:cNvPicPr>
            <a:picLocks noGrp="1" noRot="1" noChangeAspect="1" noMove="1" noResize="1" noEditPoints="1" noAdjustHandles="1" noChangeArrowheads="1" noChangeShapeType="1" noCrop="1"/>
          </p:cNvPicPr>
          <p:nvPr>
            <p:ph idx="1"/>
          </p:nvPr>
        </p:nvPicPr>
        <p:blipFill>
          <a:blip r:embed="rId2">
            <a:extLst>
              <a:ext uri="{28A0092B-C50C-407E-A947-70E740481C1C}">
                <a14:useLocalDpi xmlns:a14="http://schemas.microsoft.com/office/drawing/2010/main" val="0"/>
              </a:ext>
            </a:extLst>
          </a:blip>
          <a:stretch>
            <a:fillRect/>
          </a:stretch>
        </p:blipFill>
        <p:spPr>
          <a:xfrm>
            <a:off x="0" y="-1"/>
            <a:ext cx="12192000" cy="6856287"/>
          </a:xfrm>
        </p:spPr>
      </p:pic>
      <p:sp>
        <p:nvSpPr>
          <p:cNvPr id="2" name="Title 1">
            <a:extLst>
              <a:ext uri="{FF2B5EF4-FFF2-40B4-BE49-F238E27FC236}">
                <a16:creationId xmlns:a16="http://schemas.microsoft.com/office/drawing/2014/main" id="{33A04DB5-8A62-9323-6040-A92FB64728BC}"/>
              </a:ext>
            </a:extLst>
          </p:cNvPr>
          <p:cNvSpPr>
            <a:spLocks noGrp="1"/>
          </p:cNvSpPr>
          <p:nvPr>
            <p:ph type="title"/>
          </p:nvPr>
        </p:nvSpPr>
        <p:spPr/>
        <p:txBody>
          <a:bodyPr/>
          <a:lstStyle/>
          <a:p>
            <a:r>
              <a:rPr lang="en-US" b="1">
                <a:solidFill>
                  <a:srgbClr val="2B5E1C"/>
                </a:solidFill>
                <a:latin typeface="Barlow" panose="00000500000000000000" pitchFamily="2" charset="0"/>
              </a:rPr>
              <a:t>Measurement Types and Techniques for Green Welding</a:t>
            </a:r>
          </a:p>
        </p:txBody>
      </p:sp>
      <p:sp>
        <p:nvSpPr>
          <p:cNvPr id="9" name="TextBox 8">
            <a:extLst>
              <a:ext uri="{FF2B5EF4-FFF2-40B4-BE49-F238E27FC236}">
                <a16:creationId xmlns:a16="http://schemas.microsoft.com/office/drawing/2014/main" id="{8C8A4CF5-0674-0905-8A26-24305284B4E8}"/>
              </a:ext>
            </a:extLst>
          </p:cNvPr>
          <p:cNvSpPr txBox="1"/>
          <p:nvPr/>
        </p:nvSpPr>
        <p:spPr>
          <a:xfrm>
            <a:off x="626301" y="1918411"/>
            <a:ext cx="9468116" cy="646331"/>
          </a:xfrm>
          <a:prstGeom prst="rect">
            <a:avLst/>
          </a:prstGeom>
          <a:noFill/>
        </p:spPr>
        <p:txBody>
          <a:bodyPr wrap="square">
            <a:spAutoFit/>
          </a:bodyPr>
          <a:lstStyle/>
          <a:p>
            <a:r>
              <a:rPr lang="en-US" sz="1800" b="1">
                <a:effectLst/>
                <a:latin typeface="Calibri" panose="020F0502020204030204" pitchFamily="34" charset="0"/>
                <a:ea typeface="Calibri" panose="020F0502020204030204" pitchFamily="34" charset="0"/>
                <a:cs typeface="Times New Roman" panose="02020603050405020304" pitchFamily="18" charset="0"/>
              </a:rPr>
              <a:t>Greenhouse Gas Emissions </a:t>
            </a:r>
            <a:r>
              <a:rPr lang="en-US" sz="1800">
                <a:effectLst/>
                <a:latin typeface="Calibri" panose="020F0502020204030204" pitchFamily="34" charset="0"/>
                <a:ea typeface="Calibri" panose="020F0502020204030204" pitchFamily="34" charset="0"/>
                <a:cs typeface="Times New Roman" panose="02020603050405020304" pitchFamily="18" charset="0"/>
              </a:rPr>
              <a:t>Measurement of greenhouse gas emissions associated with welding processes.</a:t>
            </a:r>
            <a:endParaRPr lang="en-US"/>
          </a:p>
        </p:txBody>
      </p:sp>
      <p:sp>
        <p:nvSpPr>
          <p:cNvPr id="7" name="Flowchart: Off-page Connector 6">
            <a:extLst>
              <a:ext uri="{FF2B5EF4-FFF2-40B4-BE49-F238E27FC236}">
                <a16:creationId xmlns:a16="http://schemas.microsoft.com/office/drawing/2014/main" id="{336EE23D-F03F-BBF7-C202-429806DEC06B}"/>
              </a:ext>
            </a:extLst>
          </p:cNvPr>
          <p:cNvSpPr/>
          <p:nvPr/>
        </p:nvSpPr>
        <p:spPr>
          <a:xfrm rot="5400000" flipV="1">
            <a:off x="2916762" y="1114296"/>
            <a:ext cx="476472" cy="3475274"/>
          </a:xfrm>
          <a:prstGeom prst="flowChartOffpageConnector">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t" anchorCtr="0"/>
          <a:lstStyle/>
          <a:p>
            <a:r>
              <a:rPr lang="en-US" sz="2000">
                <a:effectLst/>
                <a:latin typeface="Calibri" panose="020F0502020204030204" pitchFamily="34" charset="0"/>
                <a:ea typeface="Calibri" panose="020F0502020204030204" pitchFamily="34" charset="0"/>
                <a:cs typeface="Times New Roman" panose="02020603050405020304" pitchFamily="18" charset="0"/>
              </a:rPr>
              <a:t>Emission Factors</a:t>
            </a:r>
            <a:endParaRPr lang="en-US" sz="2000"/>
          </a:p>
        </p:txBody>
      </p:sp>
      <p:sp>
        <p:nvSpPr>
          <p:cNvPr id="34" name="Flowchart: Off-page Connector 33">
            <a:extLst>
              <a:ext uri="{FF2B5EF4-FFF2-40B4-BE49-F238E27FC236}">
                <a16:creationId xmlns:a16="http://schemas.microsoft.com/office/drawing/2014/main" id="{6AC5954B-5726-32F5-1520-F3F126630B6D}"/>
              </a:ext>
            </a:extLst>
          </p:cNvPr>
          <p:cNvSpPr/>
          <p:nvPr/>
        </p:nvSpPr>
        <p:spPr>
          <a:xfrm rot="5400000" flipV="1">
            <a:off x="1809733" y="3493668"/>
            <a:ext cx="476472" cy="2821406"/>
          </a:xfrm>
          <a:prstGeom prst="flowChartOffpageConnector">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t" anchorCtr="0"/>
          <a:lstStyle/>
          <a:p>
            <a:r>
              <a:rPr lang="en-US" sz="2000">
                <a:effectLst/>
                <a:latin typeface="Calibri" panose="020F0502020204030204" pitchFamily="34" charset="0"/>
                <a:ea typeface="Calibri" panose="020F0502020204030204" pitchFamily="34" charset="0"/>
                <a:cs typeface="Times New Roman" panose="02020603050405020304" pitchFamily="18" charset="0"/>
              </a:rPr>
              <a:t>Waste Audits</a:t>
            </a:r>
            <a:endParaRPr lang="en-US" sz="2000"/>
          </a:p>
        </p:txBody>
      </p:sp>
      <p:sp>
        <p:nvSpPr>
          <p:cNvPr id="37" name="Flowchart: Off-page Connector 36">
            <a:extLst>
              <a:ext uri="{FF2B5EF4-FFF2-40B4-BE49-F238E27FC236}">
                <a16:creationId xmlns:a16="http://schemas.microsoft.com/office/drawing/2014/main" id="{0AC2B90F-5E27-768A-835D-669E90890446}"/>
              </a:ext>
            </a:extLst>
          </p:cNvPr>
          <p:cNvSpPr/>
          <p:nvPr/>
        </p:nvSpPr>
        <p:spPr>
          <a:xfrm rot="5400000" flipV="1">
            <a:off x="6765878" y="1573233"/>
            <a:ext cx="476472" cy="3921823"/>
          </a:xfrm>
          <a:prstGeom prst="flowChartOffpageConnector">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t" anchorCtr="0"/>
          <a:lstStyle/>
          <a:p>
            <a:r>
              <a:rPr lang="en-US" sz="2000">
                <a:effectLst/>
                <a:latin typeface="Calibri" panose="020F0502020204030204" pitchFamily="34" charset="0"/>
                <a:ea typeface="Calibri" panose="020F0502020204030204" pitchFamily="34" charset="0"/>
                <a:cs typeface="Times New Roman" panose="02020603050405020304" pitchFamily="18" charset="0"/>
              </a:rPr>
              <a:t>Carbon Footprint Analysis: </a:t>
            </a:r>
            <a:endParaRPr lang="en-US" sz="2000"/>
          </a:p>
        </p:txBody>
      </p:sp>
      <p:sp>
        <p:nvSpPr>
          <p:cNvPr id="3" name="TextBox 2">
            <a:extLst>
              <a:ext uri="{FF2B5EF4-FFF2-40B4-BE49-F238E27FC236}">
                <a16:creationId xmlns:a16="http://schemas.microsoft.com/office/drawing/2014/main" id="{C58D147D-834C-E2E4-1B20-2DB5D3B38AA0}"/>
              </a:ext>
            </a:extLst>
          </p:cNvPr>
          <p:cNvSpPr txBox="1"/>
          <p:nvPr/>
        </p:nvSpPr>
        <p:spPr>
          <a:xfrm>
            <a:off x="270848" y="3984382"/>
            <a:ext cx="8376834" cy="369332"/>
          </a:xfrm>
          <a:prstGeom prst="rect">
            <a:avLst/>
          </a:prstGeom>
          <a:noFill/>
        </p:spPr>
        <p:txBody>
          <a:bodyPr wrap="square">
            <a:spAutoFit/>
          </a:bodyPr>
          <a:lstStyle/>
          <a:p>
            <a:r>
              <a:rPr lang="en-US" sz="1800" b="1">
                <a:effectLst/>
                <a:latin typeface="Calibri" panose="020F0502020204030204" pitchFamily="34" charset="0"/>
                <a:ea typeface="Calibri" panose="020F0502020204030204" pitchFamily="34" charset="0"/>
                <a:cs typeface="Times New Roman" panose="02020603050405020304" pitchFamily="18" charset="0"/>
              </a:rPr>
              <a:t>Waste Generation and Recycling </a:t>
            </a:r>
            <a:r>
              <a:rPr lang="en-US" sz="1800">
                <a:effectLst/>
                <a:latin typeface="Calibri" panose="020F0502020204030204" pitchFamily="34" charset="0"/>
                <a:ea typeface="Calibri" panose="020F0502020204030204" pitchFamily="34" charset="0"/>
                <a:cs typeface="Times New Roman" panose="02020603050405020304" pitchFamily="18" charset="0"/>
              </a:rPr>
              <a:t>Measurement of waste generation and recycling rates.</a:t>
            </a:r>
            <a:endParaRPr lang="en-US"/>
          </a:p>
        </p:txBody>
      </p:sp>
      <p:sp>
        <p:nvSpPr>
          <p:cNvPr id="4" name="Flowchart: Off-page Connector 3">
            <a:extLst>
              <a:ext uri="{FF2B5EF4-FFF2-40B4-BE49-F238E27FC236}">
                <a16:creationId xmlns:a16="http://schemas.microsoft.com/office/drawing/2014/main" id="{C7445F3B-C645-AB7D-4D8F-A461E62A0E1F}"/>
              </a:ext>
            </a:extLst>
          </p:cNvPr>
          <p:cNvSpPr/>
          <p:nvPr/>
        </p:nvSpPr>
        <p:spPr>
          <a:xfrm rot="5400000" flipV="1">
            <a:off x="6135645" y="2785114"/>
            <a:ext cx="476472" cy="6150938"/>
          </a:xfrm>
          <a:prstGeom prst="flowChartOffpageConnector">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t" anchorCtr="0"/>
          <a:lstStyle/>
          <a:p>
            <a:r>
              <a:rPr lang="en-US" sz="2000">
                <a:effectLst/>
                <a:latin typeface="Calibri" panose="020F0502020204030204" pitchFamily="34" charset="0"/>
                <a:ea typeface="Calibri" panose="020F0502020204030204" pitchFamily="34" charset="0"/>
                <a:cs typeface="Times New Roman" panose="02020603050405020304" pitchFamily="18" charset="0"/>
              </a:rPr>
              <a:t>Regular monitoring and measurement</a:t>
            </a:r>
            <a:endParaRPr lang="en-US" sz="2000"/>
          </a:p>
        </p:txBody>
      </p:sp>
      <p:sp>
        <p:nvSpPr>
          <p:cNvPr id="6" name="Flowchart: Off-page Connector 5">
            <a:extLst>
              <a:ext uri="{FF2B5EF4-FFF2-40B4-BE49-F238E27FC236}">
                <a16:creationId xmlns:a16="http://schemas.microsoft.com/office/drawing/2014/main" id="{DBD91BCD-CA0F-998D-2267-55B4C47AD101}"/>
              </a:ext>
            </a:extLst>
          </p:cNvPr>
          <p:cNvSpPr/>
          <p:nvPr/>
        </p:nvSpPr>
        <p:spPr>
          <a:xfrm rot="5400000" flipV="1">
            <a:off x="6247114" y="3594088"/>
            <a:ext cx="476472" cy="2821406"/>
          </a:xfrm>
          <a:prstGeom prst="flowChartOffpageConnector">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t" anchorCtr="0"/>
          <a:lstStyle/>
          <a:p>
            <a:r>
              <a:rPr lang="en-US" sz="2000">
                <a:effectLst/>
                <a:latin typeface="Calibri" panose="020F0502020204030204" pitchFamily="34" charset="0"/>
                <a:ea typeface="Calibri" panose="020F0502020204030204" pitchFamily="34" charset="0"/>
                <a:cs typeface="Times New Roman" panose="02020603050405020304" pitchFamily="18" charset="0"/>
              </a:rPr>
              <a:t>Recycling Tracking</a:t>
            </a:r>
            <a:endParaRPr lang="en-US" sz="2000"/>
          </a:p>
        </p:txBody>
      </p:sp>
    </p:spTree>
    <p:extLst>
      <p:ext uri="{BB962C8B-B14F-4D97-AF65-F5344CB8AC3E}">
        <p14:creationId xmlns:p14="http://schemas.microsoft.com/office/powerpoint/2010/main" val="5050840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text">
            <a:extLst>
              <a:ext uri="{FF2B5EF4-FFF2-40B4-BE49-F238E27FC236}">
                <a16:creationId xmlns:a16="http://schemas.microsoft.com/office/drawing/2014/main" id="{4756114E-54D1-91C0-5A12-6D64E8EED286}"/>
              </a:ext>
            </a:extLst>
          </p:cNvPr>
          <p:cNvPicPr>
            <a:picLocks noGrp="1" noRot="1" noChangeAspect="1" noMove="1" noResize="1" noEditPoints="1" noAdjustHandles="1" noChangeArrowheads="1" noChangeShapeType="1" noCrop="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5047" cy="6858000"/>
          </a:xfrm>
        </p:spPr>
      </p:pic>
      <p:sp>
        <p:nvSpPr>
          <p:cNvPr id="2" name="Title 1">
            <a:extLst>
              <a:ext uri="{FF2B5EF4-FFF2-40B4-BE49-F238E27FC236}">
                <a16:creationId xmlns:a16="http://schemas.microsoft.com/office/drawing/2014/main" id="{76A87E0E-8A73-CB43-6027-D34CCF24505F}"/>
              </a:ext>
            </a:extLst>
          </p:cNvPr>
          <p:cNvSpPr>
            <a:spLocks noGrp="1"/>
          </p:cNvSpPr>
          <p:nvPr>
            <p:ph type="title"/>
          </p:nvPr>
        </p:nvSpPr>
        <p:spPr/>
        <p:txBody>
          <a:bodyPr/>
          <a:lstStyle/>
          <a:p>
            <a:r>
              <a:rPr lang="en-US" b="1">
                <a:solidFill>
                  <a:schemeClr val="bg1"/>
                </a:solidFill>
                <a:latin typeface="Barlow" panose="00000500000000000000" pitchFamily="2" charset="0"/>
              </a:rPr>
              <a:t>Agenda</a:t>
            </a:r>
          </a:p>
        </p:txBody>
      </p:sp>
      <p:sp>
        <p:nvSpPr>
          <p:cNvPr id="6" name="TextBox 5">
            <a:extLst>
              <a:ext uri="{FF2B5EF4-FFF2-40B4-BE49-F238E27FC236}">
                <a16:creationId xmlns:a16="http://schemas.microsoft.com/office/drawing/2014/main" id="{4A7B886B-E3DD-89BD-96D9-17A3077A8E57}"/>
              </a:ext>
            </a:extLst>
          </p:cNvPr>
          <p:cNvSpPr txBox="1"/>
          <p:nvPr/>
        </p:nvSpPr>
        <p:spPr>
          <a:xfrm>
            <a:off x="1912180" y="2411656"/>
            <a:ext cx="8472041" cy="2677656"/>
          </a:xfrm>
          <a:prstGeom prst="rect">
            <a:avLst/>
          </a:prstGeom>
          <a:noFill/>
        </p:spPr>
        <p:txBody>
          <a:bodyPr wrap="square" rtlCol="0">
            <a:spAutoFit/>
          </a:bodyPr>
          <a:lstStyle/>
          <a:p>
            <a:pPr marL="285750" indent="-285750">
              <a:buFont typeface="Arial" panose="020B0604020202020204" pitchFamily="34" charset="0"/>
              <a:buChar char="•"/>
            </a:pPr>
            <a:r>
              <a:rPr lang="en-US" sz="2400">
                <a:solidFill>
                  <a:schemeClr val="bg1"/>
                </a:solidFill>
                <a:latin typeface="Barlow" panose="00000500000000000000" pitchFamily="2" charset="0"/>
              </a:rPr>
              <a:t>Key Green Welding Parameters</a:t>
            </a:r>
            <a:endParaRPr lang="el-GR" sz="2400">
              <a:solidFill>
                <a:schemeClr val="bg1"/>
              </a:solidFill>
              <a:latin typeface="Barlow" panose="00000500000000000000" pitchFamily="2" charset="0"/>
            </a:endParaRPr>
          </a:p>
          <a:p>
            <a:pPr marL="285750" indent="-285750">
              <a:buFont typeface="Arial" panose="020B0604020202020204" pitchFamily="34" charset="0"/>
              <a:buChar char="•"/>
            </a:pPr>
            <a:r>
              <a:rPr lang="en-US" sz="2400">
                <a:solidFill>
                  <a:schemeClr val="bg1"/>
                </a:solidFill>
                <a:latin typeface="Barlow" panose="00000500000000000000" pitchFamily="2" charset="0"/>
              </a:rPr>
              <a:t>Measurement Types and Techniques for Green Welding</a:t>
            </a:r>
          </a:p>
          <a:p>
            <a:pPr marL="285750" indent="-285750">
              <a:buFont typeface="Arial" panose="020B0604020202020204" pitchFamily="34" charset="0"/>
              <a:buChar char="•"/>
            </a:pPr>
            <a:r>
              <a:rPr lang="en-US" sz="2400">
                <a:solidFill>
                  <a:schemeClr val="bg1"/>
                </a:solidFill>
                <a:latin typeface="Barlow" panose="00000500000000000000" pitchFamily="2" charset="0"/>
              </a:rPr>
              <a:t>International Standard, European Legislation and Acceptance criteria</a:t>
            </a:r>
          </a:p>
          <a:p>
            <a:pPr marL="285750" indent="-285750">
              <a:buFont typeface="Arial" panose="020B0604020202020204" pitchFamily="34" charset="0"/>
              <a:buChar char="•"/>
            </a:pPr>
            <a:r>
              <a:rPr lang="en-US" sz="2400">
                <a:solidFill>
                  <a:schemeClr val="bg1"/>
                </a:solidFill>
                <a:latin typeface="Barlow" panose="00000500000000000000" pitchFamily="2" charset="0"/>
              </a:rPr>
              <a:t>The influence of novel approaches on overall emission for environmentally friendly welding</a:t>
            </a:r>
          </a:p>
          <a:p>
            <a:pPr marL="285750" indent="-285750">
              <a:buFont typeface="Arial" panose="020B0604020202020204" pitchFamily="34" charset="0"/>
              <a:buChar char="•"/>
            </a:pPr>
            <a:r>
              <a:rPr lang="en-US" sz="2400">
                <a:solidFill>
                  <a:schemeClr val="bg1"/>
                </a:solidFill>
                <a:latin typeface="Barlow" panose="00000500000000000000" pitchFamily="2" charset="0"/>
              </a:rPr>
              <a:t>Case Studies</a:t>
            </a:r>
          </a:p>
        </p:txBody>
      </p:sp>
    </p:spTree>
    <p:extLst>
      <p:ext uri="{BB962C8B-B14F-4D97-AF65-F5344CB8AC3E}">
        <p14:creationId xmlns:p14="http://schemas.microsoft.com/office/powerpoint/2010/main" val="39795232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background pattern&#10;&#10;Description automatically generated">
            <a:extLst>
              <a:ext uri="{FF2B5EF4-FFF2-40B4-BE49-F238E27FC236}">
                <a16:creationId xmlns:a16="http://schemas.microsoft.com/office/drawing/2014/main" id="{94D1EE3D-F272-E14B-043D-0E7F951FCFFE}"/>
              </a:ext>
            </a:extLst>
          </p:cNvPr>
          <p:cNvPicPr>
            <a:picLocks noGrp="1" noRot="1" noChangeAspect="1" noMove="1" noResize="1" noEditPoints="1" noAdjustHandles="1" noChangeArrowheads="1" noChangeShapeType="1" noCrop="1"/>
          </p:cNvPicPr>
          <p:nvPr>
            <p:ph idx="1"/>
          </p:nvPr>
        </p:nvPicPr>
        <p:blipFill>
          <a:blip r:embed="rId2">
            <a:extLst>
              <a:ext uri="{28A0092B-C50C-407E-A947-70E740481C1C}">
                <a14:useLocalDpi xmlns:a14="http://schemas.microsoft.com/office/drawing/2010/main" val="0"/>
              </a:ext>
            </a:extLst>
          </a:blip>
          <a:stretch>
            <a:fillRect/>
          </a:stretch>
        </p:blipFill>
        <p:spPr>
          <a:xfrm>
            <a:off x="0" y="-1"/>
            <a:ext cx="12192000" cy="6856287"/>
          </a:xfrm>
        </p:spPr>
      </p:pic>
      <p:sp>
        <p:nvSpPr>
          <p:cNvPr id="2" name="Title 1">
            <a:extLst>
              <a:ext uri="{FF2B5EF4-FFF2-40B4-BE49-F238E27FC236}">
                <a16:creationId xmlns:a16="http://schemas.microsoft.com/office/drawing/2014/main" id="{33A04DB5-8A62-9323-6040-A92FB64728BC}"/>
              </a:ext>
            </a:extLst>
          </p:cNvPr>
          <p:cNvSpPr>
            <a:spLocks noGrp="1"/>
          </p:cNvSpPr>
          <p:nvPr>
            <p:ph type="title"/>
          </p:nvPr>
        </p:nvSpPr>
        <p:spPr/>
        <p:txBody>
          <a:bodyPr/>
          <a:lstStyle/>
          <a:p>
            <a:r>
              <a:rPr lang="en-US" b="1">
                <a:solidFill>
                  <a:srgbClr val="2B5E1C"/>
                </a:solidFill>
                <a:latin typeface="Barlow" panose="00000500000000000000" pitchFamily="2" charset="0"/>
              </a:rPr>
              <a:t>International Standard, European Legislation and Acceptance criteria</a:t>
            </a:r>
          </a:p>
        </p:txBody>
      </p:sp>
      <p:sp>
        <p:nvSpPr>
          <p:cNvPr id="9" name="TextBox 8">
            <a:extLst>
              <a:ext uri="{FF2B5EF4-FFF2-40B4-BE49-F238E27FC236}">
                <a16:creationId xmlns:a16="http://schemas.microsoft.com/office/drawing/2014/main" id="{8C8A4CF5-0674-0905-8A26-24305284B4E8}"/>
              </a:ext>
            </a:extLst>
          </p:cNvPr>
          <p:cNvSpPr txBox="1"/>
          <p:nvPr/>
        </p:nvSpPr>
        <p:spPr>
          <a:xfrm>
            <a:off x="273008" y="1942898"/>
            <a:ext cx="2919563" cy="369332"/>
          </a:xfrm>
          <a:prstGeom prst="rect">
            <a:avLst/>
          </a:prstGeom>
          <a:noFill/>
        </p:spPr>
        <p:txBody>
          <a:bodyPr wrap="square">
            <a:spAutoFit/>
          </a:bodyPr>
          <a:lstStyle/>
          <a:p>
            <a:r>
              <a:rPr lang="en-US" sz="1800" spc="75">
                <a:solidFill>
                  <a:srgbClr val="2B5E1C"/>
                </a:solidFill>
                <a:effectLst/>
                <a:latin typeface="Barlow" panose="00000500000000000000" pitchFamily="2" charset="0"/>
                <a:ea typeface="Times New Roman" panose="02020603050405020304" pitchFamily="18" charset="0"/>
                <a:cs typeface="Times New Roman" panose="02020603050405020304" pitchFamily="18" charset="0"/>
              </a:rPr>
              <a:t>International Standards</a:t>
            </a:r>
            <a:endParaRPr lang="en-US"/>
          </a:p>
        </p:txBody>
      </p:sp>
      <p:sp>
        <p:nvSpPr>
          <p:cNvPr id="7" name="Flowchart: Off-page Connector 6">
            <a:extLst>
              <a:ext uri="{FF2B5EF4-FFF2-40B4-BE49-F238E27FC236}">
                <a16:creationId xmlns:a16="http://schemas.microsoft.com/office/drawing/2014/main" id="{336EE23D-F03F-BBF7-C202-429806DEC06B}"/>
              </a:ext>
            </a:extLst>
          </p:cNvPr>
          <p:cNvSpPr/>
          <p:nvPr/>
        </p:nvSpPr>
        <p:spPr>
          <a:xfrm rot="5400000" flipV="1">
            <a:off x="1409021" y="2199218"/>
            <a:ext cx="476472" cy="1618113"/>
          </a:xfrm>
          <a:prstGeom prst="flowChartOffpageConnector">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t" anchorCtr="0"/>
          <a:lstStyle/>
          <a:p>
            <a:r>
              <a:rPr lang="en-US" sz="1800" b="1">
                <a:effectLst/>
                <a:latin typeface="Calibri" panose="020F0502020204030204" pitchFamily="34" charset="0"/>
                <a:ea typeface="Calibri" panose="020F0502020204030204" pitchFamily="34" charset="0"/>
                <a:cs typeface="Times New Roman" panose="02020603050405020304" pitchFamily="18" charset="0"/>
              </a:rPr>
              <a:t>ISO 14001</a:t>
            </a:r>
            <a:endParaRPr lang="en-US" sz="2000"/>
          </a:p>
        </p:txBody>
      </p:sp>
      <p:sp>
        <p:nvSpPr>
          <p:cNvPr id="34" name="Flowchart: Off-page Connector 33">
            <a:extLst>
              <a:ext uri="{FF2B5EF4-FFF2-40B4-BE49-F238E27FC236}">
                <a16:creationId xmlns:a16="http://schemas.microsoft.com/office/drawing/2014/main" id="{6AC5954B-5726-32F5-1520-F3F126630B6D}"/>
              </a:ext>
            </a:extLst>
          </p:cNvPr>
          <p:cNvSpPr/>
          <p:nvPr/>
        </p:nvSpPr>
        <p:spPr>
          <a:xfrm rot="5400000" flipV="1">
            <a:off x="2222318" y="2214542"/>
            <a:ext cx="476472" cy="4564247"/>
          </a:xfrm>
          <a:prstGeom prst="flowChartOffpageConnector">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t" anchorCtr="0"/>
          <a:lstStyle/>
          <a:p>
            <a:r>
              <a:rPr lang="en-US">
                <a:effectLst/>
                <a:latin typeface="Calibri" panose="020F0502020204030204" pitchFamily="34" charset="0"/>
                <a:ea typeface="Calibri" panose="020F0502020204030204" pitchFamily="34" charset="0"/>
                <a:cs typeface="Times New Roman" panose="02020603050405020304" pitchFamily="18" charset="0"/>
              </a:rPr>
              <a:t>REACH Regulation (EC) No 1907/2006</a:t>
            </a:r>
            <a:endParaRPr lang="en-US"/>
          </a:p>
        </p:txBody>
      </p:sp>
      <p:sp>
        <p:nvSpPr>
          <p:cNvPr id="35" name="Flowchart: Off-page Connector 34">
            <a:extLst>
              <a:ext uri="{FF2B5EF4-FFF2-40B4-BE49-F238E27FC236}">
                <a16:creationId xmlns:a16="http://schemas.microsoft.com/office/drawing/2014/main" id="{2384B75C-DC7C-E704-F8C0-9FED6D5106EC}"/>
              </a:ext>
            </a:extLst>
          </p:cNvPr>
          <p:cNvSpPr/>
          <p:nvPr/>
        </p:nvSpPr>
        <p:spPr>
          <a:xfrm rot="5400000" flipV="1">
            <a:off x="3878769" y="2611865"/>
            <a:ext cx="476472" cy="6423973"/>
          </a:xfrm>
          <a:prstGeom prst="flowChartOffpageConnector">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t" anchorCtr="0"/>
          <a:lstStyle/>
          <a:p>
            <a:r>
              <a:rPr lang="en-US" sz="1800" b="1">
                <a:effectLst/>
                <a:latin typeface="Calibri" panose="020F0502020204030204" pitchFamily="34" charset="0"/>
                <a:ea typeface="Calibri" panose="020F0502020204030204" pitchFamily="34" charset="0"/>
                <a:cs typeface="Times New Roman" panose="02020603050405020304" pitchFamily="18" charset="0"/>
              </a:rPr>
              <a:t>European Waste Framework Directive (2008/98/EC):</a:t>
            </a:r>
            <a:r>
              <a:rPr lang="en-US" sz="1800">
                <a:effectLst/>
                <a:latin typeface="Calibri" panose="020F0502020204030204" pitchFamily="34" charset="0"/>
                <a:ea typeface="Calibri" panose="020F0502020204030204" pitchFamily="34" charset="0"/>
                <a:cs typeface="Times New Roman" panose="02020603050405020304" pitchFamily="18" charset="0"/>
              </a:rPr>
              <a:t> </a:t>
            </a:r>
            <a:endParaRPr lang="en-US" sz="2000"/>
          </a:p>
        </p:txBody>
      </p:sp>
      <p:sp>
        <p:nvSpPr>
          <p:cNvPr id="37" name="Flowchart: Off-page Connector 36">
            <a:extLst>
              <a:ext uri="{FF2B5EF4-FFF2-40B4-BE49-F238E27FC236}">
                <a16:creationId xmlns:a16="http://schemas.microsoft.com/office/drawing/2014/main" id="{0AC2B90F-5E27-768A-835D-669E90890446}"/>
              </a:ext>
            </a:extLst>
          </p:cNvPr>
          <p:cNvSpPr/>
          <p:nvPr/>
        </p:nvSpPr>
        <p:spPr>
          <a:xfrm rot="5400000" flipV="1">
            <a:off x="5857764" y="2053608"/>
            <a:ext cx="476472" cy="1791088"/>
          </a:xfrm>
          <a:prstGeom prst="flowChartOffpageConnector">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t" anchorCtr="0"/>
          <a:lstStyle/>
          <a:p>
            <a:r>
              <a:rPr lang="en-US" sz="1800" b="1">
                <a:effectLst/>
                <a:latin typeface="Calibri" panose="020F0502020204030204" pitchFamily="34" charset="0"/>
                <a:ea typeface="Calibri" panose="020F0502020204030204" pitchFamily="34" charset="0"/>
                <a:cs typeface="Times New Roman" panose="02020603050405020304" pitchFamily="18" charset="0"/>
              </a:rPr>
              <a:t>ISO 3834</a:t>
            </a:r>
            <a:r>
              <a:rPr lang="en-US" sz="1800">
                <a:effectLst/>
                <a:latin typeface="Calibri" panose="020F0502020204030204" pitchFamily="34" charset="0"/>
                <a:ea typeface="Calibri" panose="020F0502020204030204" pitchFamily="34" charset="0"/>
                <a:cs typeface="Times New Roman" panose="02020603050405020304" pitchFamily="18" charset="0"/>
              </a:rPr>
              <a:t> </a:t>
            </a:r>
            <a:endParaRPr lang="en-US" sz="2000"/>
          </a:p>
        </p:txBody>
      </p:sp>
      <p:sp>
        <p:nvSpPr>
          <p:cNvPr id="3" name="TextBox 2">
            <a:extLst>
              <a:ext uri="{FF2B5EF4-FFF2-40B4-BE49-F238E27FC236}">
                <a16:creationId xmlns:a16="http://schemas.microsoft.com/office/drawing/2014/main" id="{0BB31FB3-2509-B7C1-861A-A497D4D445EA}"/>
              </a:ext>
            </a:extLst>
          </p:cNvPr>
          <p:cNvSpPr txBox="1"/>
          <p:nvPr/>
        </p:nvSpPr>
        <p:spPr>
          <a:xfrm>
            <a:off x="259248" y="3828513"/>
            <a:ext cx="2919563" cy="369332"/>
          </a:xfrm>
          <a:prstGeom prst="rect">
            <a:avLst/>
          </a:prstGeom>
          <a:noFill/>
        </p:spPr>
        <p:txBody>
          <a:bodyPr wrap="square">
            <a:spAutoFit/>
          </a:bodyPr>
          <a:lstStyle/>
          <a:p>
            <a:r>
              <a:rPr lang="en-US" sz="1800" spc="75">
                <a:solidFill>
                  <a:srgbClr val="2B5E1C"/>
                </a:solidFill>
                <a:effectLst/>
                <a:latin typeface="Barlow" panose="00000500000000000000" pitchFamily="2" charset="0"/>
                <a:ea typeface="Times New Roman" panose="02020603050405020304" pitchFamily="18" charset="0"/>
                <a:cs typeface="Times New Roman" panose="02020603050405020304" pitchFamily="18" charset="0"/>
              </a:rPr>
              <a:t>European Legislation</a:t>
            </a:r>
            <a:endParaRPr lang="en-US"/>
          </a:p>
        </p:txBody>
      </p:sp>
      <p:sp>
        <p:nvSpPr>
          <p:cNvPr id="4" name="Flowchart: Off-page Connector 3">
            <a:extLst>
              <a:ext uri="{FF2B5EF4-FFF2-40B4-BE49-F238E27FC236}">
                <a16:creationId xmlns:a16="http://schemas.microsoft.com/office/drawing/2014/main" id="{9C68C51C-3967-7331-8CA3-678663D19337}"/>
              </a:ext>
            </a:extLst>
          </p:cNvPr>
          <p:cNvSpPr/>
          <p:nvPr/>
        </p:nvSpPr>
        <p:spPr>
          <a:xfrm rot="5400000" flipV="1">
            <a:off x="8209630" y="2645897"/>
            <a:ext cx="476472" cy="3298403"/>
          </a:xfrm>
          <a:prstGeom prst="flowChartOffpageConnector">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t" anchorCtr="0"/>
          <a:lstStyle/>
          <a:p>
            <a:r>
              <a:rPr lang="en-US" sz="1600" b="1">
                <a:effectLst/>
                <a:latin typeface="Calibri" panose="020F0502020204030204" pitchFamily="34" charset="0"/>
                <a:ea typeface="Calibri" panose="020F0502020204030204" pitchFamily="34" charset="0"/>
                <a:cs typeface="Times New Roman" panose="02020603050405020304" pitchFamily="18" charset="0"/>
              </a:rPr>
              <a:t>RoHS Directive (2011/65/EU)</a:t>
            </a:r>
            <a:r>
              <a:rPr lang="en-US" sz="1600">
                <a:effectLst/>
                <a:latin typeface="Calibri" panose="020F0502020204030204" pitchFamily="34" charset="0"/>
                <a:ea typeface="Calibri" panose="020F0502020204030204" pitchFamily="34" charset="0"/>
                <a:cs typeface="Times New Roman" panose="02020603050405020304" pitchFamily="18" charset="0"/>
              </a:rPr>
              <a:t> </a:t>
            </a:r>
            <a:endParaRPr lang="en-US"/>
          </a:p>
        </p:txBody>
      </p:sp>
      <p:sp>
        <p:nvSpPr>
          <p:cNvPr id="6" name="Oval 5">
            <a:extLst>
              <a:ext uri="{FF2B5EF4-FFF2-40B4-BE49-F238E27FC236}">
                <a16:creationId xmlns:a16="http://schemas.microsoft.com/office/drawing/2014/main" id="{4CA63739-5051-D45B-3A88-099F6BA3B297}"/>
              </a:ext>
            </a:extLst>
          </p:cNvPr>
          <p:cNvSpPr/>
          <p:nvPr/>
        </p:nvSpPr>
        <p:spPr>
          <a:xfrm>
            <a:off x="2308956" y="2055814"/>
            <a:ext cx="2453760" cy="2072104"/>
          </a:xfrm>
          <a:prstGeom prst="ellipse">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a:solidFill>
                  <a:schemeClr val="bg1"/>
                </a:solidFill>
              </a:rPr>
              <a:t>Specify the requirements for an environmental management system (EMS), for organizations to manage their environmental impact, including those related to welding processes</a:t>
            </a:r>
            <a:endParaRPr lang="en-US" sz="1100">
              <a:solidFill>
                <a:schemeClr val="bg1"/>
              </a:solidFill>
            </a:endParaRPr>
          </a:p>
        </p:txBody>
      </p:sp>
      <p:sp>
        <p:nvSpPr>
          <p:cNvPr id="8" name="Oval 7">
            <a:extLst>
              <a:ext uri="{FF2B5EF4-FFF2-40B4-BE49-F238E27FC236}">
                <a16:creationId xmlns:a16="http://schemas.microsoft.com/office/drawing/2014/main" id="{0F70D135-1093-0858-F18D-85A0178436C2}"/>
              </a:ext>
            </a:extLst>
          </p:cNvPr>
          <p:cNvSpPr/>
          <p:nvPr/>
        </p:nvSpPr>
        <p:spPr>
          <a:xfrm>
            <a:off x="6876979" y="1931714"/>
            <a:ext cx="2476726" cy="2152363"/>
          </a:xfrm>
          <a:prstGeom prst="ellipse">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a:solidFill>
                  <a:schemeClr val="bg1"/>
                </a:solidFill>
              </a:rPr>
              <a:t>Quality requirements for fusion welding of metallic materials. While it primarily focuses on quality aspects, adherence to these standards can indirectly contribute to environmental considerations</a:t>
            </a:r>
            <a:endParaRPr lang="en-US" sz="1100">
              <a:solidFill>
                <a:schemeClr val="bg1"/>
              </a:solidFill>
            </a:endParaRPr>
          </a:p>
        </p:txBody>
      </p:sp>
      <p:sp>
        <p:nvSpPr>
          <p:cNvPr id="10" name="Oval 9">
            <a:extLst>
              <a:ext uri="{FF2B5EF4-FFF2-40B4-BE49-F238E27FC236}">
                <a16:creationId xmlns:a16="http://schemas.microsoft.com/office/drawing/2014/main" id="{577A62AF-9CE5-3EDC-862F-DDF28C13F3C4}"/>
              </a:ext>
            </a:extLst>
          </p:cNvPr>
          <p:cNvSpPr/>
          <p:nvPr/>
        </p:nvSpPr>
        <p:spPr>
          <a:xfrm>
            <a:off x="4245293" y="3367644"/>
            <a:ext cx="2528300" cy="2152362"/>
          </a:xfrm>
          <a:prstGeom prst="ellipse">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a:solidFill>
                  <a:schemeClr val="bg1"/>
                </a:solidFill>
              </a:rPr>
              <a:t>Regulation that addresses the production and use of chemical substances. Compliance with REACH is essential for managing the environmental impact of welding consumables and chemicals used in the process.</a:t>
            </a:r>
            <a:endParaRPr lang="en-US" sz="1100">
              <a:solidFill>
                <a:schemeClr val="bg1"/>
              </a:solidFill>
            </a:endParaRPr>
          </a:p>
        </p:txBody>
      </p:sp>
      <p:sp>
        <p:nvSpPr>
          <p:cNvPr id="11" name="Oval 10">
            <a:extLst>
              <a:ext uri="{FF2B5EF4-FFF2-40B4-BE49-F238E27FC236}">
                <a16:creationId xmlns:a16="http://schemas.microsoft.com/office/drawing/2014/main" id="{3F5B3585-E0FB-EF94-D517-F1D7B383DD86}"/>
              </a:ext>
            </a:extLst>
          </p:cNvPr>
          <p:cNvSpPr/>
          <p:nvPr/>
        </p:nvSpPr>
        <p:spPr>
          <a:xfrm>
            <a:off x="9624755" y="2447403"/>
            <a:ext cx="2528300" cy="2254947"/>
          </a:xfrm>
          <a:prstGeom prst="ellipse">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a:solidFill>
                  <a:schemeClr val="bg1"/>
                </a:solidFill>
              </a:rPr>
              <a:t>The Restriction of Hazardous Substances (RoHS) Directive restricts the use of certain hazardous substances in electrical and electronic equipment. While not specific to welding, it may impact the selection of materials and components used in welding equipment.</a:t>
            </a:r>
            <a:endParaRPr lang="en-US" sz="1050">
              <a:solidFill>
                <a:schemeClr val="bg1"/>
              </a:solidFill>
            </a:endParaRPr>
          </a:p>
        </p:txBody>
      </p:sp>
      <p:sp>
        <p:nvSpPr>
          <p:cNvPr id="12" name="Oval 11">
            <a:extLst>
              <a:ext uri="{FF2B5EF4-FFF2-40B4-BE49-F238E27FC236}">
                <a16:creationId xmlns:a16="http://schemas.microsoft.com/office/drawing/2014/main" id="{183BA0AB-815F-6D28-C520-FBF71D591366}"/>
              </a:ext>
            </a:extLst>
          </p:cNvPr>
          <p:cNvSpPr/>
          <p:nvPr/>
        </p:nvSpPr>
        <p:spPr>
          <a:xfrm>
            <a:off x="7071384" y="4574249"/>
            <a:ext cx="2528300" cy="2152362"/>
          </a:xfrm>
          <a:prstGeom prst="ellipse">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a:solidFill>
                  <a:schemeClr val="bg1"/>
                </a:solidFill>
              </a:rPr>
              <a:t>Legal framework for waste management in the European Union. It emphasizes waste prevention and the promotion of recycling, which can be relevant for managing waste generated during welding processes.</a:t>
            </a:r>
            <a:endParaRPr lang="en-US" sz="1100">
              <a:solidFill>
                <a:schemeClr val="bg1"/>
              </a:solidFill>
            </a:endParaRPr>
          </a:p>
        </p:txBody>
      </p:sp>
    </p:spTree>
    <p:extLst>
      <p:ext uri="{BB962C8B-B14F-4D97-AF65-F5344CB8AC3E}">
        <p14:creationId xmlns:p14="http://schemas.microsoft.com/office/powerpoint/2010/main" val="20606635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background pattern&#10;&#10;Description automatically generated">
            <a:extLst>
              <a:ext uri="{FF2B5EF4-FFF2-40B4-BE49-F238E27FC236}">
                <a16:creationId xmlns:a16="http://schemas.microsoft.com/office/drawing/2014/main" id="{94D1EE3D-F272-E14B-043D-0E7F951FCFFE}"/>
              </a:ext>
            </a:extLst>
          </p:cNvPr>
          <p:cNvPicPr>
            <a:picLocks noGrp="1" noRot="1" noChangeAspect="1" noMove="1" noResize="1" noEditPoints="1" noAdjustHandles="1" noChangeArrowheads="1" noChangeShapeType="1" noCrop="1"/>
          </p:cNvPicPr>
          <p:nvPr>
            <p:ph idx="1"/>
          </p:nvPr>
        </p:nvPicPr>
        <p:blipFill>
          <a:blip r:embed="rId2">
            <a:extLst>
              <a:ext uri="{28A0092B-C50C-407E-A947-70E740481C1C}">
                <a14:useLocalDpi xmlns:a14="http://schemas.microsoft.com/office/drawing/2010/main" val="0"/>
              </a:ext>
            </a:extLst>
          </a:blip>
          <a:stretch>
            <a:fillRect/>
          </a:stretch>
        </p:blipFill>
        <p:spPr>
          <a:xfrm>
            <a:off x="0" y="-1"/>
            <a:ext cx="12192000" cy="6856287"/>
          </a:xfrm>
        </p:spPr>
      </p:pic>
      <p:sp>
        <p:nvSpPr>
          <p:cNvPr id="2" name="Title 1">
            <a:extLst>
              <a:ext uri="{FF2B5EF4-FFF2-40B4-BE49-F238E27FC236}">
                <a16:creationId xmlns:a16="http://schemas.microsoft.com/office/drawing/2014/main" id="{33A04DB5-8A62-9323-6040-A92FB64728BC}"/>
              </a:ext>
            </a:extLst>
          </p:cNvPr>
          <p:cNvSpPr>
            <a:spLocks noGrp="1"/>
          </p:cNvSpPr>
          <p:nvPr>
            <p:ph type="title"/>
          </p:nvPr>
        </p:nvSpPr>
        <p:spPr/>
        <p:txBody>
          <a:bodyPr/>
          <a:lstStyle/>
          <a:p>
            <a:r>
              <a:rPr lang="en-US" b="1">
                <a:solidFill>
                  <a:srgbClr val="2B5E1C"/>
                </a:solidFill>
                <a:latin typeface="Barlow" panose="00000500000000000000" pitchFamily="2" charset="0"/>
              </a:rPr>
              <a:t>International Standard, European Legislation and Acceptance criteria</a:t>
            </a:r>
          </a:p>
        </p:txBody>
      </p:sp>
      <p:sp>
        <p:nvSpPr>
          <p:cNvPr id="9" name="TextBox 8">
            <a:extLst>
              <a:ext uri="{FF2B5EF4-FFF2-40B4-BE49-F238E27FC236}">
                <a16:creationId xmlns:a16="http://schemas.microsoft.com/office/drawing/2014/main" id="{8C8A4CF5-0674-0905-8A26-24305284B4E8}"/>
              </a:ext>
            </a:extLst>
          </p:cNvPr>
          <p:cNvSpPr txBox="1"/>
          <p:nvPr/>
        </p:nvSpPr>
        <p:spPr>
          <a:xfrm>
            <a:off x="305398" y="1980980"/>
            <a:ext cx="2919563" cy="369332"/>
          </a:xfrm>
          <a:prstGeom prst="rect">
            <a:avLst/>
          </a:prstGeom>
          <a:noFill/>
        </p:spPr>
        <p:txBody>
          <a:bodyPr wrap="square">
            <a:spAutoFit/>
          </a:bodyPr>
          <a:lstStyle/>
          <a:p>
            <a:r>
              <a:rPr lang="en-US" sz="1800" spc="75">
                <a:solidFill>
                  <a:srgbClr val="2B5E1C"/>
                </a:solidFill>
                <a:effectLst/>
                <a:latin typeface="Barlow" panose="00000500000000000000" pitchFamily="2" charset="0"/>
                <a:ea typeface="Times New Roman" panose="02020603050405020304" pitchFamily="18" charset="0"/>
                <a:cs typeface="Times New Roman" panose="02020603050405020304" pitchFamily="18" charset="0"/>
              </a:rPr>
              <a:t>Acceptance Criteria:</a:t>
            </a:r>
            <a:endParaRPr lang="en-US"/>
          </a:p>
        </p:txBody>
      </p:sp>
      <p:sp>
        <p:nvSpPr>
          <p:cNvPr id="7" name="Flowchart: Off-page Connector 6">
            <a:extLst>
              <a:ext uri="{FF2B5EF4-FFF2-40B4-BE49-F238E27FC236}">
                <a16:creationId xmlns:a16="http://schemas.microsoft.com/office/drawing/2014/main" id="{336EE23D-F03F-BBF7-C202-429806DEC06B}"/>
              </a:ext>
            </a:extLst>
          </p:cNvPr>
          <p:cNvSpPr/>
          <p:nvPr/>
        </p:nvSpPr>
        <p:spPr>
          <a:xfrm rot="5400000" flipV="1">
            <a:off x="7327614" y="138858"/>
            <a:ext cx="476472" cy="4678640"/>
          </a:xfrm>
          <a:prstGeom prst="flowChartOffpageConnector">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t" anchorCtr="0"/>
          <a:lstStyle/>
          <a:p>
            <a:r>
              <a:rPr lang="en-US" sz="1800" b="1">
                <a:effectLst/>
                <a:latin typeface="Calibri" panose="020F0502020204030204" pitchFamily="34" charset="0"/>
                <a:ea typeface="Calibri" panose="020F0502020204030204" pitchFamily="34" charset="0"/>
                <a:cs typeface="Times New Roman" panose="02020603050405020304" pitchFamily="18" charset="0"/>
              </a:rPr>
              <a:t>Environmental Performance Indicators</a:t>
            </a:r>
            <a:endParaRPr lang="en-US" sz="2000"/>
          </a:p>
        </p:txBody>
      </p:sp>
      <p:sp>
        <p:nvSpPr>
          <p:cNvPr id="34" name="Flowchart: Off-page Connector 33">
            <a:extLst>
              <a:ext uri="{FF2B5EF4-FFF2-40B4-BE49-F238E27FC236}">
                <a16:creationId xmlns:a16="http://schemas.microsoft.com/office/drawing/2014/main" id="{6AC5954B-5726-32F5-1520-F3F126630B6D}"/>
              </a:ext>
            </a:extLst>
          </p:cNvPr>
          <p:cNvSpPr/>
          <p:nvPr/>
        </p:nvSpPr>
        <p:spPr>
          <a:xfrm rot="5400000" flipV="1">
            <a:off x="5631702" y="2217132"/>
            <a:ext cx="476472" cy="3356138"/>
          </a:xfrm>
          <a:prstGeom prst="flowChartOffpageConnector">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t" anchorCtr="0"/>
          <a:lstStyle/>
          <a:p>
            <a:r>
              <a:rPr lang="en-US" sz="1800" b="1">
                <a:effectLst/>
                <a:latin typeface="Calibri" panose="020F0502020204030204" pitchFamily="34" charset="0"/>
                <a:ea typeface="Calibri" panose="020F0502020204030204" pitchFamily="34" charset="0"/>
                <a:cs typeface="Times New Roman" panose="02020603050405020304" pitchFamily="18" charset="0"/>
              </a:rPr>
              <a:t>Customer Requirements</a:t>
            </a:r>
            <a:endParaRPr lang="en-US" sz="2000"/>
          </a:p>
        </p:txBody>
      </p:sp>
      <p:sp>
        <p:nvSpPr>
          <p:cNvPr id="35" name="Flowchart: Off-page Connector 34">
            <a:extLst>
              <a:ext uri="{FF2B5EF4-FFF2-40B4-BE49-F238E27FC236}">
                <a16:creationId xmlns:a16="http://schemas.microsoft.com/office/drawing/2014/main" id="{2384B75C-DC7C-E704-F8C0-9FED6D5106EC}"/>
              </a:ext>
            </a:extLst>
          </p:cNvPr>
          <p:cNvSpPr/>
          <p:nvPr/>
        </p:nvSpPr>
        <p:spPr>
          <a:xfrm rot="5400000">
            <a:off x="3226299" y="2752413"/>
            <a:ext cx="489911" cy="3510551"/>
          </a:xfrm>
          <a:prstGeom prst="flowChartOffpageConnector">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t" anchorCtr="0"/>
          <a:lstStyle/>
          <a:p>
            <a:r>
              <a:rPr lang="en-US" sz="1800" b="1">
                <a:effectLst/>
                <a:latin typeface="Calibri" panose="020F0502020204030204" pitchFamily="34" charset="0"/>
                <a:ea typeface="Calibri" panose="020F0502020204030204" pitchFamily="34" charset="0"/>
                <a:cs typeface="Times New Roman" panose="02020603050405020304" pitchFamily="18" charset="0"/>
              </a:rPr>
              <a:t>Performance Benchmarking</a:t>
            </a:r>
            <a:endParaRPr lang="en-US" sz="2000"/>
          </a:p>
        </p:txBody>
      </p:sp>
      <p:sp>
        <p:nvSpPr>
          <p:cNvPr id="37" name="Flowchart: Off-page Connector 36">
            <a:extLst>
              <a:ext uri="{FF2B5EF4-FFF2-40B4-BE49-F238E27FC236}">
                <a16:creationId xmlns:a16="http://schemas.microsoft.com/office/drawing/2014/main" id="{0AC2B90F-5E27-768A-835D-669E90890446}"/>
              </a:ext>
            </a:extLst>
          </p:cNvPr>
          <p:cNvSpPr/>
          <p:nvPr/>
        </p:nvSpPr>
        <p:spPr>
          <a:xfrm rot="5400000">
            <a:off x="4170877" y="905646"/>
            <a:ext cx="476472" cy="4465362"/>
          </a:xfrm>
          <a:prstGeom prst="flowChartOffpageConnector">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t" anchorCtr="0"/>
          <a:lstStyle/>
          <a:p>
            <a:pPr algn="r"/>
            <a:r>
              <a:rPr lang="en-US" sz="1800" b="1">
                <a:effectLst/>
                <a:latin typeface="Calibri" panose="020F0502020204030204" pitchFamily="34" charset="0"/>
                <a:ea typeface="Calibri" panose="020F0502020204030204" pitchFamily="34" charset="0"/>
                <a:cs typeface="Times New Roman" panose="02020603050405020304" pitchFamily="18" charset="0"/>
              </a:rPr>
              <a:t>Adherence to Industry Standards</a:t>
            </a:r>
            <a:endParaRPr lang="en-US" sz="2000"/>
          </a:p>
        </p:txBody>
      </p:sp>
      <p:sp>
        <p:nvSpPr>
          <p:cNvPr id="4" name="Flowchart: Off-page Connector 3">
            <a:extLst>
              <a:ext uri="{FF2B5EF4-FFF2-40B4-BE49-F238E27FC236}">
                <a16:creationId xmlns:a16="http://schemas.microsoft.com/office/drawing/2014/main" id="{9C68C51C-3967-7331-8CA3-678663D19337}"/>
              </a:ext>
            </a:extLst>
          </p:cNvPr>
          <p:cNvSpPr/>
          <p:nvPr/>
        </p:nvSpPr>
        <p:spPr>
          <a:xfrm rot="5400000" flipV="1">
            <a:off x="8124011" y="3461885"/>
            <a:ext cx="476472" cy="5023171"/>
          </a:xfrm>
          <a:prstGeom prst="flowChartOffpageConnector">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t" anchorCtr="0"/>
          <a:lstStyle/>
          <a:p>
            <a:r>
              <a:rPr lang="en-US" sz="1800" b="1">
                <a:effectLst/>
                <a:latin typeface="Calibri" panose="020F0502020204030204" pitchFamily="34" charset="0"/>
                <a:ea typeface="Calibri" panose="020F0502020204030204" pitchFamily="34" charset="0"/>
                <a:cs typeface="Times New Roman" panose="02020603050405020304" pitchFamily="18" charset="0"/>
              </a:rPr>
              <a:t>Certification to Environmental Standards</a:t>
            </a:r>
            <a:endParaRPr lang="en-US" sz="2000"/>
          </a:p>
        </p:txBody>
      </p:sp>
      <p:sp>
        <p:nvSpPr>
          <p:cNvPr id="6" name="Flowchart: Off-page Connector 5">
            <a:extLst>
              <a:ext uri="{FF2B5EF4-FFF2-40B4-BE49-F238E27FC236}">
                <a16:creationId xmlns:a16="http://schemas.microsoft.com/office/drawing/2014/main" id="{F69E2B9F-CD8D-93DC-B24B-F3C8862137DC}"/>
              </a:ext>
            </a:extLst>
          </p:cNvPr>
          <p:cNvSpPr/>
          <p:nvPr/>
        </p:nvSpPr>
        <p:spPr>
          <a:xfrm rot="5400000" flipV="1">
            <a:off x="2769140" y="4720656"/>
            <a:ext cx="476472" cy="2368987"/>
          </a:xfrm>
          <a:prstGeom prst="flowChartOffpageConnector">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t" anchorCtr="0"/>
          <a:lstStyle/>
          <a:p>
            <a:r>
              <a:rPr lang="en-US" sz="1800" b="1">
                <a:effectLst/>
                <a:latin typeface="Calibri" panose="020F0502020204030204" pitchFamily="34" charset="0"/>
                <a:ea typeface="Calibri" panose="020F0502020204030204" pitchFamily="34" charset="0"/>
                <a:cs typeface="Times New Roman" panose="02020603050405020304" pitchFamily="18" charset="0"/>
              </a:rPr>
              <a:t>Legal Compliance:</a:t>
            </a:r>
            <a:r>
              <a:rPr lang="en-US" sz="1800">
                <a:effectLst/>
                <a:latin typeface="Calibri" panose="020F0502020204030204" pitchFamily="34" charset="0"/>
                <a:ea typeface="Calibri" panose="020F0502020204030204" pitchFamily="34" charset="0"/>
                <a:cs typeface="Times New Roman" panose="02020603050405020304" pitchFamily="18" charset="0"/>
              </a:rPr>
              <a:t> </a:t>
            </a:r>
            <a:endParaRPr lang="en-US" sz="2000"/>
          </a:p>
        </p:txBody>
      </p:sp>
      <p:sp>
        <p:nvSpPr>
          <p:cNvPr id="3" name="Oval 2">
            <a:extLst>
              <a:ext uri="{FF2B5EF4-FFF2-40B4-BE49-F238E27FC236}">
                <a16:creationId xmlns:a16="http://schemas.microsoft.com/office/drawing/2014/main" id="{2A7445D6-9F61-E90B-CAA8-5F051CCCEB06}"/>
              </a:ext>
            </a:extLst>
          </p:cNvPr>
          <p:cNvSpPr/>
          <p:nvPr/>
        </p:nvSpPr>
        <p:spPr>
          <a:xfrm>
            <a:off x="9577051" y="1366747"/>
            <a:ext cx="2607579" cy="2281588"/>
          </a:xfrm>
          <a:prstGeom prst="ellipse">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a:solidFill>
                  <a:schemeClr val="bg1"/>
                </a:solidFill>
              </a:rPr>
              <a:t>Companies may establish specific environmental performance indicators as acceptance criteria. These can include metrics related to energy efficiency, emissions reduction, and waste minimization in welding operations.</a:t>
            </a:r>
            <a:endParaRPr lang="en-US" sz="1100">
              <a:solidFill>
                <a:schemeClr val="bg1"/>
              </a:solidFill>
            </a:endParaRPr>
          </a:p>
        </p:txBody>
      </p:sp>
      <p:sp>
        <p:nvSpPr>
          <p:cNvPr id="8" name="Oval 7">
            <a:extLst>
              <a:ext uri="{FF2B5EF4-FFF2-40B4-BE49-F238E27FC236}">
                <a16:creationId xmlns:a16="http://schemas.microsoft.com/office/drawing/2014/main" id="{AD14B486-AE08-63F6-0A5D-F200BD215958}"/>
              </a:ext>
            </a:extLst>
          </p:cNvPr>
          <p:cNvSpPr/>
          <p:nvPr/>
        </p:nvSpPr>
        <p:spPr>
          <a:xfrm>
            <a:off x="84965" y="2250774"/>
            <a:ext cx="2528300" cy="2152362"/>
          </a:xfrm>
          <a:prstGeom prst="ellipse">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a:solidFill>
                  <a:schemeClr val="bg1"/>
                </a:solidFill>
              </a:rPr>
              <a:t>Industries may have specific standards or guidelines that set acceptance criteria for environmentally friendly welding practices. These could cover aspects such as emissions control, waste management, and energy efficiency.</a:t>
            </a:r>
            <a:endParaRPr lang="en-US" sz="1100">
              <a:solidFill>
                <a:schemeClr val="bg1"/>
              </a:solidFill>
            </a:endParaRPr>
          </a:p>
        </p:txBody>
      </p:sp>
      <p:sp>
        <p:nvSpPr>
          <p:cNvPr id="10" name="Oval 9">
            <a:extLst>
              <a:ext uri="{FF2B5EF4-FFF2-40B4-BE49-F238E27FC236}">
                <a16:creationId xmlns:a16="http://schemas.microsoft.com/office/drawing/2014/main" id="{A1A1D6B6-CDBD-113A-B268-B214F52F5EA8}"/>
              </a:ext>
            </a:extLst>
          </p:cNvPr>
          <p:cNvSpPr/>
          <p:nvPr/>
        </p:nvSpPr>
        <p:spPr>
          <a:xfrm>
            <a:off x="7194264" y="2807044"/>
            <a:ext cx="2528300" cy="2152362"/>
          </a:xfrm>
          <a:prstGeom prst="ellipse">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a:solidFill>
                  <a:schemeClr val="bg1"/>
                </a:solidFill>
              </a:rPr>
              <a:t>Customers may specify environmental criteria in contracts or procurement agreements. Adherence to these criteria becomes a condition for acceptance.</a:t>
            </a:r>
            <a:endParaRPr lang="en-US" sz="1100">
              <a:solidFill>
                <a:schemeClr val="bg1"/>
              </a:solidFill>
            </a:endParaRPr>
          </a:p>
        </p:txBody>
      </p:sp>
      <p:sp>
        <p:nvSpPr>
          <p:cNvPr id="11" name="Oval 10">
            <a:extLst>
              <a:ext uri="{FF2B5EF4-FFF2-40B4-BE49-F238E27FC236}">
                <a16:creationId xmlns:a16="http://schemas.microsoft.com/office/drawing/2014/main" id="{D5363ADD-CCD0-4B5A-71C1-D58E3782A836}"/>
              </a:ext>
            </a:extLst>
          </p:cNvPr>
          <p:cNvSpPr/>
          <p:nvPr/>
        </p:nvSpPr>
        <p:spPr>
          <a:xfrm>
            <a:off x="9628307" y="4049046"/>
            <a:ext cx="2528300" cy="2152362"/>
          </a:xfrm>
          <a:prstGeom prst="ellipse">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a:solidFill>
                  <a:schemeClr val="bg1"/>
                </a:solidFill>
              </a:rPr>
              <a:t>Certification to recognized environmental standards, such as ISO 14001, may serve as acceptance criteria, demonstrating a commitment to environmental management in welding operations.</a:t>
            </a:r>
            <a:endParaRPr lang="en-US" sz="1100">
              <a:solidFill>
                <a:schemeClr val="bg1"/>
              </a:solidFill>
            </a:endParaRPr>
          </a:p>
        </p:txBody>
      </p:sp>
      <p:sp>
        <p:nvSpPr>
          <p:cNvPr id="12" name="Oval 11">
            <a:extLst>
              <a:ext uri="{FF2B5EF4-FFF2-40B4-BE49-F238E27FC236}">
                <a16:creationId xmlns:a16="http://schemas.microsoft.com/office/drawing/2014/main" id="{5BC07EA1-2701-7A91-0E30-9F51B7A7F952}"/>
              </a:ext>
            </a:extLst>
          </p:cNvPr>
          <p:cNvSpPr/>
          <p:nvPr/>
        </p:nvSpPr>
        <p:spPr>
          <a:xfrm>
            <a:off x="121205" y="4382211"/>
            <a:ext cx="1865272" cy="1610474"/>
          </a:xfrm>
          <a:prstGeom prst="ellipse">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a:solidFill>
                  <a:schemeClr val="bg1"/>
                </a:solidFill>
              </a:rPr>
              <a:t>Organizations may establish acceptance criteria based on benchmarking against industry best practices. </a:t>
            </a:r>
            <a:endParaRPr lang="en-US" sz="1100">
              <a:solidFill>
                <a:schemeClr val="bg1"/>
              </a:solidFill>
            </a:endParaRPr>
          </a:p>
        </p:txBody>
      </p:sp>
      <p:sp>
        <p:nvSpPr>
          <p:cNvPr id="13" name="Oval 12">
            <a:extLst>
              <a:ext uri="{FF2B5EF4-FFF2-40B4-BE49-F238E27FC236}">
                <a16:creationId xmlns:a16="http://schemas.microsoft.com/office/drawing/2014/main" id="{8AAE8370-3D8B-CAF7-56C6-5DA93F581016}"/>
              </a:ext>
            </a:extLst>
          </p:cNvPr>
          <p:cNvSpPr/>
          <p:nvPr/>
        </p:nvSpPr>
        <p:spPr>
          <a:xfrm>
            <a:off x="3869870" y="4744338"/>
            <a:ext cx="1962167" cy="1788951"/>
          </a:xfrm>
          <a:prstGeom prst="ellipse">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a:solidFill>
                  <a:schemeClr val="bg1"/>
                </a:solidFill>
              </a:rPr>
              <a:t>Compliance with applicable environmental laws and regulations serves as a fundamental acceptance criteria. </a:t>
            </a:r>
            <a:endParaRPr lang="en-US" sz="1100">
              <a:solidFill>
                <a:schemeClr val="bg1"/>
              </a:solidFill>
            </a:endParaRPr>
          </a:p>
        </p:txBody>
      </p:sp>
    </p:spTree>
    <p:extLst>
      <p:ext uri="{BB962C8B-B14F-4D97-AF65-F5344CB8AC3E}">
        <p14:creationId xmlns:p14="http://schemas.microsoft.com/office/powerpoint/2010/main" val="22794868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val 13">
            <a:extLst>
              <a:ext uri="{FF2B5EF4-FFF2-40B4-BE49-F238E27FC236}">
                <a16:creationId xmlns:a16="http://schemas.microsoft.com/office/drawing/2014/main" id="{B17EB2CE-D03C-0A8F-AD43-1E321EA469F8}"/>
              </a:ext>
            </a:extLst>
          </p:cNvPr>
          <p:cNvSpPr/>
          <p:nvPr/>
        </p:nvSpPr>
        <p:spPr>
          <a:xfrm>
            <a:off x="4943559" y="1906461"/>
            <a:ext cx="2304882" cy="2010686"/>
          </a:xfrm>
          <a:prstGeom prst="ellipse">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b="1">
                <a:solidFill>
                  <a:schemeClr val="accent6">
                    <a:lumMod val="50000"/>
                  </a:schemeClr>
                </a:solidFill>
              </a:rPr>
              <a:t>Influence on Emissions of </a:t>
            </a:r>
          </a:p>
          <a:p>
            <a:pPr algn="ctr"/>
            <a:r>
              <a:rPr lang="en-US" sz="2000" b="1">
                <a:solidFill>
                  <a:schemeClr val="accent6">
                    <a:lumMod val="50000"/>
                  </a:schemeClr>
                </a:solidFill>
              </a:rPr>
              <a:t>Advanced Welding Processes</a:t>
            </a:r>
            <a:endParaRPr lang="en-US"/>
          </a:p>
        </p:txBody>
      </p:sp>
      <p:pic>
        <p:nvPicPr>
          <p:cNvPr id="5" name="Content Placeholder 4" descr="A picture containing background pattern&#10;&#10;Description automatically generated">
            <a:extLst>
              <a:ext uri="{FF2B5EF4-FFF2-40B4-BE49-F238E27FC236}">
                <a16:creationId xmlns:a16="http://schemas.microsoft.com/office/drawing/2014/main" id="{94D1EE3D-F272-E14B-043D-0E7F951FCFFE}"/>
              </a:ext>
            </a:extLst>
          </p:cNvPr>
          <p:cNvPicPr>
            <a:picLocks noGrp="1" noRot="1" noChangeAspect="1" noMove="1" noResize="1" noEditPoints="1" noAdjustHandles="1" noChangeArrowheads="1" noChangeShapeType="1" noCrop="1"/>
          </p:cNvPicPr>
          <p:nvPr>
            <p:ph idx="1"/>
          </p:nvPr>
        </p:nvPicPr>
        <p:blipFill>
          <a:blip r:embed="rId2">
            <a:extLst>
              <a:ext uri="{28A0092B-C50C-407E-A947-70E740481C1C}">
                <a14:useLocalDpi xmlns:a14="http://schemas.microsoft.com/office/drawing/2010/main" val="0"/>
              </a:ext>
            </a:extLst>
          </a:blip>
          <a:stretch>
            <a:fillRect/>
          </a:stretch>
        </p:blipFill>
        <p:spPr>
          <a:xfrm>
            <a:off x="0" y="-1"/>
            <a:ext cx="12192000" cy="6856287"/>
          </a:xfrm>
        </p:spPr>
      </p:pic>
      <p:sp>
        <p:nvSpPr>
          <p:cNvPr id="2" name="Title 1">
            <a:extLst>
              <a:ext uri="{FF2B5EF4-FFF2-40B4-BE49-F238E27FC236}">
                <a16:creationId xmlns:a16="http://schemas.microsoft.com/office/drawing/2014/main" id="{33A04DB5-8A62-9323-6040-A92FB64728BC}"/>
              </a:ext>
            </a:extLst>
          </p:cNvPr>
          <p:cNvSpPr>
            <a:spLocks noGrp="1"/>
          </p:cNvSpPr>
          <p:nvPr>
            <p:ph type="title"/>
          </p:nvPr>
        </p:nvSpPr>
        <p:spPr/>
        <p:txBody>
          <a:bodyPr>
            <a:normAutofit fontScale="90000"/>
          </a:bodyPr>
          <a:lstStyle/>
          <a:p>
            <a:r>
              <a:rPr lang="en-US" b="1">
                <a:solidFill>
                  <a:srgbClr val="2B5E1C"/>
                </a:solidFill>
                <a:latin typeface="Barlow" panose="00000500000000000000" pitchFamily="2" charset="0"/>
              </a:rPr>
              <a:t>The influence of novel approaches on overall emission for environmentally friendly welding</a:t>
            </a:r>
          </a:p>
        </p:txBody>
      </p:sp>
      <p:sp>
        <p:nvSpPr>
          <p:cNvPr id="6" name="Flowchart: Off-page Connector 5">
            <a:extLst>
              <a:ext uri="{FF2B5EF4-FFF2-40B4-BE49-F238E27FC236}">
                <a16:creationId xmlns:a16="http://schemas.microsoft.com/office/drawing/2014/main" id="{25B654F2-D70B-0118-9823-B09AC6BFBEF8}"/>
              </a:ext>
            </a:extLst>
          </p:cNvPr>
          <p:cNvSpPr/>
          <p:nvPr/>
        </p:nvSpPr>
        <p:spPr>
          <a:xfrm rot="5400000" flipV="1">
            <a:off x="3682070" y="1381232"/>
            <a:ext cx="476476" cy="3130479"/>
          </a:xfrm>
          <a:prstGeom prst="flowChartOffpageConnector">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t" anchorCtr="0"/>
          <a:lstStyle/>
          <a:p>
            <a:pPr algn="ctr"/>
            <a:r>
              <a:rPr lang="en-US" sz="1400" b="1"/>
              <a:t>Electron Beam Welding (EBW)</a:t>
            </a:r>
            <a:endParaRPr lang="en-US" sz="1200"/>
          </a:p>
        </p:txBody>
      </p:sp>
      <p:sp>
        <p:nvSpPr>
          <p:cNvPr id="4" name="Flowchart: Off-page Connector 3">
            <a:extLst>
              <a:ext uri="{FF2B5EF4-FFF2-40B4-BE49-F238E27FC236}">
                <a16:creationId xmlns:a16="http://schemas.microsoft.com/office/drawing/2014/main" id="{B2EB1C05-B217-0BF8-AB7E-CCA981592953}"/>
              </a:ext>
            </a:extLst>
          </p:cNvPr>
          <p:cNvSpPr/>
          <p:nvPr/>
        </p:nvSpPr>
        <p:spPr>
          <a:xfrm rot="5400000">
            <a:off x="8081939" y="1461039"/>
            <a:ext cx="419113" cy="3016825"/>
          </a:xfrm>
          <a:prstGeom prst="flowChartOffpageConnector">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t" anchorCtr="0"/>
          <a:lstStyle/>
          <a:p>
            <a:r>
              <a:rPr lang="en-US" sz="1400" b="1"/>
              <a:t>Friction Stir Welding (FSW)</a:t>
            </a:r>
            <a:endParaRPr lang="en-US" sz="1200"/>
          </a:p>
        </p:txBody>
      </p:sp>
      <p:sp>
        <p:nvSpPr>
          <p:cNvPr id="3" name="Oval 2">
            <a:extLst>
              <a:ext uri="{FF2B5EF4-FFF2-40B4-BE49-F238E27FC236}">
                <a16:creationId xmlns:a16="http://schemas.microsoft.com/office/drawing/2014/main" id="{1D985831-7580-36EE-9F17-436606B465CB}"/>
              </a:ext>
            </a:extLst>
          </p:cNvPr>
          <p:cNvSpPr/>
          <p:nvPr/>
        </p:nvSpPr>
        <p:spPr>
          <a:xfrm>
            <a:off x="9770817" y="1936820"/>
            <a:ext cx="2304882" cy="2010686"/>
          </a:xfrm>
          <a:prstGeom prst="ellipse">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rPr>
              <a:t>solid-state welding process that generates less </a:t>
            </a:r>
            <a:r>
              <a:rPr lang="en-US" sz="1200" b="1" err="1">
                <a:solidFill>
                  <a:schemeClr val="bg1"/>
                </a:solidFill>
              </a:rPr>
              <a:t>hea</a:t>
            </a:r>
            <a:r>
              <a:rPr lang="en-US" sz="1200" b="1">
                <a:solidFill>
                  <a:schemeClr val="bg1"/>
                </a:solidFill>
              </a:rPr>
              <a:t>, reduces the need for shielding gases and minimizes fume emissions</a:t>
            </a:r>
            <a:endParaRPr lang="en-US" sz="1100">
              <a:solidFill>
                <a:schemeClr val="bg1"/>
              </a:solidFill>
            </a:endParaRPr>
          </a:p>
        </p:txBody>
      </p:sp>
      <p:sp>
        <p:nvSpPr>
          <p:cNvPr id="7" name="Oval 6">
            <a:extLst>
              <a:ext uri="{FF2B5EF4-FFF2-40B4-BE49-F238E27FC236}">
                <a16:creationId xmlns:a16="http://schemas.microsoft.com/office/drawing/2014/main" id="{98583B5B-78D4-8082-94A2-6D050E66AEC4}"/>
              </a:ext>
            </a:extLst>
          </p:cNvPr>
          <p:cNvSpPr/>
          <p:nvPr/>
        </p:nvSpPr>
        <p:spPr>
          <a:xfrm>
            <a:off x="116301" y="1964108"/>
            <a:ext cx="2304882" cy="2010686"/>
          </a:xfrm>
          <a:prstGeom prst="ellipse">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rPr>
              <a:t>Operates in a vacuum, minimizing the need for shielding gases resulting in lower emissions</a:t>
            </a:r>
            <a:endParaRPr lang="en-US" sz="1100">
              <a:solidFill>
                <a:schemeClr val="bg1"/>
              </a:solidFill>
            </a:endParaRPr>
          </a:p>
        </p:txBody>
      </p:sp>
      <p:sp>
        <p:nvSpPr>
          <p:cNvPr id="10" name="Oval 9">
            <a:extLst>
              <a:ext uri="{FF2B5EF4-FFF2-40B4-BE49-F238E27FC236}">
                <a16:creationId xmlns:a16="http://schemas.microsoft.com/office/drawing/2014/main" id="{28264D7F-5AA9-50F8-075D-9CFC933B53E4}"/>
              </a:ext>
            </a:extLst>
          </p:cNvPr>
          <p:cNvSpPr/>
          <p:nvPr/>
        </p:nvSpPr>
        <p:spPr>
          <a:xfrm>
            <a:off x="5019897" y="4248214"/>
            <a:ext cx="2304882" cy="2010686"/>
          </a:xfrm>
          <a:prstGeom prst="ellipse">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b="1">
                <a:solidFill>
                  <a:schemeClr val="accent6">
                    <a:lumMod val="50000"/>
                  </a:schemeClr>
                </a:solidFill>
              </a:rPr>
              <a:t>Influence on Emissions of </a:t>
            </a:r>
          </a:p>
          <a:p>
            <a:pPr algn="ctr"/>
            <a:r>
              <a:rPr lang="en-US" sz="2000" b="1">
                <a:solidFill>
                  <a:schemeClr val="accent6">
                    <a:lumMod val="50000"/>
                  </a:schemeClr>
                </a:solidFill>
              </a:rPr>
              <a:t>Pulsed Welding Technologies</a:t>
            </a:r>
            <a:endParaRPr lang="en-US"/>
          </a:p>
        </p:txBody>
      </p:sp>
      <p:sp>
        <p:nvSpPr>
          <p:cNvPr id="11" name="Flowchart: Off-page Connector 10">
            <a:extLst>
              <a:ext uri="{FF2B5EF4-FFF2-40B4-BE49-F238E27FC236}">
                <a16:creationId xmlns:a16="http://schemas.microsoft.com/office/drawing/2014/main" id="{028E92A4-4A47-59EA-606F-31CA357004F6}"/>
              </a:ext>
            </a:extLst>
          </p:cNvPr>
          <p:cNvSpPr/>
          <p:nvPr/>
        </p:nvSpPr>
        <p:spPr>
          <a:xfrm rot="5400000">
            <a:off x="8157982" y="3681365"/>
            <a:ext cx="419113" cy="3016825"/>
          </a:xfrm>
          <a:prstGeom prst="flowChartOffpageConnector">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t" anchorCtr="0"/>
          <a:lstStyle/>
          <a:p>
            <a:r>
              <a:rPr lang="en-US" sz="1400" b="1"/>
              <a:t>Pulsed MIG/TIG Welding</a:t>
            </a:r>
            <a:endParaRPr lang="en-US" sz="1200"/>
          </a:p>
        </p:txBody>
      </p:sp>
      <p:sp>
        <p:nvSpPr>
          <p:cNvPr id="15" name="Flowchart: Off-page Connector 14">
            <a:extLst>
              <a:ext uri="{FF2B5EF4-FFF2-40B4-BE49-F238E27FC236}">
                <a16:creationId xmlns:a16="http://schemas.microsoft.com/office/drawing/2014/main" id="{FB76CB98-016F-9A02-359C-0749A0A7051B}"/>
              </a:ext>
            </a:extLst>
          </p:cNvPr>
          <p:cNvSpPr/>
          <p:nvPr/>
        </p:nvSpPr>
        <p:spPr>
          <a:xfrm rot="5400000" flipV="1">
            <a:off x="3682071" y="3624538"/>
            <a:ext cx="476476" cy="3130479"/>
          </a:xfrm>
          <a:prstGeom prst="flowChartOffpageConnector">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t" anchorCtr="0"/>
          <a:lstStyle/>
          <a:p>
            <a:pPr algn="ctr"/>
            <a:r>
              <a:rPr lang="en-US" sz="1400" b="1"/>
              <a:t>Cold Metal Transfer (CMT) </a:t>
            </a:r>
            <a:endParaRPr lang="en-US" sz="1200"/>
          </a:p>
        </p:txBody>
      </p:sp>
      <p:sp>
        <p:nvSpPr>
          <p:cNvPr id="16" name="Oval 15">
            <a:extLst>
              <a:ext uri="{FF2B5EF4-FFF2-40B4-BE49-F238E27FC236}">
                <a16:creationId xmlns:a16="http://schemas.microsoft.com/office/drawing/2014/main" id="{92E4D29F-9127-02E0-D161-8C557A62D789}"/>
              </a:ext>
            </a:extLst>
          </p:cNvPr>
          <p:cNvSpPr/>
          <p:nvPr/>
        </p:nvSpPr>
        <p:spPr>
          <a:xfrm>
            <a:off x="9770817" y="4275448"/>
            <a:ext cx="2304882" cy="2010686"/>
          </a:xfrm>
          <a:prstGeom prst="ellipse">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rPr>
              <a:t>Pulsed welding processes allow better control of heat input, resulting in reduced energy consumption and less spatter. This can contribute to lower emissions and improved efficiency.</a:t>
            </a:r>
            <a:endParaRPr lang="en-US" sz="1100">
              <a:solidFill>
                <a:schemeClr val="bg1"/>
              </a:solidFill>
            </a:endParaRPr>
          </a:p>
        </p:txBody>
      </p:sp>
      <p:sp>
        <p:nvSpPr>
          <p:cNvPr id="17" name="Oval 16">
            <a:extLst>
              <a:ext uri="{FF2B5EF4-FFF2-40B4-BE49-F238E27FC236}">
                <a16:creationId xmlns:a16="http://schemas.microsoft.com/office/drawing/2014/main" id="{F0C0BADC-D7FC-C7C2-E600-F5DDDE051FF2}"/>
              </a:ext>
            </a:extLst>
          </p:cNvPr>
          <p:cNvSpPr/>
          <p:nvPr/>
        </p:nvSpPr>
        <p:spPr>
          <a:xfrm>
            <a:off x="232305" y="4248214"/>
            <a:ext cx="2304882" cy="2010686"/>
          </a:xfrm>
          <a:prstGeom prst="ellipse">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rPr>
              <a:t>CMT operates at lower temperatures, reducing heat input and minimizing emissions. It is particularly effective for welding thin sections and dissimilar materials</a:t>
            </a:r>
            <a:endParaRPr lang="en-US" sz="1100">
              <a:solidFill>
                <a:schemeClr val="bg1"/>
              </a:solidFill>
            </a:endParaRPr>
          </a:p>
        </p:txBody>
      </p:sp>
    </p:spTree>
    <p:extLst>
      <p:ext uri="{BB962C8B-B14F-4D97-AF65-F5344CB8AC3E}">
        <p14:creationId xmlns:p14="http://schemas.microsoft.com/office/powerpoint/2010/main" val="37678909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background pattern&#10;&#10;Description automatically generated">
            <a:extLst>
              <a:ext uri="{FF2B5EF4-FFF2-40B4-BE49-F238E27FC236}">
                <a16:creationId xmlns:a16="http://schemas.microsoft.com/office/drawing/2014/main" id="{94D1EE3D-F272-E14B-043D-0E7F951FCFFE}"/>
              </a:ext>
            </a:extLst>
          </p:cNvPr>
          <p:cNvPicPr>
            <a:picLocks noGrp="1" noRot="1" noChangeAspect="1" noMove="1" noResize="1" noEditPoints="1" noAdjustHandles="1" noChangeArrowheads="1" noChangeShapeType="1" noCrop="1"/>
          </p:cNvPicPr>
          <p:nvPr>
            <p:ph idx="1"/>
          </p:nvPr>
        </p:nvPicPr>
        <p:blipFill>
          <a:blip r:embed="rId2">
            <a:extLst>
              <a:ext uri="{28A0092B-C50C-407E-A947-70E740481C1C}">
                <a14:useLocalDpi xmlns:a14="http://schemas.microsoft.com/office/drawing/2010/main" val="0"/>
              </a:ext>
            </a:extLst>
          </a:blip>
          <a:stretch>
            <a:fillRect/>
          </a:stretch>
        </p:blipFill>
        <p:spPr>
          <a:xfrm>
            <a:off x="0" y="-1"/>
            <a:ext cx="12192000" cy="6856287"/>
          </a:xfrm>
        </p:spPr>
      </p:pic>
      <p:sp>
        <p:nvSpPr>
          <p:cNvPr id="2" name="Title 1">
            <a:extLst>
              <a:ext uri="{FF2B5EF4-FFF2-40B4-BE49-F238E27FC236}">
                <a16:creationId xmlns:a16="http://schemas.microsoft.com/office/drawing/2014/main" id="{33A04DB5-8A62-9323-6040-A92FB64728BC}"/>
              </a:ext>
            </a:extLst>
          </p:cNvPr>
          <p:cNvSpPr>
            <a:spLocks noGrp="1"/>
          </p:cNvSpPr>
          <p:nvPr>
            <p:ph type="title"/>
          </p:nvPr>
        </p:nvSpPr>
        <p:spPr/>
        <p:txBody>
          <a:bodyPr>
            <a:normAutofit fontScale="90000"/>
          </a:bodyPr>
          <a:lstStyle/>
          <a:p>
            <a:r>
              <a:rPr lang="en-US" b="1">
                <a:solidFill>
                  <a:srgbClr val="2B5E1C"/>
                </a:solidFill>
                <a:latin typeface="Barlow" panose="00000500000000000000" pitchFamily="2" charset="0"/>
              </a:rPr>
              <a:t>The influence of novel approaches on overall emission for environmentally friendly welding</a:t>
            </a:r>
          </a:p>
        </p:txBody>
      </p:sp>
      <p:sp>
        <p:nvSpPr>
          <p:cNvPr id="4" name="Flowchart: Off-page Connector 3">
            <a:extLst>
              <a:ext uri="{FF2B5EF4-FFF2-40B4-BE49-F238E27FC236}">
                <a16:creationId xmlns:a16="http://schemas.microsoft.com/office/drawing/2014/main" id="{B2EB1C05-B217-0BF8-AB7E-CCA981592953}"/>
              </a:ext>
            </a:extLst>
          </p:cNvPr>
          <p:cNvSpPr/>
          <p:nvPr/>
        </p:nvSpPr>
        <p:spPr>
          <a:xfrm rot="5400000">
            <a:off x="4092841" y="933789"/>
            <a:ext cx="419113" cy="3947420"/>
          </a:xfrm>
          <a:prstGeom prst="flowChartOffpageConnector">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t" anchorCtr="0"/>
          <a:lstStyle/>
          <a:p>
            <a:r>
              <a:rPr lang="en-US" sz="1400" b="1"/>
              <a:t>Inverter Technology</a:t>
            </a:r>
            <a:endParaRPr lang="en-US" sz="1200"/>
          </a:p>
        </p:txBody>
      </p:sp>
      <p:sp>
        <p:nvSpPr>
          <p:cNvPr id="3" name="Oval 2">
            <a:extLst>
              <a:ext uri="{FF2B5EF4-FFF2-40B4-BE49-F238E27FC236}">
                <a16:creationId xmlns:a16="http://schemas.microsoft.com/office/drawing/2014/main" id="{1D985831-7580-36EE-9F17-436606B465CB}"/>
              </a:ext>
            </a:extLst>
          </p:cNvPr>
          <p:cNvSpPr/>
          <p:nvPr/>
        </p:nvSpPr>
        <p:spPr>
          <a:xfrm>
            <a:off x="5994289" y="1900324"/>
            <a:ext cx="2304882" cy="2010686"/>
          </a:xfrm>
          <a:prstGeom prst="ellipse">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rPr>
              <a:t>Inverter-based welding machines are more energy-efficient compared to traditional transformer-based machines. This can lead to overall energy savings and a reduction in emissions.</a:t>
            </a:r>
            <a:endParaRPr lang="en-US" sz="1100">
              <a:solidFill>
                <a:schemeClr val="bg1"/>
              </a:solidFill>
            </a:endParaRPr>
          </a:p>
        </p:txBody>
      </p:sp>
      <p:sp>
        <p:nvSpPr>
          <p:cNvPr id="14" name="Oval 13">
            <a:extLst>
              <a:ext uri="{FF2B5EF4-FFF2-40B4-BE49-F238E27FC236}">
                <a16:creationId xmlns:a16="http://schemas.microsoft.com/office/drawing/2014/main" id="{B17EB2CE-D03C-0A8F-AD43-1E321EA469F8}"/>
              </a:ext>
            </a:extLst>
          </p:cNvPr>
          <p:cNvSpPr/>
          <p:nvPr/>
        </p:nvSpPr>
        <p:spPr>
          <a:xfrm>
            <a:off x="114810" y="1976960"/>
            <a:ext cx="2304882" cy="2010686"/>
          </a:xfrm>
          <a:prstGeom prst="ellipse">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b="1">
                <a:solidFill>
                  <a:schemeClr val="accent6">
                    <a:lumMod val="50000"/>
                  </a:schemeClr>
                </a:solidFill>
              </a:rPr>
              <a:t>Influence on Emissions of </a:t>
            </a:r>
          </a:p>
          <a:p>
            <a:pPr algn="ctr"/>
            <a:r>
              <a:rPr lang="en-US" sz="2000" b="1">
                <a:solidFill>
                  <a:schemeClr val="accent6">
                    <a:lumMod val="50000"/>
                  </a:schemeClr>
                </a:solidFill>
              </a:rPr>
              <a:t>Efficient Power Sources</a:t>
            </a:r>
            <a:endParaRPr lang="en-US"/>
          </a:p>
        </p:txBody>
      </p:sp>
      <p:sp>
        <p:nvSpPr>
          <p:cNvPr id="10" name="Oval 9">
            <a:extLst>
              <a:ext uri="{FF2B5EF4-FFF2-40B4-BE49-F238E27FC236}">
                <a16:creationId xmlns:a16="http://schemas.microsoft.com/office/drawing/2014/main" id="{28264D7F-5AA9-50F8-075D-9CFC933B53E4}"/>
              </a:ext>
            </a:extLst>
          </p:cNvPr>
          <p:cNvSpPr/>
          <p:nvPr/>
        </p:nvSpPr>
        <p:spPr>
          <a:xfrm>
            <a:off x="9048918" y="3197763"/>
            <a:ext cx="2304882" cy="2010686"/>
          </a:xfrm>
          <a:prstGeom prst="ellipse">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b="1">
                <a:solidFill>
                  <a:schemeClr val="accent6">
                    <a:lumMod val="50000"/>
                  </a:schemeClr>
                </a:solidFill>
              </a:rPr>
              <a:t>Influence on Emissions of </a:t>
            </a:r>
          </a:p>
          <a:p>
            <a:pPr algn="ctr"/>
            <a:r>
              <a:rPr lang="en-US" sz="2000" b="1">
                <a:solidFill>
                  <a:schemeClr val="accent6">
                    <a:lumMod val="50000"/>
                  </a:schemeClr>
                </a:solidFill>
              </a:rPr>
              <a:t>Low-Emission Consumables</a:t>
            </a:r>
            <a:endParaRPr lang="en-US"/>
          </a:p>
        </p:txBody>
      </p:sp>
      <p:sp>
        <p:nvSpPr>
          <p:cNvPr id="11" name="Flowchart: Off-page Connector 10">
            <a:extLst>
              <a:ext uri="{FF2B5EF4-FFF2-40B4-BE49-F238E27FC236}">
                <a16:creationId xmlns:a16="http://schemas.microsoft.com/office/drawing/2014/main" id="{028E92A4-4A47-59EA-606F-31CA357004F6}"/>
              </a:ext>
            </a:extLst>
          </p:cNvPr>
          <p:cNvSpPr/>
          <p:nvPr/>
        </p:nvSpPr>
        <p:spPr>
          <a:xfrm rot="5400000">
            <a:off x="4178730" y="3483829"/>
            <a:ext cx="419113" cy="4165630"/>
          </a:xfrm>
          <a:prstGeom prst="flowChartOffpageConnector">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t" anchorCtr="0"/>
          <a:lstStyle/>
          <a:p>
            <a:r>
              <a:rPr lang="en-US" sz="1400" b="1"/>
              <a:t>Eco-Friendly Coatings</a:t>
            </a:r>
            <a:endParaRPr lang="en-US" sz="1200"/>
          </a:p>
        </p:txBody>
      </p:sp>
      <p:sp>
        <p:nvSpPr>
          <p:cNvPr id="15" name="Flowchart: Off-page Connector 14">
            <a:extLst>
              <a:ext uri="{FF2B5EF4-FFF2-40B4-BE49-F238E27FC236}">
                <a16:creationId xmlns:a16="http://schemas.microsoft.com/office/drawing/2014/main" id="{FB76CB98-016F-9A02-359C-0749A0A7051B}"/>
              </a:ext>
            </a:extLst>
          </p:cNvPr>
          <p:cNvSpPr/>
          <p:nvPr/>
        </p:nvSpPr>
        <p:spPr>
          <a:xfrm rot="5400000" flipV="1">
            <a:off x="6631559" y="1932854"/>
            <a:ext cx="476476" cy="4540505"/>
          </a:xfrm>
          <a:prstGeom prst="flowChartOffpageConnector">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t" anchorCtr="0"/>
          <a:lstStyle/>
          <a:p>
            <a:pPr algn="ctr"/>
            <a:r>
              <a:rPr lang="en-US" sz="1400" b="1"/>
              <a:t>Low-Fume Welding Wires and Electrodes </a:t>
            </a:r>
            <a:endParaRPr lang="en-US" sz="1200"/>
          </a:p>
        </p:txBody>
      </p:sp>
      <p:sp>
        <p:nvSpPr>
          <p:cNvPr id="16" name="Oval 15">
            <a:extLst>
              <a:ext uri="{FF2B5EF4-FFF2-40B4-BE49-F238E27FC236}">
                <a16:creationId xmlns:a16="http://schemas.microsoft.com/office/drawing/2014/main" id="{92E4D29F-9127-02E0-D161-8C557A62D789}"/>
              </a:ext>
            </a:extLst>
          </p:cNvPr>
          <p:cNvSpPr/>
          <p:nvPr/>
        </p:nvSpPr>
        <p:spPr>
          <a:xfrm>
            <a:off x="6058551" y="4475546"/>
            <a:ext cx="2304882" cy="2010686"/>
          </a:xfrm>
          <a:prstGeom prst="ellipse">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rPr>
              <a:t>Applying environmentally friendly coatings can reduce the need for pre-welding cleaning processes, decreasing the use of solvents and chemicals that contribute to emissions.</a:t>
            </a:r>
            <a:endParaRPr lang="en-US" sz="1100">
              <a:solidFill>
                <a:schemeClr val="bg1"/>
              </a:solidFill>
            </a:endParaRPr>
          </a:p>
        </p:txBody>
      </p:sp>
      <p:sp>
        <p:nvSpPr>
          <p:cNvPr id="17" name="Oval 16">
            <a:extLst>
              <a:ext uri="{FF2B5EF4-FFF2-40B4-BE49-F238E27FC236}">
                <a16:creationId xmlns:a16="http://schemas.microsoft.com/office/drawing/2014/main" id="{F0C0BADC-D7FC-C7C2-E600-F5DDDE051FF2}"/>
              </a:ext>
            </a:extLst>
          </p:cNvPr>
          <p:cNvSpPr/>
          <p:nvPr/>
        </p:nvSpPr>
        <p:spPr>
          <a:xfrm>
            <a:off x="2419692" y="3293794"/>
            <a:ext cx="2304882" cy="2010686"/>
          </a:xfrm>
          <a:prstGeom prst="ellipse">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rPr>
              <a:t>The use of low-fume welding consumables can help minimize airborne particulate matter and fumes, improving air quality and reducing overall emissions</a:t>
            </a:r>
            <a:endParaRPr lang="en-US" sz="1100">
              <a:solidFill>
                <a:schemeClr val="bg1"/>
              </a:solidFill>
            </a:endParaRPr>
          </a:p>
        </p:txBody>
      </p:sp>
      <p:sp>
        <p:nvSpPr>
          <p:cNvPr id="8" name="Oval 7">
            <a:extLst>
              <a:ext uri="{FF2B5EF4-FFF2-40B4-BE49-F238E27FC236}">
                <a16:creationId xmlns:a16="http://schemas.microsoft.com/office/drawing/2014/main" id="{7EE09FA4-3ECF-66FC-F5A7-8E62CC7758A8}"/>
              </a:ext>
            </a:extLst>
          </p:cNvPr>
          <p:cNvSpPr/>
          <p:nvPr/>
        </p:nvSpPr>
        <p:spPr>
          <a:xfrm>
            <a:off x="169121" y="4237235"/>
            <a:ext cx="2304882" cy="2010686"/>
          </a:xfrm>
          <a:prstGeom prst="ellipse">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b="1">
                <a:solidFill>
                  <a:schemeClr val="accent6">
                    <a:lumMod val="50000"/>
                  </a:schemeClr>
                </a:solidFill>
              </a:rPr>
              <a:t>Influence on Emissions of </a:t>
            </a:r>
          </a:p>
          <a:p>
            <a:pPr algn="ctr"/>
            <a:r>
              <a:rPr lang="en-US" sz="2000" b="1">
                <a:solidFill>
                  <a:schemeClr val="accent6">
                    <a:lumMod val="50000"/>
                  </a:schemeClr>
                </a:solidFill>
              </a:rPr>
              <a:t>Green Coating Technologies</a:t>
            </a:r>
            <a:endParaRPr lang="en-US"/>
          </a:p>
        </p:txBody>
      </p:sp>
    </p:spTree>
    <p:extLst>
      <p:ext uri="{BB962C8B-B14F-4D97-AF65-F5344CB8AC3E}">
        <p14:creationId xmlns:p14="http://schemas.microsoft.com/office/powerpoint/2010/main" val="15450890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background pattern&#10;&#10;Description automatically generated">
            <a:extLst>
              <a:ext uri="{FF2B5EF4-FFF2-40B4-BE49-F238E27FC236}">
                <a16:creationId xmlns:a16="http://schemas.microsoft.com/office/drawing/2014/main" id="{94D1EE3D-F272-E14B-043D-0E7F951FCFFE}"/>
              </a:ext>
            </a:extLst>
          </p:cNvPr>
          <p:cNvPicPr>
            <a:picLocks noGrp="1" noRot="1" noChangeAspect="1" noMove="1" noResize="1" noEditPoints="1" noAdjustHandles="1" noChangeArrowheads="1" noChangeShapeType="1" noCrop="1"/>
          </p:cNvPicPr>
          <p:nvPr>
            <p:ph idx="1"/>
          </p:nvPr>
        </p:nvPicPr>
        <p:blipFill>
          <a:blip r:embed="rId2">
            <a:extLst>
              <a:ext uri="{28A0092B-C50C-407E-A947-70E740481C1C}">
                <a14:useLocalDpi xmlns:a14="http://schemas.microsoft.com/office/drawing/2010/main" val="0"/>
              </a:ext>
            </a:extLst>
          </a:blip>
          <a:stretch>
            <a:fillRect/>
          </a:stretch>
        </p:blipFill>
        <p:spPr>
          <a:xfrm>
            <a:off x="0" y="-1"/>
            <a:ext cx="12192000" cy="6856287"/>
          </a:xfrm>
        </p:spPr>
      </p:pic>
      <p:sp>
        <p:nvSpPr>
          <p:cNvPr id="2" name="Title 1">
            <a:extLst>
              <a:ext uri="{FF2B5EF4-FFF2-40B4-BE49-F238E27FC236}">
                <a16:creationId xmlns:a16="http://schemas.microsoft.com/office/drawing/2014/main" id="{33A04DB5-8A62-9323-6040-A92FB64728BC}"/>
              </a:ext>
            </a:extLst>
          </p:cNvPr>
          <p:cNvSpPr>
            <a:spLocks noGrp="1"/>
          </p:cNvSpPr>
          <p:nvPr>
            <p:ph type="title"/>
          </p:nvPr>
        </p:nvSpPr>
        <p:spPr/>
        <p:txBody>
          <a:bodyPr>
            <a:normAutofit fontScale="90000"/>
          </a:bodyPr>
          <a:lstStyle/>
          <a:p>
            <a:r>
              <a:rPr lang="en-US" b="1">
                <a:solidFill>
                  <a:srgbClr val="2B5E1C"/>
                </a:solidFill>
                <a:latin typeface="Barlow" panose="00000500000000000000" pitchFamily="2" charset="0"/>
              </a:rPr>
              <a:t>The influence of novel approaches on overall emission for environmentally friendly welding</a:t>
            </a:r>
          </a:p>
        </p:txBody>
      </p:sp>
      <p:sp>
        <p:nvSpPr>
          <p:cNvPr id="4" name="Flowchart: Off-page Connector 3">
            <a:extLst>
              <a:ext uri="{FF2B5EF4-FFF2-40B4-BE49-F238E27FC236}">
                <a16:creationId xmlns:a16="http://schemas.microsoft.com/office/drawing/2014/main" id="{B2EB1C05-B217-0BF8-AB7E-CCA981592953}"/>
              </a:ext>
            </a:extLst>
          </p:cNvPr>
          <p:cNvSpPr/>
          <p:nvPr/>
        </p:nvSpPr>
        <p:spPr>
          <a:xfrm rot="5400000">
            <a:off x="4092841" y="933789"/>
            <a:ext cx="419113" cy="3947420"/>
          </a:xfrm>
          <a:prstGeom prst="flowChartOffpageConnector">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t" anchorCtr="0"/>
          <a:lstStyle/>
          <a:p>
            <a:r>
              <a:rPr lang="en-US" sz="1400" b="1"/>
              <a:t>Automated Welding Processes</a:t>
            </a:r>
            <a:endParaRPr lang="en-US" sz="1200"/>
          </a:p>
        </p:txBody>
      </p:sp>
      <p:sp>
        <p:nvSpPr>
          <p:cNvPr id="3" name="Oval 2">
            <a:extLst>
              <a:ext uri="{FF2B5EF4-FFF2-40B4-BE49-F238E27FC236}">
                <a16:creationId xmlns:a16="http://schemas.microsoft.com/office/drawing/2014/main" id="{1D985831-7580-36EE-9F17-436606B465CB}"/>
              </a:ext>
            </a:extLst>
          </p:cNvPr>
          <p:cNvSpPr/>
          <p:nvPr/>
        </p:nvSpPr>
        <p:spPr>
          <a:xfrm>
            <a:off x="5994289" y="1900324"/>
            <a:ext cx="2304882" cy="2010686"/>
          </a:xfrm>
          <a:prstGeom prst="ellipse">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rPr>
              <a:t>Robotics and automation can optimize welding parameters, leading to more consistent and efficient processes. This can result in reduced energy consumption and emissions.</a:t>
            </a:r>
            <a:endParaRPr lang="en-US" sz="1100">
              <a:solidFill>
                <a:schemeClr val="bg1"/>
              </a:solidFill>
            </a:endParaRPr>
          </a:p>
        </p:txBody>
      </p:sp>
      <p:sp>
        <p:nvSpPr>
          <p:cNvPr id="14" name="Oval 13">
            <a:extLst>
              <a:ext uri="{FF2B5EF4-FFF2-40B4-BE49-F238E27FC236}">
                <a16:creationId xmlns:a16="http://schemas.microsoft.com/office/drawing/2014/main" id="{B17EB2CE-D03C-0A8F-AD43-1E321EA469F8}"/>
              </a:ext>
            </a:extLst>
          </p:cNvPr>
          <p:cNvSpPr/>
          <p:nvPr/>
        </p:nvSpPr>
        <p:spPr>
          <a:xfrm>
            <a:off x="114810" y="1976960"/>
            <a:ext cx="2304882" cy="2010686"/>
          </a:xfrm>
          <a:prstGeom prst="ellipse">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b="1">
                <a:solidFill>
                  <a:schemeClr val="accent6">
                    <a:lumMod val="50000"/>
                  </a:schemeClr>
                </a:solidFill>
              </a:rPr>
              <a:t>Influence on Emissions of </a:t>
            </a:r>
          </a:p>
          <a:p>
            <a:pPr algn="ctr"/>
            <a:r>
              <a:rPr lang="en-US" sz="2000" b="1">
                <a:solidFill>
                  <a:schemeClr val="accent6">
                    <a:lumMod val="50000"/>
                  </a:schemeClr>
                </a:solidFill>
              </a:rPr>
              <a:t>Robotics and Automation</a:t>
            </a:r>
            <a:endParaRPr lang="en-US"/>
          </a:p>
        </p:txBody>
      </p:sp>
      <p:sp>
        <p:nvSpPr>
          <p:cNvPr id="10" name="Oval 9">
            <a:extLst>
              <a:ext uri="{FF2B5EF4-FFF2-40B4-BE49-F238E27FC236}">
                <a16:creationId xmlns:a16="http://schemas.microsoft.com/office/drawing/2014/main" id="{28264D7F-5AA9-50F8-075D-9CFC933B53E4}"/>
              </a:ext>
            </a:extLst>
          </p:cNvPr>
          <p:cNvSpPr/>
          <p:nvPr/>
        </p:nvSpPr>
        <p:spPr>
          <a:xfrm>
            <a:off x="9643099" y="3197763"/>
            <a:ext cx="2304882" cy="2010686"/>
          </a:xfrm>
          <a:prstGeom prst="ellipse">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b="1">
                <a:solidFill>
                  <a:schemeClr val="accent6">
                    <a:lumMod val="50000"/>
                  </a:schemeClr>
                </a:solidFill>
              </a:rPr>
              <a:t>Influence on Emissions of </a:t>
            </a:r>
          </a:p>
          <a:p>
            <a:pPr algn="ctr"/>
            <a:r>
              <a:rPr lang="en-US" sz="2000" b="1">
                <a:solidFill>
                  <a:schemeClr val="accent6">
                    <a:lumMod val="50000"/>
                  </a:schemeClr>
                </a:solidFill>
              </a:rPr>
              <a:t>Welding Simulation Software</a:t>
            </a:r>
            <a:endParaRPr lang="en-US"/>
          </a:p>
        </p:txBody>
      </p:sp>
      <p:sp>
        <p:nvSpPr>
          <p:cNvPr id="11" name="Flowchart: Off-page Connector 10">
            <a:extLst>
              <a:ext uri="{FF2B5EF4-FFF2-40B4-BE49-F238E27FC236}">
                <a16:creationId xmlns:a16="http://schemas.microsoft.com/office/drawing/2014/main" id="{028E92A4-4A47-59EA-606F-31CA357004F6}"/>
              </a:ext>
            </a:extLst>
          </p:cNvPr>
          <p:cNvSpPr/>
          <p:nvPr/>
        </p:nvSpPr>
        <p:spPr>
          <a:xfrm rot="5400000">
            <a:off x="4336532" y="3362311"/>
            <a:ext cx="419113" cy="4632210"/>
          </a:xfrm>
          <a:prstGeom prst="flowChartOffpageConnector">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t" anchorCtr="0"/>
          <a:lstStyle/>
          <a:p>
            <a:r>
              <a:rPr lang="en-US" sz="1400" b="1"/>
              <a:t>Lightweight Materials and Thin-Section Welding</a:t>
            </a:r>
            <a:endParaRPr lang="en-US" sz="1200"/>
          </a:p>
        </p:txBody>
      </p:sp>
      <p:sp>
        <p:nvSpPr>
          <p:cNvPr id="15" name="Flowchart: Off-page Connector 14">
            <a:extLst>
              <a:ext uri="{FF2B5EF4-FFF2-40B4-BE49-F238E27FC236}">
                <a16:creationId xmlns:a16="http://schemas.microsoft.com/office/drawing/2014/main" id="{FB76CB98-016F-9A02-359C-0749A0A7051B}"/>
              </a:ext>
            </a:extLst>
          </p:cNvPr>
          <p:cNvSpPr/>
          <p:nvPr/>
        </p:nvSpPr>
        <p:spPr>
          <a:xfrm rot="5400000" flipV="1">
            <a:off x="7166212" y="1909128"/>
            <a:ext cx="476476" cy="4540505"/>
          </a:xfrm>
          <a:prstGeom prst="flowChartOffpageConnector">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t" anchorCtr="0"/>
          <a:lstStyle/>
          <a:p>
            <a:pPr algn="ctr"/>
            <a:r>
              <a:rPr lang="en-US" sz="1400" b="1"/>
              <a:t>Virtual Testing and Optimization</a:t>
            </a:r>
            <a:endParaRPr lang="en-US" sz="1200"/>
          </a:p>
        </p:txBody>
      </p:sp>
      <p:sp>
        <p:nvSpPr>
          <p:cNvPr id="16" name="Oval 15">
            <a:extLst>
              <a:ext uri="{FF2B5EF4-FFF2-40B4-BE49-F238E27FC236}">
                <a16:creationId xmlns:a16="http://schemas.microsoft.com/office/drawing/2014/main" id="{92E4D29F-9127-02E0-D161-8C557A62D789}"/>
              </a:ext>
            </a:extLst>
          </p:cNvPr>
          <p:cNvSpPr/>
          <p:nvPr/>
        </p:nvSpPr>
        <p:spPr>
          <a:xfrm>
            <a:off x="6717699" y="4417619"/>
            <a:ext cx="2304882" cy="2010686"/>
          </a:xfrm>
          <a:prstGeom prst="ellipse">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rPr>
              <a:t>Using lightweight materials and welding thin sections can reduce material consumption, energy requirements, and overall emissions.</a:t>
            </a:r>
            <a:endParaRPr lang="en-US" sz="1100">
              <a:solidFill>
                <a:schemeClr val="bg1"/>
              </a:solidFill>
            </a:endParaRPr>
          </a:p>
        </p:txBody>
      </p:sp>
      <p:sp>
        <p:nvSpPr>
          <p:cNvPr id="17" name="Oval 16">
            <a:extLst>
              <a:ext uri="{FF2B5EF4-FFF2-40B4-BE49-F238E27FC236}">
                <a16:creationId xmlns:a16="http://schemas.microsoft.com/office/drawing/2014/main" id="{F0C0BADC-D7FC-C7C2-E600-F5DDDE051FF2}"/>
              </a:ext>
            </a:extLst>
          </p:cNvPr>
          <p:cNvSpPr/>
          <p:nvPr/>
        </p:nvSpPr>
        <p:spPr>
          <a:xfrm>
            <a:off x="2767345" y="3149702"/>
            <a:ext cx="2554980" cy="2175065"/>
          </a:xfrm>
          <a:prstGeom prst="ellipse">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rPr>
              <a:t>Simulation software allows virtual testing and optimization of welding parameters, reducing the need for physical trial and error. This can lead to more efficient processes, minimizing emissions during experimentation</a:t>
            </a:r>
            <a:endParaRPr lang="en-US" sz="1100">
              <a:solidFill>
                <a:schemeClr val="bg1"/>
              </a:solidFill>
            </a:endParaRPr>
          </a:p>
        </p:txBody>
      </p:sp>
      <p:sp>
        <p:nvSpPr>
          <p:cNvPr id="8" name="Oval 7">
            <a:extLst>
              <a:ext uri="{FF2B5EF4-FFF2-40B4-BE49-F238E27FC236}">
                <a16:creationId xmlns:a16="http://schemas.microsoft.com/office/drawing/2014/main" id="{7EE09FA4-3ECF-66FC-F5A7-8E62CC7758A8}"/>
              </a:ext>
            </a:extLst>
          </p:cNvPr>
          <p:cNvSpPr/>
          <p:nvPr/>
        </p:nvSpPr>
        <p:spPr>
          <a:xfrm>
            <a:off x="169121" y="4237235"/>
            <a:ext cx="2304882" cy="2010686"/>
          </a:xfrm>
          <a:prstGeom prst="ellipse">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b="1">
                <a:solidFill>
                  <a:schemeClr val="accent6">
                    <a:lumMod val="50000"/>
                  </a:schemeClr>
                </a:solidFill>
              </a:rPr>
              <a:t>Influence on Emissions of </a:t>
            </a:r>
          </a:p>
          <a:p>
            <a:pPr algn="ctr"/>
            <a:r>
              <a:rPr lang="en-US" sz="2000" b="1">
                <a:solidFill>
                  <a:schemeClr val="accent6">
                    <a:lumMod val="50000"/>
                  </a:schemeClr>
                </a:solidFill>
              </a:rPr>
              <a:t>Material and Process Optimization:</a:t>
            </a:r>
            <a:endParaRPr lang="en-US"/>
          </a:p>
        </p:txBody>
      </p:sp>
    </p:spTree>
    <p:extLst>
      <p:ext uri="{BB962C8B-B14F-4D97-AF65-F5344CB8AC3E}">
        <p14:creationId xmlns:p14="http://schemas.microsoft.com/office/powerpoint/2010/main" val="15182417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background pattern&#10;&#10;Description automatically generated">
            <a:extLst>
              <a:ext uri="{FF2B5EF4-FFF2-40B4-BE49-F238E27FC236}">
                <a16:creationId xmlns:a16="http://schemas.microsoft.com/office/drawing/2014/main" id="{94D1EE3D-F272-E14B-043D-0E7F951FCFFE}"/>
              </a:ext>
            </a:extLst>
          </p:cNvPr>
          <p:cNvPicPr>
            <a:picLocks noGrp="1" noRot="1" noChangeAspect="1" noMove="1" noResize="1" noEditPoints="1" noAdjustHandles="1" noChangeArrowheads="1" noChangeShapeType="1" noCrop="1"/>
          </p:cNvPicPr>
          <p:nvPr>
            <p:ph idx="1"/>
          </p:nvPr>
        </p:nvPicPr>
        <p:blipFill>
          <a:blip r:embed="rId2">
            <a:extLst>
              <a:ext uri="{28A0092B-C50C-407E-A947-70E740481C1C}">
                <a14:useLocalDpi xmlns:a14="http://schemas.microsoft.com/office/drawing/2010/main" val="0"/>
              </a:ext>
            </a:extLst>
          </a:blip>
          <a:stretch>
            <a:fillRect/>
          </a:stretch>
        </p:blipFill>
        <p:spPr>
          <a:xfrm>
            <a:off x="0" y="-1"/>
            <a:ext cx="12192000" cy="6856287"/>
          </a:xfrm>
        </p:spPr>
      </p:pic>
      <p:sp>
        <p:nvSpPr>
          <p:cNvPr id="2" name="Title 1">
            <a:extLst>
              <a:ext uri="{FF2B5EF4-FFF2-40B4-BE49-F238E27FC236}">
                <a16:creationId xmlns:a16="http://schemas.microsoft.com/office/drawing/2014/main" id="{33A04DB5-8A62-9323-6040-A92FB64728BC}"/>
              </a:ext>
            </a:extLst>
          </p:cNvPr>
          <p:cNvSpPr>
            <a:spLocks noGrp="1"/>
          </p:cNvSpPr>
          <p:nvPr>
            <p:ph type="title"/>
          </p:nvPr>
        </p:nvSpPr>
        <p:spPr/>
        <p:txBody>
          <a:bodyPr>
            <a:normAutofit fontScale="90000"/>
          </a:bodyPr>
          <a:lstStyle/>
          <a:p>
            <a:r>
              <a:rPr lang="en-US" b="1">
                <a:solidFill>
                  <a:srgbClr val="2B5E1C"/>
                </a:solidFill>
                <a:latin typeface="Barlow" panose="00000500000000000000" pitchFamily="2" charset="0"/>
              </a:rPr>
              <a:t>The influence of novel approaches on overall emission for environmentally friendly welding</a:t>
            </a:r>
          </a:p>
        </p:txBody>
      </p:sp>
      <p:sp>
        <p:nvSpPr>
          <p:cNvPr id="4" name="Flowchart: Off-page Connector 3">
            <a:extLst>
              <a:ext uri="{FF2B5EF4-FFF2-40B4-BE49-F238E27FC236}">
                <a16:creationId xmlns:a16="http://schemas.microsoft.com/office/drawing/2014/main" id="{B2EB1C05-B217-0BF8-AB7E-CCA981592953}"/>
              </a:ext>
            </a:extLst>
          </p:cNvPr>
          <p:cNvSpPr/>
          <p:nvPr/>
        </p:nvSpPr>
        <p:spPr>
          <a:xfrm rot="5400000">
            <a:off x="5604622" y="-169965"/>
            <a:ext cx="419113" cy="6206523"/>
          </a:xfrm>
          <a:prstGeom prst="flowChartOffpageConnector">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t" anchorCtr="0"/>
          <a:lstStyle/>
          <a:p>
            <a:r>
              <a:rPr lang="en-US" sz="1400" b="1"/>
              <a:t>Energy Recovery Systems</a:t>
            </a:r>
            <a:endParaRPr lang="en-US" sz="1200"/>
          </a:p>
        </p:txBody>
      </p:sp>
      <p:sp>
        <p:nvSpPr>
          <p:cNvPr id="3" name="Oval 2">
            <a:extLst>
              <a:ext uri="{FF2B5EF4-FFF2-40B4-BE49-F238E27FC236}">
                <a16:creationId xmlns:a16="http://schemas.microsoft.com/office/drawing/2014/main" id="{1D985831-7580-36EE-9F17-436606B465CB}"/>
              </a:ext>
            </a:extLst>
          </p:cNvPr>
          <p:cNvSpPr/>
          <p:nvPr/>
        </p:nvSpPr>
        <p:spPr>
          <a:xfrm>
            <a:off x="8889871" y="1927954"/>
            <a:ext cx="2304882" cy="2010686"/>
          </a:xfrm>
          <a:prstGeom prst="ellipse">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rPr>
              <a:t>Some modern welding equipment includes energy recovery systems that capture and reuse energy, improving overall efficiency and reducing emissions</a:t>
            </a:r>
            <a:endParaRPr lang="en-US" sz="1100">
              <a:solidFill>
                <a:schemeClr val="bg1"/>
              </a:solidFill>
            </a:endParaRPr>
          </a:p>
        </p:txBody>
      </p:sp>
      <p:sp>
        <p:nvSpPr>
          <p:cNvPr id="14" name="Oval 13">
            <a:extLst>
              <a:ext uri="{FF2B5EF4-FFF2-40B4-BE49-F238E27FC236}">
                <a16:creationId xmlns:a16="http://schemas.microsoft.com/office/drawing/2014/main" id="{B17EB2CE-D03C-0A8F-AD43-1E321EA469F8}"/>
              </a:ext>
            </a:extLst>
          </p:cNvPr>
          <p:cNvSpPr/>
          <p:nvPr/>
        </p:nvSpPr>
        <p:spPr>
          <a:xfrm>
            <a:off x="396361" y="1912156"/>
            <a:ext cx="2304882" cy="2010686"/>
          </a:xfrm>
          <a:prstGeom prst="ellipse">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b="1">
                <a:solidFill>
                  <a:schemeClr val="accent6">
                    <a:lumMod val="50000"/>
                  </a:schemeClr>
                </a:solidFill>
              </a:rPr>
              <a:t>Influence on Emissions of </a:t>
            </a:r>
          </a:p>
          <a:p>
            <a:pPr algn="ctr"/>
            <a:r>
              <a:rPr lang="en-US" sz="2000" b="1">
                <a:solidFill>
                  <a:schemeClr val="accent6">
                    <a:lumMod val="50000"/>
                  </a:schemeClr>
                </a:solidFill>
              </a:rPr>
              <a:t>Energy Recovery Systems</a:t>
            </a:r>
            <a:endParaRPr lang="en-US"/>
          </a:p>
        </p:txBody>
      </p:sp>
      <p:sp>
        <p:nvSpPr>
          <p:cNvPr id="10" name="Oval 9">
            <a:extLst>
              <a:ext uri="{FF2B5EF4-FFF2-40B4-BE49-F238E27FC236}">
                <a16:creationId xmlns:a16="http://schemas.microsoft.com/office/drawing/2014/main" id="{28264D7F-5AA9-50F8-075D-9CFC933B53E4}"/>
              </a:ext>
            </a:extLst>
          </p:cNvPr>
          <p:cNvSpPr/>
          <p:nvPr/>
        </p:nvSpPr>
        <p:spPr>
          <a:xfrm>
            <a:off x="9000162" y="4175906"/>
            <a:ext cx="2304882" cy="2010686"/>
          </a:xfrm>
          <a:prstGeom prst="ellipse">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b="1">
                <a:solidFill>
                  <a:schemeClr val="accent6">
                    <a:lumMod val="50000"/>
                  </a:schemeClr>
                </a:solidFill>
              </a:rPr>
              <a:t>Influence on Emissions of </a:t>
            </a:r>
          </a:p>
          <a:p>
            <a:pPr algn="ctr"/>
            <a:r>
              <a:rPr lang="en-US" sz="2000" b="1">
                <a:solidFill>
                  <a:schemeClr val="accent6">
                    <a:lumMod val="50000"/>
                  </a:schemeClr>
                </a:solidFill>
              </a:rPr>
              <a:t>Carbon Footprint Analysis and Management</a:t>
            </a:r>
            <a:endParaRPr lang="en-US"/>
          </a:p>
        </p:txBody>
      </p:sp>
      <p:sp>
        <p:nvSpPr>
          <p:cNvPr id="15" name="Flowchart: Off-page Connector 14">
            <a:extLst>
              <a:ext uri="{FF2B5EF4-FFF2-40B4-BE49-F238E27FC236}">
                <a16:creationId xmlns:a16="http://schemas.microsoft.com/office/drawing/2014/main" id="{FB76CB98-016F-9A02-359C-0749A0A7051B}"/>
              </a:ext>
            </a:extLst>
          </p:cNvPr>
          <p:cNvSpPr/>
          <p:nvPr/>
        </p:nvSpPr>
        <p:spPr>
          <a:xfrm rot="5400000" flipV="1">
            <a:off x="5604622" y="2101318"/>
            <a:ext cx="419114" cy="6371966"/>
          </a:xfrm>
          <a:prstGeom prst="flowChartOffpageConnector">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t" anchorCtr="0"/>
          <a:lstStyle/>
          <a:p>
            <a:pPr algn="ctr"/>
            <a:r>
              <a:rPr lang="en-US" sz="1400" b="1"/>
              <a:t>Continuous Improvement Strategies: </a:t>
            </a:r>
            <a:endParaRPr lang="en-US" sz="1200"/>
          </a:p>
        </p:txBody>
      </p:sp>
      <p:sp>
        <p:nvSpPr>
          <p:cNvPr id="17" name="Oval 16">
            <a:extLst>
              <a:ext uri="{FF2B5EF4-FFF2-40B4-BE49-F238E27FC236}">
                <a16:creationId xmlns:a16="http://schemas.microsoft.com/office/drawing/2014/main" id="{F0C0BADC-D7FC-C7C2-E600-F5DDDE051FF2}"/>
              </a:ext>
            </a:extLst>
          </p:cNvPr>
          <p:cNvSpPr/>
          <p:nvPr/>
        </p:nvSpPr>
        <p:spPr>
          <a:xfrm>
            <a:off x="396361" y="4124311"/>
            <a:ext cx="2580441" cy="2113877"/>
          </a:xfrm>
          <a:prstGeom prst="ellipse">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rPr>
              <a:t>Regularly conducting carbon footprint analyses and implementing continuous improvement strategies can identify opportunities to further reduce emissions throughout the welding process.</a:t>
            </a:r>
            <a:endParaRPr lang="en-US" sz="1100">
              <a:solidFill>
                <a:schemeClr val="bg1"/>
              </a:solidFill>
            </a:endParaRPr>
          </a:p>
        </p:txBody>
      </p:sp>
    </p:spTree>
    <p:extLst>
      <p:ext uri="{BB962C8B-B14F-4D97-AF65-F5344CB8AC3E}">
        <p14:creationId xmlns:p14="http://schemas.microsoft.com/office/powerpoint/2010/main" val="19000507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background pattern&#10;&#10;Description automatically generated">
            <a:extLst>
              <a:ext uri="{FF2B5EF4-FFF2-40B4-BE49-F238E27FC236}">
                <a16:creationId xmlns:a16="http://schemas.microsoft.com/office/drawing/2014/main" id="{94D1EE3D-F272-E14B-043D-0E7F951FCFFE}"/>
              </a:ext>
            </a:extLst>
          </p:cNvPr>
          <p:cNvPicPr>
            <a:picLocks noGrp="1" noRot="1" noChangeAspect="1" noMove="1" noResize="1" noEditPoints="1" noAdjustHandles="1" noChangeArrowheads="1" noChangeShapeType="1" noCrop="1"/>
          </p:cNvPicPr>
          <p:nvPr>
            <p:ph idx="1"/>
          </p:nvPr>
        </p:nvPicPr>
        <p:blipFill>
          <a:blip r:embed="rId2">
            <a:extLst>
              <a:ext uri="{28A0092B-C50C-407E-A947-70E740481C1C}">
                <a14:useLocalDpi xmlns:a14="http://schemas.microsoft.com/office/drawing/2010/main" val="0"/>
              </a:ext>
            </a:extLst>
          </a:blip>
          <a:stretch>
            <a:fillRect/>
          </a:stretch>
        </p:blipFill>
        <p:spPr>
          <a:xfrm>
            <a:off x="0" y="-1"/>
            <a:ext cx="12192000" cy="6856287"/>
          </a:xfrm>
        </p:spPr>
      </p:pic>
      <p:sp>
        <p:nvSpPr>
          <p:cNvPr id="2" name="Title 1">
            <a:extLst>
              <a:ext uri="{FF2B5EF4-FFF2-40B4-BE49-F238E27FC236}">
                <a16:creationId xmlns:a16="http://schemas.microsoft.com/office/drawing/2014/main" id="{33A04DB5-8A62-9323-6040-A92FB64728BC}"/>
              </a:ext>
            </a:extLst>
          </p:cNvPr>
          <p:cNvSpPr>
            <a:spLocks noGrp="1"/>
          </p:cNvSpPr>
          <p:nvPr>
            <p:ph type="title"/>
          </p:nvPr>
        </p:nvSpPr>
        <p:spPr/>
        <p:txBody>
          <a:bodyPr>
            <a:normAutofit fontScale="90000"/>
          </a:bodyPr>
          <a:lstStyle/>
          <a:p>
            <a:r>
              <a:rPr lang="en-US" b="1">
                <a:solidFill>
                  <a:srgbClr val="2B5E1C"/>
                </a:solidFill>
                <a:latin typeface="Barlow" panose="00000500000000000000" pitchFamily="2" charset="0"/>
              </a:rPr>
              <a:t>Performance of various welding techniques: emissions and welding quality evaluation for environmentally friendly welding</a:t>
            </a:r>
          </a:p>
        </p:txBody>
      </p:sp>
      <p:sp>
        <p:nvSpPr>
          <p:cNvPr id="7" name="TextBox 6">
            <a:extLst>
              <a:ext uri="{FF2B5EF4-FFF2-40B4-BE49-F238E27FC236}">
                <a16:creationId xmlns:a16="http://schemas.microsoft.com/office/drawing/2014/main" id="{60138D55-3320-F7C1-1DD9-9EAE1EBB126A}"/>
              </a:ext>
            </a:extLst>
          </p:cNvPr>
          <p:cNvSpPr txBox="1"/>
          <p:nvPr/>
        </p:nvSpPr>
        <p:spPr>
          <a:xfrm>
            <a:off x="4182441" y="2995130"/>
            <a:ext cx="3935005" cy="646331"/>
          </a:xfrm>
          <a:prstGeom prst="rect">
            <a:avLst/>
          </a:prstGeom>
          <a:noFill/>
        </p:spPr>
        <p:txBody>
          <a:bodyPr wrap="square" rtlCol="0">
            <a:spAutoFit/>
          </a:bodyPr>
          <a:lstStyle/>
          <a:p>
            <a:r>
              <a:rPr lang="en-US" b="0" i="0">
                <a:solidFill>
                  <a:srgbClr val="4D5156"/>
                </a:solidFill>
                <a:effectLst/>
                <a:latin typeface="Google Sans"/>
              </a:rPr>
              <a:t>Generally produces lower emissions compared to some other processes.</a:t>
            </a:r>
            <a:endParaRPr lang="en-US">
              <a:solidFill>
                <a:srgbClr val="2B5E1C"/>
              </a:solidFill>
              <a:latin typeface="Barlow" panose="00000500000000000000" pitchFamily="2" charset="0"/>
            </a:endParaRPr>
          </a:p>
        </p:txBody>
      </p:sp>
      <p:sp>
        <p:nvSpPr>
          <p:cNvPr id="3" name="Sun 2">
            <a:extLst>
              <a:ext uri="{FF2B5EF4-FFF2-40B4-BE49-F238E27FC236}">
                <a16:creationId xmlns:a16="http://schemas.microsoft.com/office/drawing/2014/main" id="{12234479-7F1E-9F48-3EE8-84A89D76D8FB}"/>
              </a:ext>
            </a:extLst>
          </p:cNvPr>
          <p:cNvSpPr/>
          <p:nvPr/>
        </p:nvSpPr>
        <p:spPr>
          <a:xfrm>
            <a:off x="5383659" y="1970222"/>
            <a:ext cx="914400" cy="914400"/>
          </a:xfrm>
          <a:prstGeom prst="sun">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Lightning Bolt 3">
            <a:extLst>
              <a:ext uri="{FF2B5EF4-FFF2-40B4-BE49-F238E27FC236}">
                <a16:creationId xmlns:a16="http://schemas.microsoft.com/office/drawing/2014/main" id="{FD1849E4-2089-6A4C-CB1B-BA71A0435AFB}"/>
              </a:ext>
            </a:extLst>
          </p:cNvPr>
          <p:cNvSpPr/>
          <p:nvPr/>
        </p:nvSpPr>
        <p:spPr>
          <a:xfrm>
            <a:off x="9606337" y="1993463"/>
            <a:ext cx="914400" cy="914400"/>
          </a:xfrm>
          <a:prstGeom prst="lightningBolt">
            <a:avLst/>
          </a:pr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peech Bubble: Rectangle 5">
            <a:extLst>
              <a:ext uri="{FF2B5EF4-FFF2-40B4-BE49-F238E27FC236}">
                <a16:creationId xmlns:a16="http://schemas.microsoft.com/office/drawing/2014/main" id="{C981B291-47F3-7D63-3461-683687AFDE5E}"/>
              </a:ext>
            </a:extLst>
          </p:cNvPr>
          <p:cNvSpPr/>
          <p:nvPr/>
        </p:nvSpPr>
        <p:spPr>
          <a:xfrm>
            <a:off x="585625" y="1941104"/>
            <a:ext cx="3935004" cy="328774"/>
          </a:xfrm>
          <a:prstGeom prst="wedgeRectCallout">
            <a:avLst>
              <a:gd name="adj1" fmla="val -21270"/>
              <a:gd name="adj2" fmla="val 180543"/>
            </a:avLst>
          </a:prstGeom>
          <a:solidFill>
            <a:schemeClr val="accent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a:t>Gas Metal Arc Welding (GMAW) / MIG Welding</a:t>
            </a:r>
          </a:p>
        </p:txBody>
      </p:sp>
      <p:sp>
        <p:nvSpPr>
          <p:cNvPr id="8" name="Arrow: Right 7">
            <a:extLst>
              <a:ext uri="{FF2B5EF4-FFF2-40B4-BE49-F238E27FC236}">
                <a16:creationId xmlns:a16="http://schemas.microsoft.com/office/drawing/2014/main" id="{2FB660BE-DE02-7384-49E4-E777A1A8BA69}"/>
              </a:ext>
            </a:extLst>
          </p:cNvPr>
          <p:cNvSpPr/>
          <p:nvPr/>
        </p:nvSpPr>
        <p:spPr>
          <a:xfrm>
            <a:off x="585625" y="3076846"/>
            <a:ext cx="1767155" cy="698643"/>
          </a:xfrm>
          <a:prstGeom prst="rightArrow">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Emissions</a:t>
            </a:r>
          </a:p>
        </p:txBody>
      </p:sp>
      <p:sp>
        <p:nvSpPr>
          <p:cNvPr id="9" name="Arrow: Right 8">
            <a:extLst>
              <a:ext uri="{FF2B5EF4-FFF2-40B4-BE49-F238E27FC236}">
                <a16:creationId xmlns:a16="http://schemas.microsoft.com/office/drawing/2014/main" id="{C565C338-BD8A-8231-6A6A-DB30C8FB4B5C}"/>
              </a:ext>
            </a:extLst>
          </p:cNvPr>
          <p:cNvSpPr/>
          <p:nvPr/>
        </p:nvSpPr>
        <p:spPr>
          <a:xfrm>
            <a:off x="585625" y="4643399"/>
            <a:ext cx="1767155" cy="698643"/>
          </a:xfrm>
          <a:prstGeom prst="rightArrow">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Weld Quality </a:t>
            </a:r>
          </a:p>
        </p:txBody>
      </p:sp>
      <p:sp>
        <p:nvSpPr>
          <p:cNvPr id="10" name="TextBox 9">
            <a:extLst>
              <a:ext uri="{FF2B5EF4-FFF2-40B4-BE49-F238E27FC236}">
                <a16:creationId xmlns:a16="http://schemas.microsoft.com/office/drawing/2014/main" id="{D49339CA-84FF-A4D1-6354-F7B1D5164427}"/>
              </a:ext>
            </a:extLst>
          </p:cNvPr>
          <p:cNvSpPr txBox="1"/>
          <p:nvPr/>
        </p:nvSpPr>
        <p:spPr>
          <a:xfrm>
            <a:off x="4182441" y="4669556"/>
            <a:ext cx="3935005" cy="646331"/>
          </a:xfrm>
          <a:prstGeom prst="rect">
            <a:avLst/>
          </a:prstGeom>
          <a:noFill/>
        </p:spPr>
        <p:txBody>
          <a:bodyPr wrap="square" rtlCol="0">
            <a:spAutoFit/>
          </a:bodyPr>
          <a:lstStyle/>
          <a:p>
            <a:r>
              <a:rPr lang="en-US" b="0" i="0">
                <a:solidFill>
                  <a:srgbClr val="4D5156"/>
                </a:solidFill>
                <a:effectLst/>
                <a:latin typeface="Google Sans"/>
              </a:rPr>
              <a:t>High deposition rates, good quality welds.</a:t>
            </a:r>
            <a:endParaRPr lang="en-US">
              <a:solidFill>
                <a:srgbClr val="2B5E1C"/>
              </a:solidFill>
              <a:latin typeface="Barlow" panose="00000500000000000000" pitchFamily="2" charset="0"/>
            </a:endParaRPr>
          </a:p>
        </p:txBody>
      </p:sp>
      <p:sp>
        <p:nvSpPr>
          <p:cNvPr id="11" name="TextBox 10">
            <a:extLst>
              <a:ext uri="{FF2B5EF4-FFF2-40B4-BE49-F238E27FC236}">
                <a16:creationId xmlns:a16="http://schemas.microsoft.com/office/drawing/2014/main" id="{8FC27074-A93B-7CB0-8F9E-13AF91459A45}"/>
              </a:ext>
            </a:extLst>
          </p:cNvPr>
          <p:cNvSpPr txBox="1"/>
          <p:nvPr/>
        </p:nvSpPr>
        <p:spPr>
          <a:xfrm>
            <a:off x="8009560" y="2995131"/>
            <a:ext cx="3935005" cy="646331"/>
          </a:xfrm>
          <a:prstGeom prst="rect">
            <a:avLst/>
          </a:prstGeom>
          <a:noFill/>
        </p:spPr>
        <p:txBody>
          <a:bodyPr wrap="square" rtlCol="0">
            <a:spAutoFit/>
          </a:bodyPr>
          <a:lstStyle/>
          <a:p>
            <a:r>
              <a:rPr lang="en-US" b="0" i="0">
                <a:solidFill>
                  <a:srgbClr val="4D5156"/>
                </a:solidFill>
                <a:effectLst/>
                <a:latin typeface="Google Sans"/>
              </a:rPr>
              <a:t>Use of shielding gases and consumables can contribute to environmental impact</a:t>
            </a:r>
            <a:endParaRPr lang="en-US">
              <a:solidFill>
                <a:srgbClr val="2B5E1C"/>
              </a:solidFill>
              <a:latin typeface="Barlow" panose="00000500000000000000" pitchFamily="2" charset="0"/>
            </a:endParaRPr>
          </a:p>
        </p:txBody>
      </p:sp>
      <p:sp>
        <p:nvSpPr>
          <p:cNvPr id="12" name="TextBox 11">
            <a:extLst>
              <a:ext uri="{FF2B5EF4-FFF2-40B4-BE49-F238E27FC236}">
                <a16:creationId xmlns:a16="http://schemas.microsoft.com/office/drawing/2014/main" id="{8512ADB6-97AE-1C4C-B7CD-1F66290BD09C}"/>
              </a:ext>
            </a:extLst>
          </p:cNvPr>
          <p:cNvSpPr txBox="1"/>
          <p:nvPr/>
        </p:nvSpPr>
        <p:spPr>
          <a:xfrm>
            <a:off x="8096034" y="4622737"/>
            <a:ext cx="3935005" cy="646331"/>
          </a:xfrm>
          <a:prstGeom prst="rect">
            <a:avLst/>
          </a:prstGeom>
          <a:noFill/>
        </p:spPr>
        <p:txBody>
          <a:bodyPr wrap="square" rtlCol="0">
            <a:spAutoFit/>
          </a:bodyPr>
          <a:lstStyle/>
          <a:p>
            <a:r>
              <a:rPr lang="en-US" b="0" i="0">
                <a:solidFill>
                  <a:srgbClr val="4D5156"/>
                </a:solidFill>
                <a:effectLst/>
                <a:latin typeface="Google Sans"/>
              </a:rPr>
              <a:t>Sensitive to wind and atmospheric conditions.</a:t>
            </a:r>
            <a:endParaRPr lang="en-US">
              <a:solidFill>
                <a:srgbClr val="2B5E1C"/>
              </a:solidFill>
              <a:latin typeface="Barlow" panose="00000500000000000000" pitchFamily="2" charset="0"/>
            </a:endParaRPr>
          </a:p>
        </p:txBody>
      </p:sp>
    </p:spTree>
    <p:extLst>
      <p:ext uri="{BB962C8B-B14F-4D97-AF65-F5344CB8AC3E}">
        <p14:creationId xmlns:p14="http://schemas.microsoft.com/office/powerpoint/2010/main" val="8630490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background pattern&#10;&#10;Description automatically generated">
            <a:extLst>
              <a:ext uri="{FF2B5EF4-FFF2-40B4-BE49-F238E27FC236}">
                <a16:creationId xmlns:a16="http://schemas.microsoft.com/office/drawing/2014/main" id="{94D1EE3D-F272-E14B-043D-0E7F951FCFFE}"/>
              </a:ext>
            </a:extLst>
          </p:cNvPr>
          <p:cNvPicPr>
            <a:picLocks noGrp="1" noRot="1" noChangeAspect="1" noMove="1" noResize="1" noEditPoints="1" noAdjustHandles="1" noChangeArrowheads="1" noChangeShapeType="1" noCrop="1"/>
          </p:cNvPicPr>
          <p:nvPr>
            <p:ph idx="1"/>
          </p:nvPr>
        </p:nvPicPr>
        <p:blipFill>
          <a:blip r:embed="rId2">
            <a:extLst>
              <a:ext uri="{28A0092B-C50C-407E-A947-70E740481C1C}">
                <a14:useLocalDpi xmlns:a14="http://schemas.microsoft.com/office/drawing/2010/main" val="0"/>
              </a:ext>
            </a:extLst>
          </a:blip>
          <a:stretch>
            <a:fillRect/>
          </a:stretch>
        </p:blipFill>
        <p:spPr>
          <a:xfrm>
            <a:off x="0" y="-1"/>
            <a:ext cx="12192000" cy="6856287"/>
          </a:xfrm>
        </p:spPr>
      </p:pic>
      <p:sp>
        <p:nvSpPr>
          <p:cNvPr id="2" name="Title 1">
            <a:extLst>
              <a:ext uri="{FF2B5EF4-FFF2-40B4-BE49-F238E27FC236}">
                <a16:creationId xmlns:a16="http://schemas.microsoft.com/office/drawing/2014/main" id="{33A04DB5-8A62-9323-6040-A92FB64728BC}"/>
              </a:ext>
            </a:extLst>
          </p:cNvPr>
          <p:cNvSpPr>
            <a:spLocks noGrp="1"/>
          </p:cNvSpPr>
          <p:nvPr>
            <p:ph type="title"/>
          </p:nvPr>
        </p:nvSpPr>
        <p:spPr/>
        <p:txBody>
          <a:bodyPr>
            <a:normAutofit fontScale="90000"/>
          </a:bodyPr>
          <a:lstStyle/>
          <a:p>
            <a:r>
              <a:rPr lang="en-US" b="1">
                <a:solidFill>
                  <a:srgbClr val="2B5E1C"/>
                </a:solidFill>
                <a:latin typeface="Barlow" panose="00000500000000000000" pitchFamily="2" charset="0"/>
              </a:rPr>
              <a:t>Performance of various welding techniques: emissions and welding quality evaluation for environmentally friendly welding</a:t>
            </a:r>
          </a:p>
        </p:txBody>
      </p:sp>
      <p:sp>
        <p:nvSpPr>
          <p:cNvPr id="7" name="TextBox 6">
            <a:extLst>
              <a:ext uri="{FF2B5EF4-FFF2-40B4-BE49-F238E27FC236}">
                <a16:creationId xmlns:a16="http://schemas.microsoft.com/office/drawing/2014/main" id="{60138D55-3320-F7C1-1DD9-9EAE1EBB126A}"/>
              </a:ext>
            </a:extLst>
          </p:cNvPr>
          <p:cNvSpPr txBox="1"/>
          <p:nvPr/>
        </p:nvSpPr>
        <p:spPr>
          <a:xfrm>
            <a:off x="4182441" y="2995130"/>
            <a:ext cx="3935005" cy="646331"/>
          </a:xfrm>
          <a:prstGeom prst="rect">
            <a:avLst/>
          </a:prstGeom>
          <a:noFill/>
        </p:spPr>
        <p:txBody>
          <a:bodyPr wrap="square" rtlCol="0">
            <a:spAutoFit/>
          </a:bodyPr>
          <a:lstStyle/>
          <a:p>
            <a:r>
              <a:rPr lang="en-US" b="0" i="0">
                <a:solidFill>
                  <a:srgbClr val="4D5156"/>
                </a:solidFill>
                <a:effectLst/>
                <a:latin typeface="Google Sans"/>
              </a:rPr>
              <a:t>Generally produces fewer emissions due to the use of inert shielding gases.</a:t>
            </a:r>
            <a:endParaRPr lang="en-US">
              <a:solidFill>
                <a:srgbClr val="2B5E1C"/>
              </a:solidFill>
              <a:latin typeface="Barlow" panose="00000500000000000000" pitchFamily="2" charset="0"/>
            </a:endParaRPr>
          </a:p>
        </p:txBody>
      </p:sp>
      <p:sp>
        <p:nvSpPr>
          <p:cNvPr id="3" name="Sun 2">
            <a:extLst>
              <a:ext uri="{FF2B5EF4-FFF2-40B4-BE49-F238E27FC236}">
                <a16:creationId xmlns:a16="http://schemas.microsoft.com/office/drawing/2014/main" id="{12234479-7F1E-9F48-3EE8-84A89D76D8FB}"/>
              </a:ext>
            </a:extLst>
          </p:cNvPr>
          <p:cNvSpPr/>
          <p:nvPr/>
        </p:nvSpPr>
        <p:spPr>
          <a:xfrm>
            <a:off x="5383659" y="1970222"/>
            <a:ext cx="914400" cy="914400"/>
          </a:xfrm>
          <a:prstGeom prst="sun">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Lightning Bolt 3">
            <a:extLst>
              <a:ext uri="{FF2B5EF4-FFF2-40B4-BE49-F238E27FC236}">
                <a16:creationId xmlns:a16="http://schemas.microsoft.com/office/drawing/2014/main" id="{FD1849E4-2089-6A4C-CB1B-BA71A0435AFB}"/>
              </a:ext>
            </a:extLst>
          </p:cNvPr>
          <p:cNvSpPr/>
          <p:nvPr/>
        </p:nvSpPr>
        <p:spPr>
          <a:xfrm>
            <a:off x="9606337" y="1993463"/>
            <a:ext cx="914400" cy="914400"/>
          </a:xfrm>
          <a:prstGeom prst="lightningBolt">
            <a:avLst/>
          </a:pr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peech Bubble: Rectangle 5">
            <a:extLst>
              <a:ext uri="{FF2B5EF4-FFF2-40B4-BE49-F238E27FC236}">
                <a16:creationId xmlns:a16="http://schemas.microsoft.com/office/drawing/2014/main" id="{C981B291-47F3-7D63-3461-683687AFDE5E}"/>
              </a:ext>
            </a:extLst>
          </p:cNvPr>
          <p:cNvSpPr/>
          <p:nvPr/>
        </p:nvSpPr>
        <p:spPr>
          <a:xfrm>
            <a:off x="585625" y="1941104"/>
            <a:ext cx="3935004" cy="328774"/>
          </a:xfrm>
          <a:prstGeom prst="wedgeRectCallout">
            <a:avLst>
              <a:gd name="adj1" fmla="val -21270"/>
              <a:gd name="adj2" fmla="val 180543"/>
            </a:avLst>
          </a:prstGeom>
          <a:solidFill>
            <a:schemeClr val="accent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b="1"/>
              <a:t>Gas Tungsten Arc Welding (GTAW) / TIG Welding</a:t>
            </a:r>
            <a:endParaRPr lang="en-US" sz="1400" b="1"/>
          </a:p>
        </p:txBody>
      </p:sp>
      <p:sp>
        <p:nvSpPr>
          <p:cNvPr id="8" name="Arrow: Right 7">
            <a:extLst>
              <a:ext uri="{FF2B5EF4-FFF2-40B4-BE49-F238E27FC236}">
                <a16:creationId xmlns:a16="http://schemas.microsoft.com/office/drawing/2014/main" id="{2FB660BE-DE02-7384-49E4-E777A1A8BA69}"/>
              </a:ext>
            </a:extLst>
          </p:cNvPr>
          <p:cNvSpPr/>
          <p:nvPr/>
        </p:nvSpPr>
        <p:spPr>
          <a:xfrm>
            <a:off x="585625" y="3076846"/>
            <a:ext cx="1767155" cy="698643"/>
          </a:xfrm>
          <a:prstGeom prst="rightArrow">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Emissions</a:t>
            </a:r>
          </a:p>
        </p:txBody>
      </p:sp>
      <p:sp>
        <p:nvSpPr>
          <p:cNvPr id="9" name="Arrow: Right 8">
            <a:extLst>
              <a:ext uri="{FF2B5EF4-FFF2-40B4-BE49-F238E27FC236}">
                <a16:creationId xmlns:a16="http://schemas.microsoft.com/office/drawing/2014/main" id="{C565C338-BD8A-8231-6A6A-DB30C8FB4B5C}"/>
              </a:ext>
            </a:extLst>
          </p:cNvPr>
          <p:cNvSpPr/>
          <p:nvPr/>
        </p:nvSpPr>
        <p:spPr>
          <a:xfrm>
            <a:off x="585625" y="4643399"/>
            <a:ext cx="1767155" cy="698643"/>
          </a:xfrm>
          <a:prstGeom prst="rightArrow">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Weld Quality </a:t>
            </a:r>
          </a:p>
        </p:txBody>
      </p:sp>
      <p:sp>
        <p:nvSpPr>
          <p:cNvPr id="10" name="TextBox 9">
            <a:extLst>
              <a:ext uri="{FF2B5EF4-FFF2-40B4-BE49-F238E27FC236}">
                <a16:creationId xmlns:a16="http://schemas.microsoft.com/office/drawing/2014/main" id="{D49339CA-84FF-A4D1-6354-F7B1D5164427}"/>
              </a:ext>
            </a:extLst>
          </p:cNvPr>
          <p:cNvSpPr txBox="1"/>
          <p:nvPr/>
        </p:nvSpPr>
        <p:spPr>
          <a:xfrm>
            <a:off x="4182441" y="4669556"/>
            <a:ext cx="3935005" cy="369332"/>
          </a:xfrm>
          <a:prstGeom prst="rect">
            <a:avLst/>
          </a:prstGeom>
          <a:noFill/>
        </p:spPr>
        <p:txBody>
          <a:bodyPr wrap="square" rtlCol="0">
            <a:spAutoFit/>
          </a:bodyPr>
          <a:lstStyle/>
          <a:p>
            <a:r>
              <a:rPr lang="en-US" b="0" i="0">
                <a:solidFill>
                  <a:srgbClr val="4D5156"/>
                </a:solidFill>
                <a:effectLst/>
                <a:latin typeface="Google Sans"/>
              </a:rPr>
              <a:t>High-quality welds with precise control.</a:t>
            </a:r>
            <a:endParaRPr lang="en-US">
              <a:solidFill>
                <a:srgbClr val="2B5E1C"/>
              </a:solidFill>
              <a:latin typeface="Barlow" panose="00000500000000000000" pitchFamily="2" charset="0"/>
            </a:endParaRPr>
          </a:p>
        </p:txBody>
      </p:sp>
      <p:sp>
        <p:nvSpPr>
          <p:cNvPr id="11" name="TextBox 10">
            <a:extLst>
              <a:ext uri="{FF2B5EF4-FFF2-40B4-BE49-F238E27FC236}">
                <a16:creationId xmlns:a16="http://schemas.microsoft.com/office/drawing/2014/main" id="{8FC27074-A93B-7CB0-8F9E-13AF91459A45}"/>
              </a:ext>
            </a:extLst>
          </p:cNvPr>
          <p:cNvSpPr txBox="1"/>
          <p:nvPr/>
        </p:nvSpPr>
        <p:spPr>
          <a:xfrm>
            <a:off x="8009560" y="2995131"/>
            <a:ext cx="3935005" cy="646331"/>
          </a:xfrm>
          <a:prstGeom prst="rect">
            <a:avLst/>
          </a:prstGeom>
          <a:noFill/>
        </p:spPr>
        <p:txBody>
          <a:bodyPr wrap="square" rtlCol="0">
            <a:spAutoFit/>
          </a:bodyPr>
          <a:lstStyle/>
          <a:p>
            <a:r>
              <a:rPr lang="en-US" b="0" i="0">
                <a:solidFill>
                  <a:srgbClr val="4D5156"/>
                </a:solidFill>
                <a:effectLst/>
                <a:latin typeface="Google Sans"/>
              </a:rPr>
              <a:t>Tends to be a slower process compared to some others</a:t>
            </a:r>
            <a:endParaRPr lang="en-US">
              <a:solidFill>
                <a:srgbClr val="2B5E1C"/>
              </a:solidFill>
              <a:latin typeface="Barlow" panose="00000500000000000000" pitchFamily="2" charset="0"/>
            </a:endParaRPr>
          </a:p>
        </p:txBody>
      </p:sp>
      <p:sp>
        <p:nvSpPr>
          <p:cNvPr id="12" name="TextBox 11">
            <a:extLst>
              <a:ext uri="{FF2B5EF4-FFF2-40B4-BE49-F238E27FC236}">
                <a16:creationId xmlns:a16="http://schemas.microsoft.com/office/drawing/2014/main" id="{8512ADB6-97AE-1C4C-B7CD-1F66290BD09C}"/>
              </a:ext>
            </a:extLst>
          </p:cNvPr>
          <p:cNvSpPr txBox="1"/>
          <p:nvPr/>
        </p:nvSpPr>
        <p:spPr>
          <a:xfrm>
            <a:off x="8096034" y="4622737"/>
            <a:ext cx="3935005" cy="646331"/>
          </a:xfrm>
          <a:prstGeom prst="rect">
            <a:avLst/>
          </a:prstGeom>
          <a:noFill/>
        </p:spPr>
        <p:txBody>
          <a:bodyPr wrap="square" rtlCol="0">
            <a:spAutoFit/>
          </a:bodyPr>
          <a:lstStyle/>
          <a:p>
            <a:r>
              <a:rPr lang="en-US" b="0" i="0">
                <a:solidFill>
                  <a:srgbClr val="4D5156"/>
                </a:solidFill>
                <a:effectLst/>
                <a:latin typeface="Google Sans"/>
              </a:rPr>
              <a:t>Requires a high skill level, slower deposition rates</a:t>
            </a:r>
            <a:endParaRPr lang="en-US">
              <a:solidFill>
                <a:srgbClr val="2B5E1C"/>
              </a:solidFill>
              <a:latin typeface="Barlow" panose="00000500000000000000" pitchFamily="2" charset="0"/>
            </a:endParaRPr>
          </a:p>
        </p:txBody>
      </p:sp>
    </p:spTree>
    <p:extLst>
      <p:ext uri="{BB962C8B-B14F-4D97-AF65-F5344CB8AC3E}">
        <p14:creationId xmlns:p14="http://schemas.microsoft.com/office/powerpoint/2010/main" val="38987266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background pattern&#10;&#10;Description automatically generated">
            <a:extLst>
              <a:ext uri="{FF2B5EF4-FFF2-40B4-BE49-F238E27FC236}">
                <a16:creationId xmlns:a16="http://schemas.microsoft.com/office/drawing/2014/main" id="{94D1EE3D-F272-E14B-043D-0E7F951FCFFE}"/>
              </a:ext>
            </a:extLst>
          </p:cNvPr>
          <p:cNvPicPr>
            <a:picLocks noGrp="1" noRot="1" noChangeAspect="1" noMove="1" noResize="1" noEditPoints="1" noAdjustHandles="1" noChangeArrowheads="1" noChangeShapeType="1" noCrop="1"/>
          </p:cNvPicPr>
          <p:nvPr>
            <p:ph idx="1"/>
          </p:nvPr>
        </p:nvPicPr>
        <p:blipFill>
          <a:blip r:embed="rId2">
            <a:extLst>
              <a:ext uri="{28A0092B-C50C-407E-A947-70E740481C1C}">
                <a14:useLocalDpi xmlns:a14="http://schemas.microsoft.com/office/drawing/2010/main" val="0"/>
              </a:ext>
            </a:extLst>
          </a:blip>
          <a:stretch>
            <a:fillRect/>
          </a:stretch>
        </p:blipFill>
        <p:spPr>
          <a:xfrm>
            <a:off x="0" y="-1"/>
            <a:ext cx="12192000" cy="6856287"/>
          </a:xfrm>
        </p:spPr>
      </p:pic>
      <p:sp>
        <p:nvSpPr>
          <p:cNvPr id="2" name="Title 1">
            <a:extLst>
              <a:ext uri="{FF2B5EF4-FFF2-40B4-BE49-F238E27FC236}">
                <a16:creationId xmlns:a16="http://schemas.microsoft.com/office/drawing/2014/main" id="{33A04DB5-8A62-9323-6040-A92FB64728BC}"/>
              </a:ext>
            </a:extLst>
          </p:cNvPr>
          <p:cNvSpPr>
            <a:spLocks noGrp="1"/>
          </p:cNvSpPr>
          <p:nvPr>
            <p:ph type="title"/>
          </p:nvPr>
        </p:nvSpPr>
        <p:spPr/>
        <p:txBody>
          <a:bodyPr>
            <a:normAutofit fontScale="90000"/>
          </a:bodyPr>
          <a:lstStyle/>
          <a:p>
            <a:r>
              <a:rPr lang="en-US" b="1">
                <a:solidFill>
                  <a:srgbClr val="2B5E1C"/>
                </a:solidFill>
                <a:latin typeface="Barlow" panose="00000500000000000000" pitchFamily="2" charset="0"/>
              </a:rPr>
              <a:t>Performance of various welding techniques: emissions and welding quality evaluation for environmentally friendly welding</a:t>
            </a:r>
          </a:p>
        </p:txBody>
      </p:sp>
      <p:sp>
        <p:nvSpPr>
          <p:cNvPr id="7" name="TextBox 6">
            <a:extLst>
              <a:ext uri="{FF2B5EF4-FFF2-40B4-BE49-F238E27FC236}">
                <a16:creationId xmlns:a16="http://schemas.microsoft.com/office/drawing/2014/main" id="{60138D55-3320-F7C1-1DD9-9EAE1EBB126A}"/>
              </a:ext>
            </a:extLst>
          </p:cNvPr>
          <p:cNvSpPr txBox="1"/>
          <p:nvPr/>
        </p:nvSpPr>
        <p:spPr>
          <a:xfrm>
            <a:off x="4182441" y="2995130"/>
            <a:ext cx="3935005" cy="646331"/>
          </a:xfrm>
          <a:prstGeom prst="rect">
            <a:avLst/>
          </a:prstGeom>
          <a:noFill/>
        </p:spPr>
        <p:txBody>
          <a:bodyPr wrap="square" rtlCol="0">
            <a:spAutoFit/>
          </a:bodyPr>
          <a:lstStyle/>
          <a:p>
            <a:r>
              <a:rPr lang="en-US" sz="1800">
                <a:effectLst/>
                <a:latin typeface="Calibri" panose="020F0502020204030204" pitchFamily="34" charset="0"/>
                <a:ea typeface="Calibri" panose="020F0502020204030204" pitchFamily="34" charset="0"/>
                <a:cs typeface="Times New Roman" panose="02020603050405020304" pitchFamily="18" charset="0"/>
              </a:rPr>
              <a:t>Simple process with minimal equipment, lower emissions</a:t>
            </a:r>
            <a:endParaRPr lang="en-US">
              <a:solidFill>
                <a:srgbClr val="2B5E1C"/>
              </a:solidFill>
              <a:latin typeface="Barlow" panose="00000500000000000000" pitchFamily="2" charset="0"/>
            </a:endParaRPr>
          </a:p>
        </p:txBody>
      </p:sp>
      <p:sp>
        <p:nvSpPr>
          <p:cNvPr id="3" name="Sun 2">
            <a:extLst>
              <a:ext uri="{FF2B5EF4-FFF2-40B4-BE49-F238E27FC236}">
                <a16:creationId xmlns:a16="http://schemas.microsoft.com/office/drawing/2014/main" id="{12234479-7F1E-9F48-3EE8-84A89D76D8FB}"/>
              </a:ext>
            </a:extLst>
          </p:cNvPr>
          <p:cNvSpPr/>
          <p:nvPr/>
        </p:nvSpPr>
        <p:spPr>
          <a:xfrm>
            <a:off x="5383659" y="1970222"/>
            <a:ext cx="914400" cy="914400"/>
          </a:xfrm>
          <a:prstGeom prst="sun">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Lightning Bolt 3">
            <a:extLst>
              <a:ext uri="{FF2B5EF4-FFF2-40B4-BE49-F238E27FC236}">
                <a16:creationId xmlns:a16="http://schemas.microsoft.com/office/drawing/2014/main" id="{FD1849E4-2089-6A4C-CB1B-BA71A0435AFB}"/>
              </a:ext>
            </a:extLst>
          </p:cNvPr>
          <p:cNvSpPr/>
          <p:nvPr/>
        </p:nvSpPr>
        <p:spPr>
          <a:xfrm>
            <a:off x="9606337" y="1993463"/>
            <a:ext cx="914400" cy="914400"/>
          </a:xfrm>
          <a:prstGeom prst="lightningBolt">
            <a:avLst/>
          </a:pr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peech Bubble: Rectangle 5">
            <a:extLst>
              <a:ext uri="{FF2B5EF4-FFF2-40B4-BE49-F238E27FC236}">
                <a16:creationId xmlns:a16="http://schemas.microsoft.com/office/drawing/2014/main" id="{C981B291-47F3-7D63-3461-683687AFDE5E}"/>
              </a:ext>
            </a:extLst>
          </p:cNvPr>
          <p:cNvSpPr/>
          <p:nvPr/>
        </p:nvSpPr>
        <p:spPr>
          <a:xfrm>
            <a:off x="585625" y="1941104"/>
            <a:ext cx="3935004" cy="328774"/>
          </a:xfrm>
          <a:prstGeom prst="wedgeRectCallout">
            <a:avLst>
              <a:gd name="adj1" fmla="val -21270"/>
              <a:gd name="adj2" fmla="val 180543"/>
            </a:avLst>
          </a:prstGeom>
          <a:solidFill>
            <a:schemeClr val="accent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a:t>Shielded Metal Arc Welding (SMAW) / MMA Welding:</a:t>
            </a:r>
          </a:p>
        </p:txBody>
      </p:sp>
      <p:sp>
        <p:nvSpPr>
          <p:cNvPr id="8" name="Arrow: Right 7">
            <a:extLst>
              <a:ext uri="{FF2B5EF4-FFF2-40B4-BE49-F238E27FC236}">
                <a16:creationId xmlns:a16="http://schemas.microsoft.com/office/drawing/2014/main" id="{2FB660BE-DE02-7384-49E4-E777A1A8BA69}"/>
              </a:ext>
            </a:extLst>
          </p:cNvPr>
          <p:cNvSpPr/>
          <p:nvPr/>
        </p:nvSpPr>
        <p:spPr>
          <a:xfrm>
            <a:off x="585625" y="3076846"/>
            <a:ext cx="1767155" cy="698643"/>
          </a:xfrm>
          <a:prstGeom prst="rightArrow">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Emissions</a:t>
            </a:r>
          </a:p>
        </p:txBody>
      </p:sp>
      <p:sp>
        <p:nvSpPr>
          <p:cNvPr id="9" name="Arrow: Right 8">
            <a:extLst>
              <a:ext uri="{FF2B5EF4-FFF2-40B4-BE49-F238E27FC236}">
                <a16:creationId xmlns:a16="http://schemas.microsoft.com/office/drawing/2014/main" id="{C565C338-BD8A-8231-6A6A-DB30C8FB4B5C}"/>
              </a:ext>
            </a:extLst>
          </p:cNvPr>
          <p:cNvSpPr/>
          <p:nvPr/>
        </p:nvSpPr>
        <p:spPr>
          <a:xfrm>
            <a:off x="585625" y="4643399"/>
            <a:ext cx="1767155" cy="698643"/>
          </a:xfrm>
          <a:prstGeom prst="rightArrow">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Weld Quality </a:t>
            </a:r>
          </a:p>
        </p:txBody>
      </p:sp>
      <p:sp>
        <p:nvSpPr>
          <p:cNvPr id="10" name="TextBox 9">
            <a:extLst>
              <a:ext uri="{FF2B5EF4-FFF2-40B4-BE49-F238E27FC236}">
                <a16:creationId xmlns:a16="http://schemas.microsoft.com/office/drawing/2014/main" id="{D49339CA-84FF-A4D1-6354-F7B1D5164427}"/>
              </a:ext>
            </a:extLst>
          </p:cNvPr>
          <p:cNvSpPr txBox="1"/>
          <p:nvPr/>
        </p:nvSpPr>
        <p:spPr>
          <a:xfrm>
            <a:off x="4182441" y="4643399"/>
            <a:ext cx="3935005" cy="646331"/>
          </a:xfrm>
          <a:prstGeom prst="rect">
            <a:avLst/>
          </a:prstGeom>
          <a:noFill/>
        </p:spPr>
        <p:txBody>
          <a:bodyPr wrap="square" rtlCol="0">
            <a:spAutoFit/>
          </a:bodyPr>
          <a:lstStyle/>
          <a:p>
            <a:r>
              <a:rPr lang="en-US" sz="1800">
                <a:effectLst/>
                <a:latin typeface="Calibri" panose="020F0502020204030204" pitchFamily="34" charset="0"/>
                <a:ea typeface="Calibri" panose="020F0502020204030204" pitchFamily="34" charset="0"/>
                <a:cs typeface="Times New Roman" panose="02020603050405020304" pitchFamily="18" charset="0"/>
              </a:rPr>
              <a:t>Versatile, suitable for outdoor and adverse conditions</a:t>
            </a:r>
            <a:endParaRPr lang="en-US">
              <a:solidFill>
                <a:srgbClr val="2B5E1C"/>
              </a:solidFill>
              <a:latin typeface="Barlow" panose="00000500000000000000" pitchFamily="2" charset="0"/>
            </a:endParaRPr>
          </a:p>
        </p:txBody>
      </p:sp>
      <p:sp>
        <p:nvSpPr>
          <p:cNvPr id="11" name="TextBox 10">
            <a:extLst>
              <a:ext uri="{FF2B5EF4-FFF2-40B4-BE49-F238E27FC236}">
                <a16:creationId xmlns:a16="http://schemas.microsoft.com/office/drawing/2014/main" id="{8FC27074-A93B-7CB0-8F9E-13AF91459A45}"/>
              </a:ext>
            </a:extLst>
          </p:cNvPr>
          <p:cNvSpPr txBox="1"/>
          <p:nvPr/>
        </p:nvSpPr>
        <p:spPr>
          <a:xfrm>
            <a:off x="8009560" y="2995131"/>
            <a:ext cx="3935005" cy="646331"/>
          </a:xfrm>
          <a:prstGeom prst="rect">
            <a:avLst/>
          </a:prstGeom>
          <a:noFill/>
        </p:spPr>
        <p:txBody>
          <a:bodyPr wrap="square" rtlCol="0">
            <a:spAutoFit/>
          </a:bodyPr>
          <a:lstStyle/>
          <a:p>
            <a:r>
              <a:rPr lang="en-US" sz="1800">
                <a:effectLst/>
                <a:latin typeface="Calibri" panose="020F0502020204030204" pitchFamily="34" charset="0"/>
                <a:ea typeface="Calibri" panose="020F0502020204030204" pitchFamily="34" charset="0"/>
                <a:cs typeface="Times New Roman" panose="02020603050405020304" pitchFamily="18" charset="0"/>
              </a:rPr>
              <a:t>Flux coating may contain certain elements impacting emissions</a:t>
            </a:r>
            <a:endParaRPr lang="en-US">
              <a:solidFill>
                <a:srgbClr val="2B5E1C"/>
              </a:solidFill>
              <a:latin typeface="Barlow" panose="00000500000000000000" pitchFamily="2" charset="0"/>
            </a:endParaRPr>
          </a:p>
        </p:txBody>
      </p:sp>
      <p:sp>
        <p:nvSpPr>
          <p:cNvPr id="12" name="TextBox 11">
            <a:extLst>
              <a:ext uri="{FF2B5EF4-FFF2-40B4-BE49-F238E27FC236}">
                <a16:creationId xmlns:a16="http://schemas.microsoft.com/office/drawing/2014/main" id="{8512ADB6-97AE-1C4C-B7CD-1F66290BD09C}"/>
              </a:ext>
            </a:extLst>
          </p:cNvPr>
          <p:cNvSpPr txBox="1"/>
          <p:nvPr/>
        </p:nvSpPr>
        <p:spPr>
          <a:xfrm>
            <a:off x="8096034" y="4622737"/>
            <a:ext cx="3935005" cy="646331"/>
          </a:xfrm>
          <a:prstGeom prst="rect">
            <a:avLst/>
          </a:prstGeom>
          <a:noFill/>
        </p:spPr>
        <p:txBody>
          <a:bodyPr wrap="square" rtlCol="0">
            <a:spAutoFit/>
          </a:bodyPr>
          <a:lstStyle/>
          <a:p>
            <a:r>
              <a:rPr lang="en-US" sz="1800">
                <a:effectLst/>
                <a:latin typeface="Calibri" panose="020F0502020204030204" pitchFamily="34" charset="0"/>
                <a:ea typeface="Calibri" panose="020F0502020204030204" pitchFamily="34" charset="0"/>
                <a:cs typeface="Times New Roman" panose="02020603050405020304" pitchFamily="18" charset="0"/>
              </a:rPr>
              <a:t>Slower compared to some other processes.</a:t>
            </a:r>
            <a:endParaRPr lang="en-US">
              <a:solidFill>
                <a:srgbClr val="2B5E1C"/>
              </a:solidFill>
              <a:latin typeface="Barlow" panose="00000500000000000000" pitchFamily="2" charset="0"/>
            </a:endParaRPr>
          </a:p>
        </p:txBody>
      </p:sp>
    </p:spTree>
    <p:extLst>
      <p:ext uri="{BB962C8B-B14F-4D97-AF65-F5344CB8AC3E}">
        <p14:creationId xmlns:p14="http://schemas.microsoft.com/office/powerpoint/2010/main" val="19886750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background pattern&#10;&#10;Description automatically generated">
            <a:extLst>
              <a:ext uri="{FF2B5EF4-FFF2-40B4-BE49-F238E27FC236}">
                <a16:creationId xmlns:a16="http://schemas.microsoft.com/office/drawing/2014/main" id="{94D1EE3D-F272-E14B-043D-0E7F951FCFFE}"/>
              </a:ext>
            </a:extLst>
          </p:cNvPr>
          <p:cNvPicPr>
            <a:picLocks noGrp="1" noRot="1" noChangeAspect="1" noMove="1" noResize="1" noEditPoints="1" noAdjustHandles="1" noChangeArrowheads="1" noChangeShapeType="1" noCrop="1"/>
          </p:cNvPicPr>
          <p:nvPr>
            <p:ph idx="1"/>
          </p:nvPr>
        </p:nvPicPr>
        <p:blipFill>
          <a:blip r:embed="rId2">
            <a:extLst>
              <a:ext uri="{28A0092B-C50C-407E-A947-70E740481C1C}">
                <a14:useLocalDpi xmlns:a14="http://schemas.microsoft.com/office/drawing/2010/main" val="0"/>
              </a:ext>
            </a:extLst>
          </a:blip>
          <a:stretch>
            <a:fillRect/>
          </a:stretch>
        </p:blipFill>
        <p:spPr>
          <a:xfrm>
            <a:off x="0" y="-1"/>
            <a:ext cx="12192000" cy="6856287"/>
          </a:xfrm>
        </p:spPr>
      </p:pic>
      <p:sp>
        <p:nvSpPr>
          <p:cNvPr id="2" name="Title 1">
            <a:extLst>
              <a:ext uri="{FF2B5EF4-FFF2-40B4-BE49-F238E27FC236}">
                <a16:creationId xmlns:a16="http://schemas.microsoft.com/office/drawing/2014/main" id="{33A04DB5-8A62-9323-6040-A92FB64728BC}"/>
              </a:ext>
            </a:extLst>
          </p:cNvPr>
          <p:cNvSpPr>
            <a:spLocks noGrp="1"/>
          </p:cNvSpPr>
          <p:nvPr>
            <p:ph type="title"/>
          </p:nvPr>
        </p:nvSpPr>
        <p:spPr/>
        <p:txBody>
          <a:bodyPr>
            <a:normAutofit fontScale="90000"/>
          </a:bodyPr>
          <a:lstStyle/>
          <a:p>
            <a:r>
              <a:rPr lang="en-US" b="1">
                <a:solidFill>
                  <a:srgbClr val="2B5E1C"/>
                </a:solidFill>
                <a:latin typeface="Barlow" panose="00000500000000000000" pitchFamily="2" charset="0"/>
              </a:rPr>
              <a:t>Performance of various welding techniques: emissions and welding quality evaluation for environmentally friendly welding</a:t>
            </a:r>
          </a:p>
        </p:txBody>
      </p:sp>
      <p:sp>
        <p:nvSpPr>
          <p:cNvPr id="7" name="TextBox 6">
            <a:extLst>
              <a:ext uri="{FF2B5EF4-FFF2-40B4-BE49-F238E27FC236}">
                <a16:creationId xmlns:a16="http://schemas.microsoft.com/office/drawing/2014/main" id="{60138D55-3320-F7C1-1DD9-9EAE1EBB126A}"/>
              </a:ext>
            </a:extLst>
          </p:cNvPr>
          <p:cNvSpPr txBox="1"/>
          <p:nvPr/>
        </p:nvSpPr>
        <p:spPr>
          <a:xfrm>
            <a:off x="4182441" y="2995130"/>
            <a:ext cx="3935005" cy="646331"/>
          </a:xfrm>
          <a:prstGeom prst="rect">
            <a:avLst/>
          </a:prstGeom>
          <a:noFill/>
        </p:spPr>
        <p:txBody>
          <a:bodyPr wrap="square" rtlCol="0">
            <a:spAutoFit/>
          </a:bodyPr>
          <a:lstStyle/>
          <a:p>
            <a:r>
              <a:rPr lang="en-US" sz="1800">
                <a:effectLst/>
                <a:latin typeface="Calibri" panose="020F0502020204030204" pitchFamily="34" charset="0"/>
                <a:ea typeface="Calibri" panose="020F0502020204030204" pitchFamily="34" charset="0"/>
                <a:cs typeface="Times New Roman" panose="02020603050405020304" pitchFamily="18" charset="0"/>
              </a:rPr>
              <a:t>Can be designed as a low-emission process.</a:t>
            </a:r>
            <a:endParaRPr lang="en-US">
              <a:solidFill>
                <a:srgbClr val="2B5E1C"/>
              </a:solidFill>
              <a:latin typeface="Barlow" panose="00000500000000000000" pitchFamily="2" charset="0"/>
            </a:endParaRPr>
          </a:p>
        </p:txBody>
      </p:sp>
      <p:sp>
        <p:nvSpPr>
          <p:cNvPr id="3" name="Sun 2">
            <a:extLst>
              <a:ext uri="{FF2B5EF4-FFF2-40B4-BE49-F238E27FC236}">
                <a16:creationId xmlns:a16="http://schemas.microsoft.com/office/drawing/2014/main" id="{12234479-7F1E-9F48-3EE8-84A89D76D8FB}"/>
              </a:ext>
            </a:extLst>
          </p:cNvPr>
          <p:cNvSpPr/>
          <p:nvPr/>
        </p:nvSpPr>
        <p:spPr>
          <a:xfrm>
            <a:off x="5383659" y="1970222"/>
            <a:ext cx="914400" cy="914400"/>
          </a:xfrm>
          <a:prstGeom prst="sun">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Lightning Bolt 3">
            <a:extLst>
              <a:ext uri="{FF2B5EF4-FFF2-40B4-BE49-F238E27FC236}">
                <a16:creationId xmlns:a16="http://schemas.microsoft.com/office/drawing/2014/main" id="{FD1849E4-2089-6A4C-CB1B-BA71A0435AFB}"/>
              </a:ext>
            </a:extLst>
          </p:cNvPr>
          <p:cNvSpPr/>
          <p:nvPr/>
        </p:nvSpPr>
        <p:spPr>
          <a:xfrm>
            <a:off x="9606337" y="1993463"/>
            <a:ext cx="914400" cy="914400"/>
          </a:xfrm>
          <a:prstGeom prst="lightningBolt">
            <a:avLst/>
          </a:pr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peech Bubble: Rectangle 5">
            <a:extLst>
              <a:ext uri="{FF2B5EF4-FFF2-40B4-BE49-F238E27FC236}">
                <a16:creationId xmlns:a16="http://schemas.microsoft.com/office/drawing/2014/main" id="{C981B291-47F3-7D63-3461-683687AFDE5E}"/>
              </a:ext>
            </a:extLst>
          </p:cNvPr>
          <p:cNvSpPr/>
          <p:nvPr/>
        </p:nvSpPr>
        <p:spPr>
          <a:xfrm>
            <a:off x="585625" y="1941104"/>
            <a:ext cx="3935004" cy="328774"/>
          </a:xfrm>
          <a:prstGeom prst="wedgeRectCallout">
            <a:avLst>
              <a:gd name="adj1" fmla="val -21270"/>
              <a:gd name="adj2" fmla="val 180543"/>
            </a:avLst>
          </a:prstGeom>
          <a:solidFill>
            <a:schemeClr val="accent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a:t>Flux-Cored Arc Welding (FCAW):</a:t>
            </a:r>
          </a:p>
        </p:txBody>
      </p:sp>
      <p:sp>
        <p:nvSpPr>
          <p:cNvPr id="8" name="Arrow: Right 7">
            <a:extLst>
              <a:ext uri="{FF2B5EF4-FFF2-40B4-BE49-F238E27FC236}">
                <a16:creationId xmlns:a16="http://schemas.microsoft.com/office/drawing/2014/main" id="{2FB660BE-DE02-7384-49E4-E777A1A8BA69}"/>
              </a:ext>
            </a:extLst>
          </p:cNvPr>
          <p:cNvSpPr/>
          <p:nvPr/>
        </p:nvSpPr>
        <p:spPr>
          <a:xfrm>
            <a:off x="585625" y="3076846"/>
            <a:ext cx="1767155" cy="698643"/>
          </a:xfrm>
          <a:prstGeom prst="rightArrow">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Emissions</a:t>
            </a:r>
          </a:p>
        </p:txBody>
      </p:sp>
      <p:sp>
        <p:nvSpPr>
          <p:cNvPr id="9" name="Arrow: Right 8">
            <a:extLst>
              <a:ext uri="{FF2B5EF4-FFF2-40B4-BE49-F238E27FC236}">
                <a16:creationId xmlns:a16="http://schemas.microsoft.com/office/drawing/2014/main" id="{C565C338-BD8A-8231-6A6A-DB30C8FB4B5C}"/>
              </a:ext>
            </a:extLst>
          </p:cNvPr>
          <p:cNvSpPr/>
          <p:nvPr/>
        </p:nvSpPr>
        <p:spPr>
          <a:xfrm>
            <a:off x="585625" y="4643399"/>
            <a:ext cx="1767155" cy="698643"/>
          </a:xfrm>
          <a:prstGeom prst="rightArrow">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Weld Quality </a:t>
            </a:r>
          </a:p>
        </p:txBody>
      </p:sp>
      <p:sp>
        <p:nvSpPr>
          <p:cNvPr id="10" name="TextBox 9">
            <a:extLst>
              <a:ext uri="{FF2B5EF4-FFF2-40B4-BE49-F238E27FC236}">
                <a16:creationId xmlns:a16="http://schemas.microsoft.com/office/drawing/2014/main" id="{D49339CA-84FF-A4D1-6354-F7B1D5164427}"/>
              </a:ext>
            </a:extLst>
          </p:cNvPr>
          <p:cNvSpPr txBox="1"/>
          <p:nvPr/>
        </p:nvSpPr>
        <p:spPr>
          <a:xfrm>
            <a:off x="4182441" y="4643399"/>
            <a:ext cx="3935005" cy="646331"/>
          </a:xfrm>
          <a:prstGeom prst="rect">
            <a:avLst/>
          </a:prstGeom>
          <a:noFill/>
        </p:spPr>
        <p:txBody>
          <a:bodyPr wrap="square" rtlCol="0">
            <a:spAutoFit/>
          </a:bodyPr>
          <a:lstStyle/>
          <a:p>
            <a:r>
              <a:rPr lang="en-US" sz="1800">
                <a:effectLst/>
                <a:latin typeface="Calibri" panose="020F0502020204030204" pitchFamily="34" charset="0"/>
                <a:ea typeface="Calibri" panose="020F0502020204030204" pitchFamily="34" charset="0"/>
                <a:cs typeface="Times New Roman" panose="02020603050405020304" pitchFamily="18" charset="0"/>
              </a:rPr>
              <a:t>High deposition rates, suitable for thick materials.</a:t>
            </a:r>
            <a:endParaRPr lang="en-US">
              <a:solidFill>
                <a:srgbClr val="2B5E1C"/>
              </a:solidFill>
              <a:latin typeface="Barlow" panose="00000500000000000000" pitchFamily="2" charset="0"/>
            </a:endParaRPr>
          </a:p>
        </p:txBody>
      </p:sp>
      <p:sp>
        <p:nvSpPr>
          <p:cNvPr id="11" name="TextBox 10">
            <a:extLst>
              <a:ext uri="{FF2B5EF4-FFF2-40B4-BE49-F238E27FC236}">
                <a16:creationId xmlns:a16="http://schemas.microsoft.com/office/drawing/2014/main" id="{8FC27074-A93B-7CB0-8F9E-13AF91459A45}"/>
              </a:ext>
            </a:extLst>
          </p:cNvPr>
          <p:cNvSpPr txBox="1"/>
          <p:nvPr/>
        </p:nvSpPr>
        <p:spPr>
          <a:xfrm>
            <a:off x="8009560" y="2995131"/>
            <a:ext cx="3935005" cy="646331"/>
          </a:xfrm>
          <a:prstGeom prst="rect">
            <a:avLst/>
          </a:prstGeom>
          <a:noFill/>
        </p:spPr>
        <p:txBody>
          <a:bodyPr wrap="square" rtlCol="0">
            <a:spAutoFit/>
          </a:bodyPr>
          <a:lstStyle/>
          <a:p>
            <a:r>
              <a:rPr lang="en-US" sz="1800">
                <a:effectLst/>
                <a:latin typeface="Calibri" panose="020F0502020204030204" pitchFamily="34" charset="0"/>
                <a:ea typeface="Calibri" panose="020F0502020204030204" pitchFamily="34" charset="0"/>
                <a:cs typeface="Times New Roman" panose="02020603050405020304" pitchFamily="18" charset="0"/>
              </a:rPr>
              <a:t>Gas shielding or self-shielding options impact emissions.</a:t>
            </a:r>
            <a:endParaRPr lang="en-US">
              <a:solidFill>
                <a:srgbClr val="2B5E1C"/>
              </a:solidFill>
              <a:latin typeface="Barlow" panose="00000500000000000000" pitchFamily="2" charset="0"/>
            </a:endParaRPr>
          </a:p>
        </p:txBody>
      </p:sp>
      <p:sp>
        <p:nvSpPr>
          <p:cNvPr id="12" name="TextBox 11">
            <a:extLst>
              <a:ext uri="{FF2B5EF4-FFF2-40B4-BE49-F238E27FC236}">
                <a16:creationId xmlns:a16="http://schemas.microsoft.com/office/drawing/2014/main" id="{8512ADB6-97AE-1C4C-B7CD-1F66290BD09C}"/>
              </a:ext>
            </a:extLst>
          </p:cNvPr>
          <p:cNvSpPr txBox="1"/>
          <p:nvPr/>
        </p:nvSpPr>
        <p:spPr>
          <a:xfrm>
            <a:off x="8096034" y="4622737"/>
            <a:ext cx="3935005" cy="646331"/>
          </a:xfrm>
          <a:prstGeom prst="rect">
            <a:avLst/>
          </a:prstGeom>
          <a:noFill/>
        </p:spPr>
        <p:txBody>
          <a:bodyPr wrap="square" rtlCol="0">
            <a:spAutoFit/>
          </a:bodyPr>
          <a:lstStyle/>
          <a:p>
            <a:r>
              <a:rPr lang="en-US" sz="1800">
                <a:effectLst/>
                <a:latin typeface="Calibri" panose="020F0502020204030204" pitchFamily="34" charset="0"/>
                <a:ea typeface="Calibri" panose="020F0502020204030204" pitchFamily="34" charset="0"/>
                <a:cs typeface="Times New Roman" panose="02020603050405020304" pitchFamily="18" charset="0"/>
              </a:rPr>
              <a:t>May produce more spatter compared to other processes.</a:t>
            </a:r>
            <a:endParaRPr lang="en-US">
              <a:solidFill>
                <a:srgbClr val="2B5E1C"/>
              </a:solidFill>
              <a:latin typeface="Barlow" panose="00000500000000000000" pitchFamily="2" charset="0"/>
            </a:endParaRPr>
          </a:p>
        </p:txBody>
      </p:sp>
    </p:spTree>
    <p:extLst>
      <p:ext uri="{BB962C8B-B14F-4D97-AF65-F5344CB8AC3E}">
        <p14:creationId xmlns:p14="http://schemas.microsoft.com/office/powerpoint/2010/main" val="27461755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background pattern&#10;&#10;Description automatically generated">
            <a:extLst>
              <a:ext uri="{FF2B5EF4-FFF2-40B4-BE49-F238E27FC236}">
                <a16:creationId xmlns:a16="http://schemas.microsoft.com/office/drawing/2014/main" id="{94D1EE3D-F272-E14B-043D-0E7F951FCFFE}"/>
              </a:ext>
            </a:extLst>
          </p:cNvPr>
          <p:cNvPicPr>
            <a:picLocks noGrp="1" noRot="1" noChangeAspect="1" noMove="1" noResize="1" noEditPoints="1" noAdjustHandles="1" noChangeArrowheads="1" noChangeShapeType="1" noCrop="1"/>
          </p:cNvPicPr>
          <p:nvPr>
            <p:ph idx="1"/>
          </p:nvPr>
        </p:nvPicPr>
        <p:blipFill>
          <a:blip r:embed="rId2">
            <a:extLst>
              <a:ext uri="{28A0092B-C50C-407E-A947-70E740481C1C}">
                <a14:useLocalDpi xmlns:a14="http://schemas.microsoft.com/office/drawing/2010/main" val="0"/>
              </a:ext>
            </a:extLst>
          </a:blip>
          <a:stretch>
            <a:fillRect/>
          </a:stretch>
        </p:blipFill>
        <p:spPr>
          <a:xfrm>
            <a:off x="0" y="-1"/>
            <a:ext cx="12192000" cy="6856287"/>
          </a:xfrm>
        </p:spPr>
      </p:pic>
      <p:sp>
        <p:nvSpPr>
          <p:cNvPr id="2" name="Title 1">
            <a:extLst>
              <a:ext uri="{FF2B5EF4-FFF2-40B4-BE49-F238E27FC236}">
                <a16:creationId xmlns:a16="http://schemas.microsoft.com/office/drawing/2014/main" id="{33A04DB5-8A62-9323-6040-A92FB64728BC}"/>
              </a:ext>
            </a:extLst>
          </p:cNvPr>
          <p:cNvSpPr>
            <a:spLocks noGrp="1"/>
          </p:cNvSpPr>
          <p:nvPr>
            <p:ph type="title"/>
          </p:nvPr>
        </p:nvSpPr>
        <p:spPr/>
        <p:txBody>
          <a:bodyPr/>
          <a:lstStyle/>
          <a:p>
            <a:r>
              <a:rPr lang="en-US" b="1">
                <a:solidFill>
                  <a:srgbClr val="2B5E1C"/>
                </a:solidFill>
                <a:latin typeface="Barlow" panose="00000500000000000000" pitchFamily="2" charset="0"/>
              </a:rPr>
              <a:t>Key Green Welding Parameters</a:t>
            </a:r>
          </a:p>
        </p:txBody>
      </p:sp>
      <p:sp>
        <p:nvSpPr>
          <p:cNvPr id="4" name="Flowchart: Off-page Connector 3">
            <a:extLst>
              <a:ext uri="{FF2B5EF4-FFF2-40B4-BE49-F238E27FC236}">
                <a16:creationId xmlns:a16="http://schemas.microsoft.com/office/drawing/2014/main" id="{B2EB1C05-B217-0BF8-AB7E-CCA981592953}"/>
              </a:ext>
            </a:extLst>
          </p:cNvPr>
          <p:cNvSpPr/>
          <p:nvPr/>
        </p:nvSpPr>
        <p:spPr>
          <a:xfrm rot="5400000">
            <a:off x="6858789" y="-1485570"/>
            <a:ext cx="1516404" cy="8420103"/>
          </a:xfrm>
          <a:prstGeom prst="flowChartOffpageConnector">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t" anchorCtr="0"/>
          <a:lstStyle/>
          <a:p>
            <a:r>
              <a:rPr lang="en-US" sz="2000" b="1"/>
              <a:t>Fumes and Particulate Matter:</a:t>
            </a:r>
          </a:p>
          <a:p>
            <a:r>
              <a:rPr lang="en-US" u="sng"/>
              <a:t>Metal Fumes</a:t>
            </a:r>
            <a:r>
              <a:rPr lang="en-US"/>
              <a:t>: manganese, chromium, nickel, and other alloying elements</a:t>
            </a:r>
          </a:p>
          <a:p>
            <a:r>
              <a:rPr lang="en-US" u="sng"/>
              <a:t>Particulate Matter (PM</a:t>
            </a:r>
            <a:r>
              <a:rPr lang="en-US"/>
              <a:t>): Fine particulates can be released into the air during welding, contributing to air pollution.</a:t>
            </a:r>
          </a:p>
        </p:txBody>
      </p:sp>
      <p:sp>
        <p:nvSpPr>
          <p:cNvPr id="6" name="Flowchart: Off-page Connector 5">
            <a:extLst>
              <a:ext uri="{FF2B5EF4-FFF2-40B4-BE49-F238E27FC236}">
                <a16:creationId xmlns:a16="http://schemas.microsoft.com/office/drawing/2014/main" id="{25B654F2-D70B-0118-9823-B09AC6BFBEF8}"/>
              </a:ext>
            </a:extLst>
          </p:cNvPr>
          <p:cNvSpPr/>
          <p:nvPr/>
        </p:nvSpPr>
        <p:spPr>
          <a:xfrm rot="5400000">
            <a:off x="5872012" y="1405653"/>
            <a:ext cx="583538" cy="5242564"/>
          </a:xfrm>
          <a:prstGeom prst="flowChartOffpageConnector">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t" anchorCtr="0"/>
          <a:lstStyle/>
          <a:p>
            <a:r>
              <a:rPr lang="en-US" sz="2000" b="1"/>
              <a:t>Gases: </a:t>
            </a:r>
            <a:r>
              <a:rPr lang="en-US" sz="2000"/>
              <a:t>Ozone, Nitrogen Oxides (NOx</a:t>
            </a:r>
            <a:r>
              <a:rPr lang="en-US" sz="2000" b="1"/>
              <a:t>)</a:t>
            </a:r>
            <a:endParaRPr lang="en-US"/>
          </a:p>
        </p:txBody>
      </p:sp>
      <p:sp>
        <p:nvSpPr>
          <p:cNvPr id="8" name="Flowchart: Off-page Connector 7">
            <a:extLst>
              <a:ext uri="{FF2B5EF4-FFF2-40B4-BE49-F238E27FC236}">
                <a16:creationId xmlns:a16="http://schemas.microsoft.com/office/drawing/2014/main" id="{A5FE4CF2-0951-1BAF-04DA-7DE91FF14EC2}"/>
              </a:ext>
            </a:extLst>
          </p:cNvPr>
          <p:cNvSpPr/>
          <p:nvPr/>
        </p:nvSpPr>
        <p:spPr>
          <a:xfrm rot="5400000">
            <a:off x="8311765" y="1558157"/>
            <a:ext cx="476475" cy="6809541"/>
          </a:xfrm>
          <a:prstGeom prst="flowChartOffpageConnector">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t" anchorCtr="0"/>
          <a:lstStyle/>
          <a:p>
            <a:r>
              <a:rPr lang="en-US" sz="2000" b="1"/>
              <a:t>Volatile Organic Compounds (VOCs): </a:t>
            </a:r>
            <a:r>
              <a:rPr lang="en-US" sz="2000"/>
              <a:t>Hydrocarbons</a:t>
            </a:r>
            <a:endParaRPr lang="en-US"/>
          </a:p>
        </p:txBody>
      </p:sp>
      <p:sp>
        <p:nvSpPr>
          <p:cNvPr id="9" name="Flowchart: Off-page Connector 8">
            <a:extLst>
              <a:ext uri="{FF2B5EF4-FFF2-40B4-BE49-F238E27FC236}">
                <a16:creationId xmlns:a16="http://schemas.microsoft.com/office/drawing/2014/main" id="{C2D7ADD2-9815-5CF7-0FBA-89A423749ADE}"/>
              </a:ext>
            </a:extLst>
          </p:cNvPr>
          <p:cNvSpPr/>
          <p:nvPr/>
        </p:nvSpPr>
        <p:spPr>
          <a:xfrm rot="5400000">
            <a:off x="9983664" y="4415249"/>
            <a:ext cx="583538" cy="3022082"/>
          </a:xfrm>
          <a:prstGeom prst="flowChartOffpageConnector">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t" anchorCtr="0"/>
          <a:lstStyle/>
          <a:p>
            <a:r>
              <a:rPr lang="en-US" sz="2000" b="1"/>
              <a:t>Oxides of Sulfur (</a:t>
            </a:r>
            <a:r>
              <a:rPr lang="en-US" sz="2000" b="1" err="1"/>
              <a:t>SOx</a:t>
            </a:r>
            <a:r>
              <a:rPr lang="en-US" sz="2000" b="1"/>
              <a:t>) </a:t>
            </a:r>
            <a:endParaRPr lang="en-US"/>
          </a:p>
        </p:txBody>
      </p:sp>
      <p:sp>
        <p:nvSpPr>
          <p:cNvPr id="12" name="Flowchart: Off-page Connector 11">
            <a:extLst>
              <a:ext uri="{FF2B5EF4-FFF2-40B4-BE49-F238E27FC236}">
                <a16:creationId xmlns:a16="http://schemas.microsoft.com/office/drawing/2014/main" id="{87452D52-3BBC-33DF-4906-3A40A985FB62}"/>
              </a:ext>
            </a:extLst>
          </p:cNvPr>
          <p:cNvSpPr/>
          <p:nvPr/>
        </p:nvSpPr>
        <p:spPr>
          <a:xfrm rot="5400000">
            <a:off x="5392406" y="2797398"/>
            <a:ext cx="476472" cy="5731044"/>
          </a:xfrm>
          <a:prstGeom prst="flowChartOffpageConnector">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t" anchorCtr="0"/>
          <a:lstStyle/>
          <a:p>
            <a:r>
              <a:rPr lang="en-US" sz="2000" b="1"/>
              <a:t>Welding Shielding Gases</a:t>
            </a:r>
            <a:r>
              <a:rPr lang="en-US" sz="2000" b="1" i="1"/>
              <a:t>: Fluorinated </a:t>
            </a:r>
            <a:r>
              <a:rPr lang="en-US" sz="2000" b="1"/>
              <a:t>Gases</a:t>
            </a:r>
            <a:endParaRPr lang="en-US"/>
          </a:p>
        </p:txBody>
      </p:sp>
      <p:sp>
        <p:nvSpPr>
          <p:cNvPr id="13" name="Flowchart: Off-page Connector 12">
            <a:extLst>
              <a:ext uri="{FF2B5EF4-FFF2-40B4-BE49-F238E27FC236}">
                <a16:creationId xmlns:a16="http://schemas.microsoft.com/office/drawing/2014/main" id="{B93B744D-F311-F8EF-8B07-17002AB81FEF}"/>
              </a:ext>
            </a:extLst>
          </p:cNvPr>
          <p:cNvSpPr/>
          <p:nvPr/>
        </p:nvSpPr>
        <p:spPr>
          <a:xfrm rot="5400000">
            <a:off x="3250729" y="3487101"/>
            <a:ext cx="583539" cy="3022081"/>
          </a:xfrm>
          <a:prstGeom prst="flowChartOffpageConnector">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t" anchorCtr="0"/>
          <a:lstStyle/>
          <a:p>
            <a:r>
              <a:rPr lang="en-US" sz="2000" b="1"/>
              <a:t>Carbon Dioxide (CO2)</a:t>
            </a:r>
            <a:endParaRPr lang="en-US"/>
          </a:p>
        </p:txBody>
      </p:sp>
      <p:sp>
        <p:nvSpPr>
          <p:cNvPr id="14" name="Oval 13">
            <a:extLst>
              <a:ext uri="{FF2B5EF4-FFF2-40B4-BE49-F238E27FC236}">
                <a16:creationId xmlns:a16="http://schemas.microsoft.com/office/drawing/2014/main" id="{B17EB2CE-D03C-0A8F-AD43-1E321EA469F8}"/>
              </a:ext>
            </a:extLst>
          </p:cNvPr>
          <p:cNvSpPr/>
          <p:nvPr/>
        </p:nvSpPr>
        <p:spPr>
          <a:xfrm>
            <a:off x="237227" y="1603032"/>
            <a:ext cx="3434407" cy="3209315"/>
          </a:xfrm>
          <a:prstGeom prst="ellipse">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accent6">
                    <a:lumMod val="50000"/>
                  </a:schemeClr>
                </a:solidFill>
              </a:rPr>
              <a:t>Emissions: </a:t>
            </a:r>
            <a:r>
              <a:rPr lang="en-US" sz="1600"/>
              <a:t>Welding processes can generate various harmful emissions and by-products that may have environmental and health impacts. The specific emissions depend on the welding method used, materials welded, and operating conditions</a:t>
            </a:r>
            <a:endParaRPr lang="en-US"/>
          </a:p>
        </p:txBody>
      </p:sp>
    </p:spTree>
    <p:extLst>
      <p:ext uri="{BB962C8B-B14F-4D97-AF65-F5344CB8AC3E}">
        <p14:creationId xmlns:p14="http://schemas.microsoft.com/office/powerpoint/2010/main" val="22490243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background pattern&#10;&#10;Description automatically generated">
            <a:extLst>
              <a:ext uri="{FF2B5EF4-FFF2-40B4-BE49-F238E27FC236}">
                <a16:creationId xmlns:a16="http://schemas.microsoft.com/office/drawing/2014/main" id="{94D1EE3D-F272-E14B-043D-0E7F951FCFFE}"/>
              </a:ext>
            </a:extLst>
          </p:cNvPr>
          <p:cNvPicPr>
            <a:picLocks noGrp="1" noRot="1" noChangeAspect="1" noMove="1" noResize="1" noEditPoints="1" noAdjustHandles="1" noChangeArrowheads="1" noChangeShapeType="1" noCrop="1"/>
          </p:cNvPicPr>
          <p:nvPr>
            <p:ph idx="1"/>
          </p:nvPr>
        </p:nvPicPr>
        <p:blipFill>
          <a:blip r:embed="rId2">
            <a:extLst>
              <a:ext uri="{28A0092B-C50C-407E-A947-70E740481C1C}">
                <a14:useLocalDpi xmlns:a14="http://schemas.microsoft.com/office/drawing/2010/main" val="0"/>
              </a:ext>
            </a:extLst>
          </a:blip>
          <a:stretch>
            <a:fillRect/>
          </a:stretch>
        </p:blipFill>
        <p:spPr>
          <a:xfrm>
            <a:off x="0" y="-1"/>
            <a:ext cx="12192000" cy="6856287"/>
          </a:xfrm>
        </p:spPr>
      </p:pic>
      <p:sp>
        <p:nvSpPr>
          <p:cNvPr id="2" name="Title 1">
            <a:extLst>
              <a:ext uri="{FF2B5EF4-FFF2-40B4-BE49-F238E27FC236}">
                <a16:creationId xmlns:a16="http://schemas.microsoft.com/office/drawing/2014/main" id="{33A04DB5-8A62-9323-6040-A92FB64728BC}"/>
              </a:ext>
            </a:extLst>
          </p:cNvPr>
          <p:cNvSpPr>
            <a:spLocks noGrp="1"/>
          </p:cNvSpPr>
          <p:nvPr>
            <p:ph type="title"/>
          </p:nvPr>
        </p:nvSpPr>
        <p:spPr/>
        <p:txBody>
          <a:bodyPr>
            <a:normAutofit fontScale="90000"/>
          </a:bodyPr>
          <a:lstStyle/>
          <a:p>
            <a:r>
              <a:rPr lang="en-US" b="1">
                <a:solidFill>
                  <a:srgbClr val="2B5E1C"/>
                </a:solidFill>
                <a:latin typeface="Barlow" panose="00000500000000000000" pitchFamily="2" charset="0"/>
              </a:rPr>
              <a:t>Performance of various welding techniques: emissions and welding quality evaluation for environmentally friendly welding</a:t>
            </a:r>
          </a:p>
        </p:txBody>
      </p:sp>
      <p:sp>
        <p:nvSpPr>
          <p:cNvPr id="7" name="TextBox 6">
            <a:extLst>
              <a:ext uri="{FF2B5EF4-FFF2-40B4-BE49-F238E27FC236}">
                <a16:creationId xmlns:a16="http://schemas.microsoft.com/office/drawing/2014/main" id="{60138D55-3320-F7C1-1DD9-9EAE1EBB126A}"/>
              </a:ext>
            </a:extLst>
          </p:cNvPr>
          <p:cNvSpPr txBox="1"/>
          <p:nvPr/>
        </p:nvSpPr>
        <p:spPr>
          <a:xfrm>
            <a:off x="4182441" y="2995130"/>
            <a:ext cx="3935005" cy="646331"/>
          </a:xfrm>
          <a:prstGeom prst="rect">
            <a:avLst/>
          </a:prstGeom>
          <a:noFill/>
        </p:spPr>
        <p:txBody>
          <a:bodyPr wrap="square" rtlCol="0">
            <a:spAutoFit/>
          </a:bodyPr>
          <a:lstStyle/>
          <a:p>
            <a:r>
              <a:rPr lang="en-US" sz="1800">
                <a:effectLst/>
                <a:latin typeface="Calibri" panose="020F0502020204030204" pitchFamily="34" charset="0"/>
                <a:ea typeface="Calibri" panose="020F0502020204030204" pitchFamily="34" charset="0"/>
                <a:cs typeface="Times New Roman" panose="02020603050405020304" pitchFamily="18" charset="0"/>
              </a:rPr>
              <a:t>Can be a low-emission process when automated.</a:t>
            </a:r>
            <a:endParaRPr lang="en-US">
              <a:solidFill>
                <a:srgbClr val="2B5E1C"/>
              </a:solidFill>
              <a:latin typeface="Barlow" panose="00000500000000000000" pitchFamily="2" charset="0"/>
            </a:endParaRPr>
          </a:p>
        </p:txBody>
      </p:sp>
      <p:sp>
        <p:nvSpPr>
          <p:cNvPr id="3" name="Sun 2">
            <a:extLst>
              <a:ext uri="{FF2B5EF4-FFF2-40B4-BE49-F238E27FC236}">
                <a16:creationId xmlns:a16="http://schemas.microsoft.com/office/drawing/2014/main" id="{12234479-7F1E-9F48-3EE8-84A89D76D8FB}"/>
              </a:ext>
            </a:extLst>
          </p:cNvPr>
          <p:cNvSpPr/>
          <p:nvPr/>
        </p:nvSpPr>
        <p:spPr>
          <a:xfrm>
            <a:off x="5383659" y="1970222"/>
            <a:ext cx="914400" cy="914400"/>
          </a:xfrm>
          <a:prstGeom prst="sun">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Lightning Bolt 3">
            <a:extLst>
              <a:ext uri="{FF2B5EF4-FFF2-40B4-BE49-F238E27FC236}">
                <a16:creationId xmlns:a16="http://schemas.microsoft.com/office/drawing/2014/main" id="{FD1849E4-2089-6A4C-CB1B-BA71A0435AFB}"/>
              </a:ext>
            </a:extLst>
          </p:cNvPr>
          <p:cNvSpPr/>
          <p:nvPr/>
        </p:nvSpPr>
        <p:spPr>
          <a:xfrm>
            <a:off x="9606337" y="1993463"/>
            <a:ext cx="914400" cy="914400"/>
          </a:xfrm>
          <a:prstGeom prst="lightningBolt">
            <a:avLst/>
          </a:pr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peech Bubble: Rectangle 5">
            <a:extLst>
              <a:ext uri="{FF2B5EF4-FFF2-40B4-BE49-F238E27FC236}">
                <a16:creationId xmlns:a16="http://schemas.microsoft.com/office/drawing/2014/main" id="{C981B291-47F3-7D63-3461-683687AFDE5E}"/>
              </a:ext>
            </a:extLst>
          </p:cNvPr>
          <p:cNvSpPr/>
          <p:nvPr/>
        </p:nvSpPr>
        <p:spPr>
          <a:xfrm>
            <a:off x="585625" y="1941104"/>
            <a:ext cx="3935004" cy="328774"/>
          </a:xfrm>
          <a:prstGeom prst="wedgeRectCallout">
            <a:avLst>
              <a:gd name="adj1" fmla="val -21270"/>
              <a:gd name="adj2" fmla="val 180543"/>
            </a:avLst>
          </a:prstGeom>
          <a:solidFill>
            <a:schemeClr val="accent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a:t>Submerged Arc Welding (SAW):</a:t>
            </a:r>
          </a:p>
        </p:txBody>
      </p:sp>
      <p:sp>
        <p:nvSpPr>
          <p:cNvPr id="8" name="Arrow: Right 7">
            <a:extLst>
              <a:ext uri="{FF2B5EF4-FFF2-40B4-BE49-F238E27FC236}">
                <a16:creationId xmlns:a16="http://schemas.microsoft.com/office/drawing/2014/main" id="{2FB660BE-DE02-7384-49E4-E777A1A8BA69}"/>
              </a:ext>
            </a:extLst>
          </p:cNvPr>
          <p:cNvSpPr/>
          <p:nvPr/>
        </p:nvSpPr>
        <p:spPr>
          <a:xfrm>
            <a:off x="585625" y="3076846"/>
            <a:ext cx="1767155" cy="698643"/>
          </a:xfrm>
          <a:prstGeom prst="rightArrow">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Emissions</a:t>
            </a:r>
          </a:p>
        </p:txBody>
      </p:sp>
      <p:sp>
        <p:nvSpPr>
          <p:cNvPr id="9" name="Arrow: Right 8">
            <a:extLst>
              <a:ext uri="{FF2B5EF4-FFF2-40B4-BE49-F238E27FC236}">
                <a16:creationId xmlns:a16="http://schemas.microsoft.com/office/drawing/2014/main" id="{C565C338-BD8A-8231-6A6A-DB30C8FB4B5C}"/>
              </a:ext>
            </a:extLst>
          </p:cNvPr>
          <p:cNvSpPr/>
          <p:nvPr/>
        </p:nvSpPr>
        <p:spPr>
          <a:xfrm>
            <a:off x="585625" y="4643399"/>
            <a:ext cx="1767155" cy="698643"/>
          </a:xfrm>
          <a:prstGeom prst="rightArrow">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Weld Quality </a:t>
            </a:r>
          </a:p>
        </p:txBody>
      </p:sp>
      <p:sp>
        <p:nvSpPr>
          <p:cNvPr id="10" name="TextBox 9">
            <a:extLst>
              <a:ext uri="{FF2B5EF4-FFF2-40B4-BE49-F238E27FC236}">
                <a16:creationId xmlns:a16="http://schemas.microsoft.com/office/drawing/2014/main" id="{D49339CA-84FF-A4D1-6354-F7B1D5164427}"/>
              </a:ext>
            </a:extLst>
          </p:cNvPr>
          <p:cNvSpPr txBox="1"/>
          <p:nvPr/>
        </p:nvSpPr>
        <p:spPr>
          <a:xfrm>
            <a:off x="4182441" y="4643399"/>
            <a:ext cx="3935005" cy="646331"/>
          </a:xfrm>
          <a:prstGeom prst="rect">
            <a:avLst/>
          </a:prstGeom>
          <a:noFill/>
        </p:spPr>
        <p:txBody>
          <a:bodyPr wrap="square" rtlCol="0">
            <a:spAutoFit/>
          </a:bodyPr>
          <a:lstStyle/>
          <a:p>
            <a:r>
              <a:rPr lang="en-US" sz="1800">
                <a:effectLst/>
                <a:latin typeface="Calibri" panose="020F0502020204030204" pitchFamily="34" charset="0"/>
                <a:ea typeface="Calibri" panose="020F0502020204030204" pitchFamily="34" charset="0"/>
                <a:cs typeface="Times New Roman" panose="02020603050405020304" pitchFamily="18" charset="0"/>
              </a:rPr>
              <a:t>High deposition rates, efficient for thick sections</a:t>
            </a:r>
            <a:endParaRPr lang="en-US">
              <a:solidFill>
                <a:srgbClr val="2B5E1C"/>
              </a:solidFill>
              <a:latin typeface="Barlow" panose="00000500000000000000" pitchFamily="2" charset="0"/>
            </a:endParaRPr>
          </a:p>
        </p:txBody>
      </p:sp>
      <p:sp>
        <p:nvSpPr>
          <p:cNvPr id="11" name="TextBox 10">
            <a:extLst>
              <a:ext uri="{FF2B5EF4-FFF2-40B4-BE49-F238E27FC236}">
                <a16:creationId xmlns:a16="http://schemas.microsoft.com/office/drawing/2014/main" id="{8FC27074-A93B-7CB0-8F9E-13AF91459A45}"/>
              </a:ext>
            </a:extLst>
          </p:cNvPr>
          <p:cNvSpPr txBox="1"/>
          <p:nvPr/>
        </p:nvSpPr>
        <p:spPr>
          <a:xfrm>
            <a:off x="8009560" y="2995131"/>
            <a:ext cx="3935005" cy="646331"/>
          </a:xfrm>
          <a:prstGeom prst="rect">
            <a:avLst/>
          </a:prstGeom>
          <a:noFill/>
        </p:spPr>
        <p:txBody>
          <a:bodyPr wrap="square" rtlCol="0">
            <a:spAutoFit/>
          </a:bodyPr>
          <a:lstStyle/>
          <a:p>
            <a:r>
              <a:rPr lang="en-US" sz="1800">
                <a:effectLst/>
                <a:latin typeface="Calibri" panose="020F0502020204030204" pitchFamily="34" charset="0"/>
                <a:ea typeface="Calibri" panose="020F0502020204030204" pitchFamily="34" charset="0"/>
                <a:cs typeface="Times New Roman" panose="02020603050405020304" pitchFamily="18" charset="0"/>
              </a:rPr>
              <a:t>High heat input, potential for fume emissions.</a:t>
            </a:r>
            <a:endParaRPr lang="en-US">
              <a:solidFill>
                <a:srgbClr val="2B5E1C"/>
              </a:solidFill>
              <a:latin typeface="Barlow" panose="00000500000000000000" pitchFamily="2" charset="0"/>
            </a:endParaRPr>
          </a:p>
        </p:txBody>
      </p:sp>
      <p:sp>
        <p:nvSpPr>
          <p:cNvPr id="12" name="TextBox 11">
            <a:extLst>
              <a:ext uri="{FF2B5EF4-FFF2-40B4-BE49-F238E27FC236}">
                <a16:creationId xmlns:a16="http://schemas.microsoft.com/office/drawing/2014/main" id="{8512ADB6-97AE-1C4C-B7CD-1F66290BD09C}"/>
              </a:ext>
            </a:extLst>
          </p:cNvPr>
          <p:cNvSpPr txBox="1"/>
          <p:nvPr/>
        </p:nvSpPr>
        <p:spPr>
          <a:xfrm>
            <a:off x="8096034" y="4622737"/>
            <a:ext cx="3935005" cy="369332"/>
          </a:xfrm>
          <a:prstGeom prst="rect">
            <a:avLst/>
          </a:prstGeom>
          <a:noFill/>
        </p:spPr>
        <p:txBody>
          <a:bodyPr wrap="square" rtlCol="0">
            <a:spAutoFit/>
          </a:bodyPr>
          <a:lstStyle/>
          <a:p>
            <a:r>
              <a:rPr lang="en-US" sz="1800">
                <a:effectLst/>
                <a:latin typeface="Calibri" panose="020F0502020204030204" pitchFamily="34" charset="0"/>
                <a:ea typeface="Calibri" panose="020F0502020204030204" pitchFamily="34" charset="0"/>
                <a:cs typeface="Times New Roman" panose="02020603050405020304" pitchFamily="18" charset="0"/>
              </a:rPr>
              <a:t>Typically used in heavy fabrication.</a:t>
            </a:r>
            <a:endParaRPr lang="en-US">
              <a:solidFill>
                <a:srgbClr val="2B5E1C"/>
              </a:solidFill>
              <a:latin typeface="Barlow" panose="00000500000000000000" pitchFamily="2" charset="0"/>
            </a:endParaRPr>
          </a:p>
        </p:txBody>
      </p:sp>
    </p:spTree>
    <p:extLst>
      <p:ext uri="{BB962C8B-B14F-4D97-AF65-F5344CB8AC3E}">
        <p14:creationId xmlns:p14="http://schemas.microsoft.com/office/powerpoint/2010/main" val="40529118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background pattern&#10;&#10;Description automatically generated">
            <a:extLst>
              <a:ext uri="{FF2B5EF4-FFF2-40B4-BE49-F238E27FC236}">
                <a16:creationId xmlns:a16="http://schemas.microsoft.com/office/drawing/2014/main" id="{94D1EE3D-F272-E14B-043D-0E7F951FCFFE}"/>
              </a:ext>
            </a:extLst>
          </p:cNvPr>
          <p:cNvPicPr>
            <a:picLocks noGrp="1" noRot="1" noChangeAspect="1" noMove="1" noResize="1" noEditPoints="1" noAdjustHandles="1" noChangeArrowheads="1" noChangeShapeType="1" noCrop="1"/>
          </p:cNvPicPr>
          <p:nvPr>
            <p:ph idx="1"/>
          </p:nvPr>
        </p:nvPicPr>
        <p:blipFill>
          <a:blip r:embed="rId2">
            <a:extLst>
              <a:ext uri="{28A0092B-C50C-407E-A947-70E740481C1C}">
                <a14:useLocalDpi xmlns:a14="http://schemas.microsoft.com/office/drawing/2010/main" val="0"/>
              </a:ext>
            </a:extLst>
          </a:blip>
          <a:stretch>
            <a:fillRect/>
          </a:stretch>
        </p:blipFill>
        <p:spPr>
          <a:xfrm>
            <a:off x="0" y="-1"/>
            <a:ext cx="12192000" cy="6856287"/>
          </a:xfrm>
        </p:spPr>
      </p:pic>
      <p:sp>
        <p:nvSpPr>
          <p:cNvPr id="2" name="Title 1">
            <a:extLst>
              <a:ext uri="{FF2B5EF4-FFF2-40B4-BE49-F238E27FC236}">
                <a16:creationId xmlns:a16="http://schemas.microsoft.com/office/drawing/2014/main" id="{33A04DB5-8A62-9323-6040-A92FB64728BC}"/>
              </a:ext>
            </a:extLst>
          </p:cNvPr>
          <p:cNvSpPr>
            <a:spLocks noGrp="1"/>
          </p:cNvSpPr>
          <p:nvPr>
            <p:ph type="title"/>
          </p:nvPr>
        </p:nvSpPr>
        <p:spPr/>
        <p:txBody>
          <a:bodyPr>
            <a:normAutofit fontScale="90000"/>
          </a:bodyPr>
          <a:lstStyle/>
          <a:p>
            <a:r>
              <a:rPr lang="en-US" b="1">
                <a:solidFill>
                  <a:srgbClr val="2B5E1C"/>
                </a:solidFill>
                <a:latin typeface="Barlow" panose="00000500000000000000" pitchFamily="2" charset="0"/>
              </a:rPr>
              <a:t>Performance of various welding techniques: emissions and welding quality evaluation for environmentally friendly welding</a:t>
            </a:r>
          </a:p>
        </p:txBody>
      </p:sp>
      <p:sp>
        <p:nvSpPr>
          <p:cNvPr id="7" name="TextBox 6">
            <a:extLst>
              <a:ext uri="{FF2B5EF4-FFF2-40B4-BE49-F238E27FC236}">
                <a16:creationId xmlns:a16="http://schemas.microsoft.com/office/drawing/2014/main" id="{60138D55-3320-F7C1-1DD9-9EAE1EBB126A}"/>
              </a:ext>
            </a:extLst>
          </p:cNvPr>
          <p:cNvSpPr txBox="1"/>
          <p:nvPr/>
        </p:nvSpPr>
        <p:spPr>
          <a:xfrm>
            <a:off x="4182441" y="2995130"/>
            <a:ext cx="3935005" cy="646331"/>
          </a:xfrm>
          <a:prstGeom prst="rect">
            <a:avLst/>
          </a:prstGeom>
          <a:noFill/>
        </p:spPr>
        <p:txBody>
          <a:bodyPr wrap="square" rtlCol="0">
            <a:spAutoFit/>
          </a:bodyPr>
          <a:lstStyle/>
          <a:p>
            <a:r>
              <a:rPr lang="en-US" sz="1800">
                <a:effectLst/>
                <a:latin typeface="Calibri" panose="020F0502020204030204" pitchFamily="34" charset="0"/>
                <a:ea typeface="Calibri" panose="020F0502020204030204" pitchFamily="34" charset="0"/>
                <a:cs typeface="Times New Roman" panose="02020603050405020304" pitchFamily="18" charset="0"/>
              </a:rPr>
              <a:t>Low emissions due to the solid-state nature of the process..</a:t>
            </a:r>
            <a:endParaRPr lang="en-US">
              <a:solidFill>
                <a:srgbClr val="2B5E1C"/>
              </a:solidFill>
              <a:latin typeface="Barlow" panose="00000500000000000000" pitchFamily="2" charset="0"/>
            </a:endParaRPr>
          </a:p>
        </p:txBody>
      </p:sp>
      <p:sp>
        <p:nvSpPr>
          <p:cNvPr id="3" name="Sun 2">
            <a:extLst>
              <a:ext uri="{FF2B5EF4-FFF2-40B4-BE49-F238E27FC236}">
                <a16:creationId xmlns:a16="http://schemas.microsoft.com/office/drawing/2014/main" id="{12234479-7F1E-9F48-3EE8-84A89D76D8FB}"/>
              </a:ext>
            </a:extLst>
          </p:cNvPr>
          <p:cNvSpPr/>
          <p:nvPr/>
        </p:nvSpPr>
        <p:spPr>
          <a:xfrm>
            <a:off x="5383659" y="1970222"/>
            <a:ext cx="914400" cy="914400"/>
          </a:xfrm>
          <a:prstGeom prst="sun">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Lightning Bolt 3">
            <a:extLst>
              <a:ext uri="{FF2B5EF4-FFF2-40B4-BE49-F238E27FC236}">
                <a16:creationId xmlns:a16="http://schemas.microsoft.com/office/drawing/2014/main" id="{FD1849E4-2089-6A4C-CB1B-BA71A0435AFB}"/>
              </a:ext>
            </a:extLst>
          </p:cNvPr>
          <p:cNvSpPr/>
          <p:nvPr/>
        </p:nvSpPr>
        <p:spPr>
          <a:xfrm>
            <a:off x="9606337" y="1993463"/>
            <a:ext cx="914400" cy="914400"/>
          </a:xfrm>
          <a:prstGeom prst="lightningBolt">
            <a:avLst/>
          </a:pr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peech Bubble: Rectangle 5">
            <a:extLst>
              <a:ext uri="{FF2B5EF4-FFF2-40B4-BE49-F238E27FC236}">
                <a16:creationId xmlns:a16="http://schemas.microsoft.com/office/drawing/2014/main" id="{C981B291-47F3-7D63-3461-683687AFDE5E}"/>
              </a:ext>
            </a:extLst>
          </p:cNvPr>
          <p:cNvSpPr/>
          <p:nvPr/>
        </p:nvSpPr>
        <p:spPr>
          <a:xfrm>
            <a:off x="585625" y="1941104"/>
            <a:ext cx="3935004" cy="328774"/>
          </a:xfrm>
          <a:prstGeom prst="wedgeRectCallout">
            <a:avLst>
              <a:gd name="adj1" fmla="val -21270"/>
              <a:gd name="adj2" fmla="val 180543"/>
            </a:avLst>
          </a:prstGeom>
          <a:solidFill>
            <a:schemeClr val="accent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a:t>Friction Stir Welding (FSW):</a:t>
            </a:r>
          </a:p>
        </p:txBody>
      </p:sp>
      <p:sp>
        <p:nvSpPr>
          <p:cNvPr id="8" name="Arrow: Right 7">
            <a:extLst>
              <a:ext uri="{FF2B5EF4-FFF2-40B4-BE49-F238E27FC236}">
                <a16:creationId xmlns:a16="http://schemas.microsoft.com/office/drawing/2014/main" id="{2FB660BE-DE02-7384-49E4-E777A1A8BA69}"/>
              </a:ext>
            </a:extLst>
          </p:cNvPr>
          <p:cNvSpPr/>
          <p:nvPr/>
        </p:nvSpPr>
        <p:spPr>
          <a:xfrm>
            <a:off x="585625" y="3076846"/>
            <a:ext cx="1767155" cy="698643"/>
          </a:xfrm>
          <a:prstGeom prst="rightArrow">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Emissions</a:t>
            </a:r>
          </a:p>
        </p:txBody>
      </p:sp>
      <p:sp>
        <p:nvSpPr>
          <p:cNvPr id="9" name="Arrow: Right 8">
            <a:extLst>
              <a:ext uri="{FF2B5EF4-FFF2-40B4-BE49-F238E27FC236}">
                <a16:creationId xmlns:a16="http://schemas.microsoft.com/office/drawing/2014/main" id="{C565C338-BD8A-8231-6A6A-DB30C8FB4B5C}"/>
              </a:ext>
            </a:extLst>
          </p:cNvPr>
          <p:cNvSpPr/>
          <p:nvPr/>
        </p:nvSpPr>
        <p:spPr>
          <a:xfrm>
            <a:off x="585625" y="4643399"/>
            <a:ext cx="1767155" cy="698643"/>
          </a:xfrm>
          <a:prstGeom prst="rightArrow">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Weld Quality </a:t>
            </a:r>
          </a:p>
        </p:txBody>
      </p:sp>
      <p:sp>
        <p:nvSpPr>
          <p:cNvPr id="10" name="TextBox 9">
            <a:extLst>
              <a:ext uri="{FF2B5EF4-FFF2-40B4-BE49-F238E27FC236}">
                <a16:creationId xmlns:a16="http://schemas.microsoft.com/office/drawing/2014/main" id="{D49339CA-84FF-A4D1-6354-F7B1D5164427}"/>
              </a:ext>
            </a:extLst>
          </p:cNvPr>
          <p:cNvSpPr txBox="1"/>
          <p:nvPr/>
        </p:nvSpPr>
        <p:spPr>
          <a:xfrm>
            <a:off x="4182441" y="4643399"/>
            <a:ext cx="3935005" cy="646331"/>
          </a:xfrm>
          <a:prstGeom prst="rect">
            <a:avLst/>
          </a:prstGeom>
          <a:noFill/>
        </p:spPr>
        <p:txBody>
          <a:bodyPr wrap="square" rtlCol="0">
            <a:spAutoFit/>
          </a:bodyPr>
          <a:lstStyle/>
          <a:p>
            <a:r>
              <a:rPr lang="en-US" sz="1800">
                <a:effectLst/>
                <a:latin typeface="Calibri" panose="020F0502020204030204" pitchFamily="34" charset="0"/>
                <a:ea typeface="Calibri" panose="020F0502020204030204" pitchFamily="34" charset="0"/>
                <a:cs typeface="Times New Roman" panose="02020603050405020304" pitchFamily="18" charset="0"/>
              </a:rPr>
              <a:t>Excellent for joining dissimilar materials, no melting.</a:t>
            </a:r>
            <a:endParaRPr lang="en-US">
              <a:solidFill>
                <a:srgbClr val="2B5E1C"/>
              </a:solidFill>
              <a:latin typeface="Barlow" panose="00000500000000000000" pitchFamily="2" charset="0"/>
            </a:endParaRPr>
          </a:p>
        </p:txBody>
      </p:sp>
      <p:sp>
        <p:nvSpPr>
          <p:cNvPr id="11" name="TextBox 10">
            <a:extLst>
              <a:ext uri="{FF2B5EF4-FFF2-40B4-BE49-F238E27FC236}">
                <a16:creationId xmlns:a16="http://schemas.microsoft.com/office/drawing/2014/main" id="{8FC27074-A93B-7CB0-8F9E-13AF91459A45}"/>
              </a:ext>
            </a:extLst>
          </p:cNvPr>
          <p:cNvSpPr txBox="1"/>
          <p:nvPr/>
        </p:nvSpPr>
        <p:spPr>
          <a:xfrm>
            <a:off x="8009560" y="2995131"/>
            <a:ext cx="3935005" cy="646331"/>
          </a:xfrm>
          <a:prstGeom prst="rect">
            <a:avLst/>
          </a:prstGeom>
          <a:noFill/>
        </p:spPr>
        <p:txBody>
          <a:bodyPr wrap="square" rtlCol="0">
            <a:spAutoFit/>
          </a:bodyPr>
          <a:lstStyle/>
          <a:p>
            <a:r>
              <a:rPr lang="en-US" sz="1800">
                <a:effectLst/>
                <a:latin typeface="Calibri" panose="020F0502020204030204" pitchFamily="34" charset="0"/>
                <a:ea typeface="Calibri" panose="020F0502020204030204" pitchFamily="34" charset="0"/>
                <a:cs typeface="Times New Roman" panose="02020603050405020304" pitchFamily="18" charset="0"/>
              </a:rPr>
              <a:t>Limited to certain materials and geometries.</a:t>
            </a:r>
            <a:endParaRPr lang="en-US">
              <a:solidFill>
                <a:srgbClr val="2B5E1C"/>
              </a:solidFill>
              <a:latin typeface="Barlow" panose="00000500000000000000" pitchFamily="2" charset="0"/>
            </a:endParaRPr>
          </a:p>
        </p:txBody>
      </p:sp>
      <p:sp>
        <p:nvSpPr>
          <p:cNvPr id="12" name="TextBox 11">
            <a:extLst>
              <a:ext uri="{FF2B5EF4-FFF2-40B4-BE49-F238E27FC236}">
                <a16:creationId xmlns:a16="http://schemas.microsoft.com/office/drawing/2014/main" id="{8512ADB6-97AE-1C4C-B7CD-1F66290BD09C}"/>
              </a:ext>
            </a:extLst>
          </p:cNvPr>
          <p:cNvSpPr txBox="1"/>
          <p:nvPr/>
        </p:nvSpPr>
        <p:spPr>
          <a:xfrm>
            <a:off x="8096034" y="4622737"/>
            <a:ext cx="3935005" cy="369332"/>
          </a:xfrm>
          <a:prstGeom prst="rect">
            <a:avLst/>
          </a:prstGeom>
          <a:noFill/>
        </p:spPr>
        <p:txBody>
          <a:bodyPr wrap="square" rtlCol="0">
            <a:spAutoFit/>
          </a:bodyPr>
          <a:lstStyle/>
          <a:p>
            <a:r>
              <a:rPr lang="en-US" sz="1800">
                <a:effectLst/>
                <a:latin typeface="Calibri" panose="020F0502020204030204" pitchFamily="34" charset="0"/>
                <a:ea typeface="Calibri" panose="020F0502020204030204" pitchFamily="34" charset="0"/>
                <a:cs typeface="Times New Roman" panose="02020603050405020304" pitchFamily="18" charset="0"/>
              </a:rPr>
              <a:t>Requires specialized equipment.</a:t>
            </a:r>
            <a:endParaRPr lang="en-US">
              <a:solidFill>
                <a:srgbClr val="2B5E1C"/>
              </a:solidFill>
              <a:latin typeface="Barlow" panose="00000500000000000000" pitchFamily="2" charset="0"/>
            </a:endParaRPr>
          </a:p>
        </p:txBody>
      </p:sp>
    </p:spTree>
    <p:extLst>
      <p:ext uri="{BB962C8B-B14F-4D97-AF65-F5344CB8AC3E}">
        <p14:creationId xmlns:p14="http://schemas.microsoft.com/office/powerpoint/2010/main" val="15395191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background pattern&#10;&#10;Description automatically generated">
            <a:extLst>
              <a:ext uri="{FF2B5EF4-FFF2-40B4-BE49-F238E27FC236}">
                <a16:creationId xmlns:a16="http://schemas.microsoft.com/office/drawing/2014/main" id="{94D1EE3D-F272-E14B-043D-0E7F951FCFFE}"/>
              </a:ext>
            </a:extLst>
          </p:cNvPr>
          <p:cNvPicPr>
            <a:picLocks noGrp="1" noRot="1" noChangeAspect="1" noMove="1" noResize="1" noEditPoints="1" noAdjustHandles="1" noChangeArrowheads="1" noChangeShapeType="1" noCrop="1"/>
          </p:cNvPicPr>
          <p:nvPr>
            <p:ph idx="1"/>
          </p:nvPr>
        </p:nvPicPr>
        <p:blipFill>
          <a:blip r:embed="rId2">
            <a:extLst>
              <a:ext uri="{28A0092B-C50C-407E-A947-70E740481C1C}">
                <a14:useLocalDpi xmlns:a14="http://schemas.microsoft.com/office/drawing/2010/main" val="0"/>
              </a:ext>
            </a:extLst>
          </a:blip>
          <a:stretch>
            <a:fillRect/>
          </a:stretch>
        </p:blipFill>
        <p:spPr>
          <a:xfrm>
            <a:off x="0" y="-1"/>
            <a:ext cx="12192000" cy="6856287"/>
          </a:xfrm>
        </p:spPr>
      </p:pic>
      <p:sp>
        <p:nvSpPr>
          <p:cNvPr id="2" name="Title 1">
            <a:extLst>
              <a:ext uri="{FF2B5EF4-FFF2-40B4-BE49-F238E27FC236}">
                <a16:creationId xmlns:a16="http://schemas.microsoft.com/office/drawing/2014/main" id="{33A04DB5-8A62-9323-6040-A92FB64728BC}"/>
              </a:ext>
            </a:extLst>
          </p:cNvPr>
          <p:cNvSpPr>
            <a:spLocks noGrp="1"/>
          </p:cNvSpPr>
          <p:nvPr>
            <p:ph type="title"/>
          </p:nvPr>
        </p:nvSpPr>
        <p:spPr/>
        <p:txBody>
          <a:bodyPr>
            <a:normAutofit fontScale="90000"/>
          </a:bodyPr>
          <a:lstStyle/>
          <a:p>
            <a:r>
              <a:rPr lang="en-US" b="1">
                <a:solidFill>
                  <a:srgbClr val="2B5E1C"/>
                </a:solidFill>
                <a:latin typeface="Barlow" panose="00000500000000000000" pitchFamily="2" charset="0"/>
              </a:rPr>
              <a:t>Performance of various welding techniques: emissions and welding quality evaluation for environmentally friendly welding</a:t>
            </a:r>
          </a:p>
        </p:txBody>
      </p:sp>
      <p:sp>
        <p:nvSpPr>
          <p:cNvPr id="7" name="TextBox 6">
            <a:extLst>
              <a:ext uri="{FF2B5EF4-FFF2-40B4-BE49-F238E27FC236}">
                <a16:creationId xmlns:a16="http://schemas.microsoft.com/office/drawing/2014/main" id="{60138D55-3320-F7C1-1DD9-9EAE1EBB126A}"/>
              </a:ext>
            </a:extLst>
          </p:cNvPr>
          <p:cNvSpPr txBox="1"/>
          <p:nvPr/>
        </p:nvSpPr>
        <p:spPr>
          <a:xfrm>
            <a:off x="4182441" y="2995130"/>
            <a:ext cx="3935005" cy="646331"/>
          </a:xfrm>
          <a:prstGeom prst="rect">
            <a:avLst/>
          </a:prstGeom>
          <a:noFill/>
        </p:spPr>
        <p:txBody>
          <a:bodyPr wrap="square" rtlCol="0">
            <a:spAutoFit/>
          </a:bodyPr>
          <a:lstStyle/>
          <a:p>
            <a:r>
              <a:rPr lang="en-US" sz="1800">
                <a:effectLst/>
                <a:latin typeface="Calibri" panose="020F0502020204030204" pitchFamily="34" charset="0"/>
                <a:ea typeface="Calibri" panose="020F0502020204030204" pitchFamily="34" charset="0"/>
                <a:cs typeface="Times New Roman" panose="02020603050405020304" pitchFamily="18" charset="0"/>
              </a:rPr>
              <a:t>Minimal emissions as it operates in a vacuum.</a:t>
            </a:r>
            <a:endParaRPr lang="en-US">
              <a:solidFill>
                <a:srgbClr val="2B5E1C"/>
              </a:solidFill>
              <a:latin typeface="Barlow" panose="00000500000000000000" pitchFamily="2" charset="0"/>
            </a:endParaRPr>
          </a:p>
        </p:txBody>
      </p:sp>
      <p:sp>
        <p:nvSpPr>
          <p:cNvPr id="3" name="Sun 2">
            <a:extLst>
              <a:ext uri="{FF2B5EF4-FFF2-40B4-BE49-F238E27FC236}">
                <a16:creationId xmlns:a16="http://schemas.microsoft.com/office/drawing/2014/main" id="{12234479-7F1E-9F48-3EE8-84A89D76D8FB}"/>
              </a:ext>
            </a:extLst>
          </p:cNvPr>
          <p:cNvSpPr/>
          <p:nvPr/>
        </p:nvSpPr>
        <p:spPr>
          <a:xfrm>
            <a:off x="5383659" y="1970222"/>
            <a:ext cx="914400" cy="914400"/>
          </a:xfrm>
          <a:prstGeom prst="sun">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Lightning Bolt 3">
            <a:extLst>
              <a:ext uri="{FF2B5EF4-FFF2-40B4-BE49-F238E27FC236}">
                <a16:creationId xmlns:a16="http://schemas.microsoft.com/office/drawing/2014/main" id="{FD1849E4-2089-6A4C-CB1B-BA71A0435AFB}"/>
              </a:ext>
            </a:extLst>
          </p:cNvPr>
          <p:cNvSpPr/>
          <p:nvPr/>
        </p:nvSpPr>
        <p:spPr>
          <a:xfrm>
            <a:off x="9606337" y="1993463"/>
            <a:ext cx="914400" cy="914400"/>
          </a:xfrm>
          <a:prstGeom prst="lightningBolt">
            <a:avLst/>
          </a:pr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peech Bubble: Rectangle 5">
            <a:extLst>
              <a:ext uri="{FF2B5EF4-FFF2-40B4-BE49-F238E27FC236}">
                <a16:creationId xmlns:a16="http://schemas.microsoft.com/office/drawing/2014/main" id="{C981B291-47F3-7D63-3461-683687AFDE5E}"/>
              </a:ext>
            </a:extLst>
          </p:cNvPr>
          <p:cNvSpPr/>
          <p:nvPr/>
        </p:nvSpPr>
        <p:spPr>
          <a:xfrm>
            <a:off x="585625" y="1941104"/>
            <a:ext cx="3935004" cy="328774"/>
          </a:xfrm>
          <a:prstGeom prst="wedgeRectCallout">
            <a:avLst>
              <a:gd name="adj1" fmla="val -21270"/>
              <a:gd name="adj2" fmla="val 180543"/>
            </a:avLst>
          </a:prstGeom>
          <a:solidFill>
            <a:schemeClr val="accent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a:t>Electron Beam Welding (EBW):</a:t>
            </a:r>
          </a:p>
        </p:txBody>
      </p:sp>
      <p:sp>
        <p:nvSpPr>
          <p:cNvPr id="8" name="Arrow: Right 7">
            <a:extLst>
              <a:ext uri="{FF2B5EF4-FFF2-40B4-BE49-F238E27FC236}">
                <a16:creationId xmlns:a16="http://schemas.microsoft.com/office/drawing/2014/main" id="{2FB660BE-DE02-7384-49E4-E777A1A8BA69}"/>
              </a:ext>
            </a:extLst>
          </p:cNvPr>
          <p:cNvSpPr/>
          <p:nvPr/>
        </p:nvSpPr>
        <p:spPr>
          <a:xfrm>
            <a:off x="585625" y="3076846"/>
            <a:ext cx="1767155" cy="698643"/>
          </a:xfrm>
          <a:prstGeom prst="rightArrow">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Emissions</a:t>
            </a:r>
          </a:p>
        </p:txBody>
      </p:sp>
      <p:sp>
        <p:nvSpPr>
          <p:cNvPr id="9" name="Arrow: Right 8">
            <a:extLst>
              <a:ext uri="{FF2B5EF4-FFF2-40B4-BE49-F238E27FC236}">
                <a16:creationId xmlns:a16="http://schemas.microsoft.com/office/drawing/2014/main" id="{C565C338-BD8A-8231-6A6A-DB30C8FB4B5C}"/>
              </a:ext>
            </a:extLst>
          </p:cNvPr>
          <p:cNvSpPr/>
          <p:nvPr/>
        </p:nvSpPr>
        <p:spPr>
          <a:xfrm>
            <a:off x="585625" y="4643399"/>
            <a:ext cx="1767155" cy="698643"/>
          </a:xfrm>
          <a:prstGeom prst="rightArrow">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Weld Quality </a:t>
            </a:r>
          </a:p>
        </p:txBody>
      </p:sp>
      <p:sp>
        <p:nvSpPr>
          <p:cNvPr id="10" name="TextBox 9">
            <a:extLst>
              <a:ext uri="{FF2B5EF4-FFF2-40B4-BE49-F238E27FC236}">
                <a16:creationId xmlns:a16="http://schemas.microsoft.com/office/drawing/2014/main" id="{D49339CA-84FF-A4D1-6354-F7B1D5164427}"/>
              </a:ext>
            </a:extLst>
          </p:cNvPr>
          <p:cNvSpPr txBox="1"/>
          <p:nvPr/>
        </p:nvSpPr>
        <p:spPr>
          <a:xfrm>
            <a:off x="4182441" y="4643399"/>
            <a:ext cx="3935005" cy="369332"/>
          </a:xfrm>
          <a:prstGeom prst="rect">
            <a:avLst/>
          </a:prstGeom>
          <a:noFill/>
        </p:spPr>
        <p:txBody>
          <a:bodyPr wrap="square" rtlCol="0">
            <a:spAutoFit/>
          </a:bodyPr>
          <a:lstStyle/>
          <a:p>
            <a:r>
              <a:rPr lang="en-US" sz="1800">
                <a:effectLst/>
                <a:latin typeface="Calibri" panose="020F0502020204030204" pitchFamily="34" charset="0"/>
                <a:ea typeface="Calibri" panose="020F0502020204030204" pitchFamily="34" charset="0"/>
                <a:cs typeface="Times New Roman" panose="02020603050405020304" pitchFamily="18" charset="0"/>
              </a:rPr>
              <a:t>Precise and high-quality welds.</a:t>
            </a:r>
            <a:endParaRPr lang="en-US">
              <a:solidFill>
                <a:srgbClr val="2B5E1C"/>
              </a:solidFill>
              <a:latin typeface="Barlow" panose="00000500000000000000" pitchFamily="2" charset="0"/>
            </a:endParaRPr>
          </a:p>
        </p:txBody>
      </p:sp>
      <p:sp>
        <p:nvSpPr>
          <p:cNvPr id="11" name="TextBox 10">
            <a:extLst>
              <a:ext uri="{FF2B5EF4-FFF2-40B4-BE49-F238E27FC236}">
                <a16:creationId xmlns:a16="http://schemas.microsoft.com/office/drawing/2014/main" id="{8FC27074-A93B-7CB0-8F9E-13AF91459A45}"/>
              </a:ext>
            </a:extLst>
          </p:cNvPr>
          <p:cNvSpPr txBox="1"/>
          <p:nvPr/>
        </p:nvSpPr>
        <p:spPr>
          <a:xfrm>
            <a:off x="8009560" y="2995131"/>
            <a:ext cx="3935005" cy="369332"/>
          </a:xfrm>
          <a:prstGeom prst="rect">
            <a:avLst/>
          </a:prstGeom>
          <a:noFill/>
        </p:spPr>
        <p:txBody>
          <a:bodyPr wrap="square" rtlCol="0">
            <a:spAutoFit/>
          </a:bodyPr>
          <a:lstStyle/>
          <a:p>
            <a:r>
              <a:rPr lang="en-US" sz="1800">
                <a:effectLst/>
                <a:latin typeface="Calibri" panose="020F0502020204030204" pitchFamily="34" charset="0"/>
                <a:ea typeface="Calibri" panose="020F0502020204030204" pitchFamily="34" charset="0"/>
                <a:cs typeface="Times New Roman" panose="02020603050405020304" pitchFamily="18" charset="0"/>
              </a:rPr>
              <a:t>Requires high-vacuum conditions</a:t>
            </a:r>
            <a:endParaRPr lang="en-US">
              <a:solidFill>
                <a:srgbClr val="2B5E1C"/>
              </a:solidFill>
              <a:latin typeface="Barlow" panose="00000500000000000000" pitchFamily="2" charset="0"/>
            </a:endParaRPr>
          </a:p>
        </p:txBody>
      </p:sp>
      <p:sp>
        <p:nvSpPr>
          <p:cNvPr id="12" name="TextBox 11">
            <a:extLst>
              <a:ext uri="{FF2B5EF4-FFF2-40B4-BE49-F238E27FC236}">
                <a16:creationId xmlns:a16="http://schemas.microsoft.com/office/drawing/2014/main" id="{8512ADB6-97AE-1C4C-B7CD-1F66290BD09C}"/>
              </a:ext>
            </a:extLst>
          </p:cNvPr>
          <p:cNvSpPr txBox="1"/>
          <p:nvPr/>
        </p:nvSpPr>
        <p:spPr>
          <a:xfrm>
            <a:off x="8096034" y="4622737"/>
            <a:ext cx="3935005" cy="369332"/>
          </a:xfrm>
          <a:prstGeom prst="rect">
            <a:avLst/>
          </a:prstGeom>
          <a:noFill/>
        </p:spPr>
        <p:txBody>
          <a:bodyPr wrap="square" rtlCol="0">
            <a:spAutoFit/>
          </a:bodyPr>
          <a:lstStyle/>
          <a:p>
            <a:r>
              <a:rPr lang="en-US" sz="1800">
                <a:effectLst/>
                <a:latin typeface="Calibri" panose="020F0502020204030204" pitchFamily="34" charset="0"/>
                <a:ea typeface="Calibri" panose="020F0502020204030204" pitchFamily="34" charset="0"/>
                <a:cs typeface="Times New Roman" panose="02020603050405020304" pitchFamily="18" charset="0"/>
              </a:rPr>
              <a:t>Limited to specific applications.</a:t>
            </a:r>
            <a:endParaRPr lang="en-US">
              <a:solidFill>
                <a:srgbClr val="2B5E1C"/>
              </a:solidFill>
              <a:latin typeface="Barlow" panose="00000500000000000000" pitchFamily="2" charset="0"/>
            </a:endParaRPr>
          </a:p>
        </p:txBody>
      </p:sp>
    </p:spTree>
    <p:extLst>
      <p:ext uri="{BB962C8B-B14F-4D97-AF65-F5344CB8AC3E}">
        <p14:creationId xmlns:p14="http://schemas.microsoft.com/office/powerpoint/2010/main" val="40655554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background pattern&#10;&#10;Description automatically generated">
            <a:extLst>
              <a:ext uri="{FF2B5EF4-FFF2-40B4-BE49-F238E27FC236}">
                <a16:creationId xmlns:a16="http://schemas.microsoft.com/office/drawing/2014/main" id="{94D1EE3D-F272-E14B-043D-0E7F951FCFFE}"/>
              </a:ext>
            </a:extLst>
          </p:cNvPr>
          <p:cNvPicPr>
            <a:picLocks noGrp="1" noRot="1" noChangeAspect="1" noMove="1" noResize="1" noEditPoints="1" noAdjustHandles="1" noChangeArrowheads="1" noChangeShapeType="1" noCrop="1"/>
          </p:cNvPicPr>
          <p:nvPr>
            <p:ph idx="1"/>
          </p:nvPr>
        </p:nvPicPr>
        <p:blipFill>
          <a:blip r:embed="rId2">
            <a:extLst>
              <a:ext uri="{28A0092B-C50C-407E-A947-70E740481C1C}">
                <a14:useLocalDpi xmlns:a14="http://schemas.microsoft.com/office/drawing/2010/main" val="0"/>
              </a:ext>
            </a:extLst>
          </a:blip>
          <a:stretch>
            <a:fillRect/>
          </a:stretch>
        </p:blipFill>
        <p:spPr>
          <a:xfrm>
            <a:off x="0" y="-1"/>
            <a:ext cx="12192000" cy="6856287"/>
          </a:xfrm>
        </p:spPr>
      </p:pic>
      <p:sp>
        <p:nvSpPr>
          <p:cNvPr id="2" name="Title 1">
            <a:extLst>
              <a:ext uri="{FF2B5EF4-FFF2-40B4-BE49-F238E27FC236}">
                <a16:creationId xmlns:a16="http://schemas.microsoft.com/office/drawing/2014/main" id="{33A04DB5-8A62-9323-6040-A92FB64728BC}"/>
              </a:ext>
            </a:extLst>
          </p:cNvPr>
          <p:cNvSpPr>
            <a:spLocks noGrp="1"/>
          </p:cNvSpPr>
          <p:nvPr>
            <p:ph type="title"/>
          </p:nvPr>
        </p:nvSpPr>
        <p:spPr/>
        <p:txBody>
          <a:bodyPr>
            <a:normAutofit fontScale="90000"/>
          </a:bodyPr>
          <a:lstStyle/>
          <a:p>
            <a:r>
              <a:rPr lang="en-US" b="1">
                <a:solidFill>
                  <a:srgbClr val="2B5E1C"/>
                </a:solidFill>
                <a:latin typeface="Barlow" panose="00000500000000000000" pitchFamily="2" charset="0"/>
              </a:rPr>
              <a:t>Performance of various welding techniques: emissions and welding quality evaluation for environmentally friendly welding</a:t>
            </a:r>
          </a:p>
        </p:txBody>
      </p:sp>
      <p:sp>
        <p:nvSpPr>
          <p:cNvPr id="7" name="TextBox 6">
            <a:extLst>
              <a:ext uri="{FF2B5EF4-FFF2-40B4-BE49-F238E27FC236}">
                <a16:creationId xmlns:a16="http://schemas.microsoft.com/office/drawing/2014/main" id="{60138D55-3320-F7C1-1DD9-9EAE1EBB126A}"/>
              </a:ext>
            </a:extLst>
          </p:cNvPr>
          <p:cNvSpPr txBox="1"/>
          <p:nvPr/>
        </p:nvSpPr>
        <p:spPr>
          <a:xfrm>
            <a:off x="4182441" y="2995130"/>
            <a:ext cx="3935005" cy="369332"/>
          </a:xfrm>
          <a:prstGeom prst="rect">
            <a:avLst/>
          </a:prstGeom>
          <a:noFill/>
        </p:spPr>
        <p:txBody>
          <a:bodyPr wrap="square" rtlCol="0">
            <a:spAutoFit/>
          </a:bodyPr>
          <a:lstStyle/>
          <a:p>
            <a:r>
              <a:rPr lang="en-US" sz="1800">
                <a:effectLst/>
                <a:latin typeface="Calibri" panose="020F0502020204030204" pitchFamily="34" charset="0"/>
                <a:ea typeface="Calibri" panose="020F0502020204030204" pitchFamily="34" charset="0"/>
                <a:cs typeface="Times New Roman" panose="02020603050405020304" pitchFamily="18" charset="0"/>
              </a:rPr>
              <a:t>Generally low emissions.</a:t>
            </a:r>
            <a:endParaRPr lang="en-US">
              <a:solidFill>
                <a:srgbClr val="2B5E1C"/>
              </a:solidFill>
              <a:latin typeface="Barlow" panose="00000500000000000000" pitchFamily="2" charset="0"/>
            </a:endParaRPr>
          </a:p>
        </p:txBody>
      </p:sp>
      <p:sp>
        <p:nvSpPr>
          <p:cNvPr id="3" name="Sun 2">
            <a:extLst>
              <a:ext uri="{FF2B5EF4-FFF2-40B4-BE49-F238E27FC236}">
                <a16:creationId xmlns:a16="http://schemas.microsoft.com/office/drawing/2014/main" id="{12234479-7F1E-9F48-3EE8-84A89D76D8FB}"/>
              </a:ext>
            </a:extLst>
          </p:cNvPr>
          <p:cNvSpPr/>
          <p:nvPr/>
        </p:nvSpPr>
        <p:spPr>
          <a:xfrm>
            <a:off x="5383659" y="1970222"/>
            <a:ext cx="914400" cy="914400"/>
          </a:xfrm>
          <a:prstGeom prst="sun">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Lightning Bolt 3">
            <a:extLst>
              <a:ext uri="{FF2B5EF4-FFF2-40B4-BE49-F238E27FC236}">
                <a16:creationId xmlns:a16="http://schemas.microsoft.com/office/drawing/2014/main" id="{FD1849E4-2089-6A4C-CB1B-BA71A0435AFB}"/>
              </a:ext>
            </a:extLst>
          </p:cNvPr>
          <p:cNvSpPr/>
          <p:nvPr/>
        </p:nvSpPr>
        <p:spPr>
          <a:xfrm>
            <a:off x="9606337" y="1993463"/>
            <a:ext cx="914400" cy="914400"/>
          </a:xfrm>
          <a:prstGeom prst="lightningBolt">
            <a:avLst/>
          </a:pr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peech Bubble: Rectangle 5">
            <a:extLst>
              <a:ext uri="{FF2B5EF4-FFF2-40B4-BE49-F238E27FC236}">
                <a16:creationId xmlns:a16="http://schemas.microsoft.com/office/drawing/2014/main" id="{C981B291-47F3-7D63-3461-683687AFDE5E}"/>
              </a:ext>
            </a:extLst>
          </p:cNvPr>
          <p:cNvSpPr/>
          <p:nvPr/>
        </p:nvSpPr>
        <p:spPr>
          <a:xfrm>
            <a:off x="585625" y="1941104"/>
            <a:ext cx="3935004" cy="328774"/>
          </a:xfrm>
          <a:prstGeom prst="wedgeRectCallout">
            <a:avLst>
              <a:gd name="adj1" fmla="val -21270"/>
              <a:gd name="adj2" fmla="val 180543"/>
            </a:avLst>
          </a:prstGeom>
          <a:solidFill>
            <a:schemeClr val="accent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a:t>Plasma Arc Welding (PAW):</a:t>
            </a:r>
          </a:p>
        </p:txBody>
      </p:sp>
      <p:sp>
        <p:nvSpPr>
          <p:cNvPr id="8" name="Arrow: Right 7">
            <a:extLst>
              <a:ext uri="{FF2B5EF4-FFF2-40B4-BE49-F238E27FC236}">
                <a16:creationId xmlns:a16="http://schemas.microsoft.com/office/drawing/2014/main" id="{2FB660BE-DE02-7384-49E4-E777A1A8BA69}"/>
              </a:ext>
            </a:extLst>
          </p:cNvPr>
          <p:cNvSpPr/>
          <p:nvPr/>
        </p:nvSpPr>
        <p:spPr>
          <a:xfrm>
            <a:off x="585625" y="3076846"/>
            <a:ext cx="1767155" cy="698643"/>
          </a:xfrm>
          <a:prstGeom prst="rightArrow">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Emissions</a:t>
            </a:r>
          </a:p>
        </p:txBody>
      </p:sp>
      <p:sp>
        <p:nvSpPr>
          <p:cNvPr id="9" name="Arrow: Right 8">
            <a:extLst>
              <a:ext uri="{FF2B5EF4-FFF2-40B4-BE49-F238E27FC236}">
                <a16:creationId xmlns:a16="http://schemas.microsoft.com/office/drawing/2014/main" id="{C565C338-BD8A-8231-6A6A-DB30C8FB4B5C}"/>
              </a:ext>
            </a:extLst>
          </p:cNvPr>
          <p:cNvSpPr/>
          <p:nvPr/>
        </p:nvSpPr>
        <p:spPr>
          <a:xfrm>
            <a:off x="585625" y="4643399"/>
            <a:ext cx="1767155" cy="698643"/>
          </a:xfrm>
          <a:prstGeom prst="rightArrow">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Weld Quality </a:t>
            </a:r>
          </a:p>
        </p:txBody>
      </p:sp>
      <p:sp>
        <p:nvSpPr>
          <p:cNvPr id="10" name="TextBox 9">
            <a:extLst>
              <a:ext uri="{FF2B5EF4-FFF2-40B4-BE49-F238E27FC236}">
                <a16:creationId xmlns:a16="http://schemas.microsoft.com/office/drawing/2014/main" id="{D49339CA-84FF-A4D1-6354-F7B1D5164427}"/>
              </a:ext>
            </a:extLst>
          </p:cNvPr>
          <p:cNvSpPr txBox="1"/>
          <p:nvPr/>
        </p:nvSpPr>
        <p:spPr>
          <a:xfrm>
            <a:off x="4182441" y="4643399"/>
            <a:ext cx="3935005" cy="646331"/>
          </a:xfrm>
          <a:prstGeom prst="rect">
            <a:avLst/>
          </a:prstGeom>
          <a:noFill/>
        </p:spPr>
        <p:txBody>
          <a:bodyPr wrap="square" rtlCol="0">
            <a:spAutoFit/>
          </a:bodyPr>
          <a:lstStyle/>
          <a:p>
            <a:r>
              <a:rPr lang="en-US" sz="1800">
                <a:effectLst/>
                <a:latin typeface="Calibri" panose="020F0502020204030204" pitchFamily="34" charset="0"/>
                <a:ea typeface="Calibri" panose="020F0502020204030204" pitchFamily="34" charset="0"/>
                <a:cs typeface="Times New Roman" panose="02020603050405020304" pitchFamily="18" charset="0"/>
              </a:rPr>
              <a:t>High energy concentration, good for precision welding.</a:t>
            </a:r>
            <a:endParaRPr lang="en-US">
              <a:solidFill>
                <a:srgbClr val="2B5E1C"/>
              </a:solidFill>
              <a:latin typeface="Barlow" panose="00000500000000000000" pitchFamily="2" charset="0"/>
            </a:endParaRPr>
          </a:p>
        </p:txBody>
      </p:sp>
      <p:sp>
        <p:nvSpPr>
          <p:cNvPr id="11" name="TextBox 10">
            <a:extLst>
              <a:ext uri="{FF2B5EF4-FFF2-40B4-BE49-F238E27FC236}">
                <a16:creationId xmlns:a16="http://schemas.microsoft.com/office/drawing/2014/main" id="{8FC27074-A93B-7CB0-8F9E-13AF91459A45}"/>
              </a:ext>
            </a:extLst>
          </p:cNvPr>
          <p:cNvSpPr txBox="1"/>
          <p:nvPr/>
        </p:nvSpPr>
        <p:spPr>
          <a:xfrm>
            <a:off x="8009560" y="2995131"/>
            <a:ext cx="3935005" cy="369332"/>
          </a:xfrm>
          <a:prstGeom prst="rect">
            <a:avLst/>
          </a:prstGeom>
          <a:noFill/>
        </p:spPr>
        <p:txBody>
          <a:bodyPr wrap="square" rtlCol="0">
            <a:spAutoFit/>
          </a:bodyPr>
          <a:lstStyle/>
          <a:p>
            <a:r>
              <a:rPr lang="en-US" sz="1800">
                <a:effectLst/>
                <a:latin typeface="Calibri" panose="020F0502020204030204" pitchFamily="34" charset="0"/>
                <a:ea typeface="Calibri" panose="020F0502020204030204" pitchFamily="34" charset="0"/>
                <a:cs typeface="Times New Roman" panose="02020603050405020304" pitchFamily="18" charset="0"/>
              </a:rPr>
              <a:t>Requires the use of plasma gas.</a:t>
            </a:r>
            <a:endParaRPr lang="en-US">
              <a:solidFill>
                <a:srgbClr val="2B5E1C"/>
              </a:solidFill>
              <a:latin typeface="Barlow" panose="00000500000000000000" pitchFamily="2" charset="0"/>
            </a:endParaRPr>
          </a:p>
        </p:txBody>
      </p:sp>
      <p:sp>
        <p:nvSpPr>
          <p:cNvPr id="12" name="TextBox 11">
            <a:extLst>
              <a:ext uri="{FF2B5EF4-FFF2-40B4-BE49-F238E27FC236}">
                <a16:creationId xmlns:a16="http://schemas.microsoft.com/office/drawing/2014/main" id="{8512ADB6-97AE-1C4C-B7CD-1F66290BD09C}"/>
              </a:ext>
            </a:extLst>
          </p:cNvPr>
          <p:cNvSpPr txBox="1"/>
          <p:nvPr/>
        </p:nvSpPr>
        <p:spPr>
          <a:xfrm>
            <a:off x="8096034" y="4622737"/>
            <a:ext cx="3935005" cy="369332"/>
          </a:xfrm>
          <a:prstGeom prst="rect">
            <a:avLst/>
          </a:prstGeom>
          <a:noFill/>
        </p:spPr>
        <p:txBody>
          <a:bodyPr wrap="square" rtlCol="0">
            <a:spAutoFit/>
          </a:bodyPr>
          <a:lstStyle/>
          <a:p>
            <a:r>
              <a:rPr lang="en-US" sz="1800">
                <a:effectLst/>
                <a:latin typeface="Calibri" panose="020F0502020204030204" pitchFamily="34" charset="0"/>
                <a:ea typeface="Calibri" panose="020F0502020204030204" pitchFamily="34" charset="0"/>
                <a:cs typeface="Times New Roman" panose="02020603050405020304" pitchFamily="18" charset="0"/>
              </a:rPr>
              <a:t>Similar to TIG but with higher energy.</a:t>
            </a:r>
            <a:endParaRPr lang="en-US">
              <a:solidFill>
                <a:srgbClr val="2B5E1C"/>
              </a:solidFill>
              <a:latin typeface="Barlow" panose="00000500000000000000" pitchFamily="2" charset="0"/>
            </a:endParaRPr>
          </a:p>
        </p:txBody>
      </p:sp>
    </p:spTree>
    <p:extLst>
      <p:ext uri="{BB962C8B-B14F-4D97-AF65-F5344CB8AC3E}">
        <p14:creationId xmlns:p14="http://schemas.microsoft.com/office/powerpoint/2010/main" val="22848301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background pattern&#10;&#10;Description automatically generated">
            <a:extLst>
              <a:ext uri="{FF2B5EF4-FFF2-40B4-BE49-F238E27FC236}">
                <a16:creationId xmlns:a16="http://schemas.microsoft.com/office/drawing/2014/main" id="{94D1EE3D-F272-E14B-043D-0E7F951FCFFE}"/>
              </a:ext>
            </a:extLst>
          </p:cNvPr>
          <p:cNvPicPr>
            <a:picLocks noGrp="1" noRot="1" noChangeAspect="1" noMove="1" noResize="1" noEditPoints="1" noAdjustHandles="1" noChangeArrowheads="1" noChangeShapeType="1" noCrop="1"/>
          </p:cNvPicPr>
          <p:nvPr>
            <p:ph idx="1"/>
          </p:nvPr>
        </p:nvPicPr>
        <p:blipFill>
          <a:blip r:embed="rId2">
            <a:extLst>
              <a:ext uri="{28A0092B-C50C-407E-A947-70E740481C1C}">
                <a14:useLocalDpi xmlns:a14="http://schemas.microsoft.com/office/drawing/2010/main" val="0"/>
              </a:ext>
            </a:extLst>
          </a:blip>
          <a:stretch>
            <a:fillRect/>
          </a:stretch>
        </p:blipFill>
        <p:spPr>
          <a:xfrm>
            <a:off x="0" y="-1"/>
            <a:ext cx="12192000" cy="6856287"/>
          </a:xfrm>
        </p:spPr>
      </p:pic>
      <p:sp>
        <p:nvSpPr>
          <p:cNvPr id="2" name="Title 1">
            <a:extLst>
              <a:ext uri="{FF2B5EF4-FFF2-40B4-BE49-F238E27FC236}">
                <a16:creationId xmlns:a16="http://schemas.microsoft.com/office/drawing/2014/main" id="{33A04DB5-8A62-9323-6040-A92FB64728BC}"/>
              </a:ext>
            </a:extLst>
          </p:cNvPr>
          <p:cNvSpPr>
            <a:spLocks noGrp="1"/>
          </p:cNvSpPr>
          <p:nvPr>
            <p:ph type="title"/>
          </p:nvPr>
        </p:nvSpPr>
        <p:spPr/>
        <p:txBody>
          <a:bodyPr>
            <a:normAutofit fontScale="90000"/>
          </a:bodyPr>
          <a:lstStyle/>
          <a:p>
            <a:r>
              <a:rPr lang="en-US" b="1">
                <a:solidFill>
                  <a:srgbClr val="2B5E1C"/>
                </a:solidFill>
                <a:latin typeface="Barlow" panose="00000500000000000000" pitchFamily="2" charset="0"/>
              </a:rPr>
              <a:t>Performance of various welding techniques: emissions and welding quality evaluation for environmentally friendly welding</a:t>
            </a:r>
          </a:p>
        </p:txBody>
      </p:sp>
      <p:sp>
        <p:nvSpPr>
          <p:cNvPr id="7" name="TextBox 6">
            <a:extLst>
              <a:ext uri="{FF2B5EF4-FFF2-40B4-BE49-F238E27FC236}">
                <a16:creationId xmlns:a16="http://schemas.microsoft.com/office/drawing/2014/main" id="{60138D55-3320-F7C1-1DD9-9EAE1EBB126A}"/>
              </a:ext>
            </a:extLst>
          </p:cNvPr>
          <p:cNvSpPr txBox="1"/>
          <p:nvPr/>
        </p:nvSpPr>
        <p:spPr>
          <a:xfrm>
            <a:off x="4182441" y="2995130"/>
            <a:ext cx="3935005" cy="646331"/>
          </a:xfrm>
          <a:prstGeom prst="rect">
            <a:avLst/>
          </a:prstGeom>
          <a:noFill/>
        </p:spPr>
        <p:txBody>
          <a:bodyPr wrap="square" rtlCol="0">
            <a:spAutoFit/>
          </a:bodyPr>
          <a:lstStyle/>
          <a:p>
            <a:r>
              <a:rPr lang="en-US" sz="1800">
                <a:effectLst/>
                <a:latin typeface="Calibri" panose="020F0502020204030204" pitchFamily="34" charset="0"/>
                <a:ea typeface="Calibri" panose="020F0502020204030204" pitchFamily="34" charset="0"/>
                <a:cs typeface="Times New Roman" panose="02020603050405020304" pitchFamily="18" charset="0"/>
              </a:rPr>
              <a:t>Low emissions as no consumables are used.</a:t>
            </a:r>
            <a:endParaRPr lang="en-US">
              <a:solidFill>
                <a:srgbClr val="2B5E1C"/>
              </a:solidFill>
              <a:latin typeface="Barlow" panose="00000500000000000000" pitchFamily="2" charset="0"/>
            </a:endParaRPr>
          </a:p>
        </p:txBody>
      </p:sp>
      <p:sp>
        <p:nvSpPr>
          <p:cNvPr id="3" name="Sun 2">
            <a:extLst>
              <a:ext uri="{FF2B5EF4-FFF2-40B4-BE49-F238E27FC236}">
                <a16:creationId xmlns:a16="http://schemas.microsoft.com/office/drawing/2014/main" id="{12234479-7F1E-9F48-3EE8-84A89D76D8FB}"/>
              </a:ext>
            </a:extLst>
          </p:cNvPr>
          <p:cNvSpPr/>
          <p:nvPr/>
        </p:nvSpPr>
        <p:spPr>
          <a:xfrm>
            <a:off x="5383659" y="1970222"/>
            <a:ext cx="914400" cy="914400"/>
          </a:xfrm>
          <a:prstGeom prst="sun">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Lightning Bolt 3">
            <a:extLst>
              <a:ext uri="{FF2B5EF4-FFF2-40B4-BE49-F238E27FC236}">
                <a16:creationId xmlns:a16="http://schemas.microsoft.com/office/drawing/2014/main" id="{FD1849E4-2089-6A4C-CB1B-BA71A0435AFB}"/>
              </a:ext>
            </a:extLst>
          </p:cNvPr>
          <p:cNvSpPr/>
          <p:nvPr/>
        </p:nvSpPr>
        <p:spPr>
          <a:xfrm>
            <a:off x="9606337" y="1993463"/>
            <a:ext cx="914400" cy="914400"/>
          </a:xfrm>
          <a:prstGeom prst="lightningBolt">
            <a:avLst/>
          </a:pr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peech Bubble: Rectangle 5">
            <a:extLst>
              <a:ext uri="{FF2B5EF4-FFF2-40B4-BE49-F238E27FC236}">
                <a16:creationId xmlns:a16="http://schemas.microsoft.com/office/drawing/2014/main" id="{C981B291-47F3-7D63-3461-683687AFDE5E}"/>
              </a:ext>
            </a:extLst>
          </p:cNvPr>
          <p:cNvSpPr/>
          <p:nvPr/>
        </p:nvSpPr>
        <p:spPr>
          <a:xfrm>
            <a:off x="585625" y="1941104"/>
            <a:ext cx="3935004" cy="328774"/>
          </a:xfrm>
          <a:prstGeom prst="wedgeRectCallout">
            <a:avLst>
              <a:gd name="adj1" fmla="val -21270"/>
              <a:gd name="adj2" fmla="val 180543"/>
            </a:avLst>
          </a:prstGeom>
          <a:solidFill>
            <a:schemeClr val="accent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a:t>Resistance Spot Welding (RSW):</a:t>
            </a:r>
          </a:p>
        </p:txBody>
      </p:sp>
      <p:sp>
        <p:nvSpPr>
          <p:cNvPr id="8" name="Arrow: Right 7">
            <a:extLst>
              <a:ext uri="{FF2B5EF4-FFF2-40B4-BE49-F238E27FC236}">
                <a16:creationId xmlns:a16="http://schemas.microsoft.com/office/drawing/2014/main" id="{2FB660BE-DE02-7384-49E4-E777A1A8BA69}"/>
              </a:ext>
            </a:extLst>
          </p:cNvPr>
          <p:cNvSpPr/>
          <p:nvPr/>
        </p:nvSpPr>
        <p:spPr>
          <a:xfrm>
            <a:off x="585625" y="3076846"/>
            <a:ext cx="1767155" cy="698643"/>
          </a:xfrm>
          <a:prstGeom prst="rightArrow">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Emissions</a:t>
            </a:r>
          </a:p>
        </p:txBody>
      </p:sp>
      <p:sp>
        <p:nvSpPr>
          <p:cNvPr id="9" name="Arrow: Right 8">
            <a:extLst>
              <a:ext uri="{FF2B5EF4-FFF2-40B4-BE49-F238E27FC236}">
                <a16:creationId xmlns:a16="http://schemas.microsoft.com/office/drawing/2014/main" id="{C565C338-BD8A-8231-6A6A-DB30C8FB4B5C}"/>
              </a:ext>
            </a:extLst>
          </p:cNvPr>
          <p:cNvSpPr/>
          <p:nvPr/>
        </p:nvSpPr>
        <p:spPr>
          <a:xfrm>
            <a:off x="585625" y="4643399"/>
            <a:ext cx="1767155" cy="698643"/>
          </a:xfrm>
          <a:prstGeom prst="rightArrow">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Weld Quality </a:t>
            </a:r>
          </a:p>
        </p:txBody>
      </p:sp>
      <p:sp>
        <p:nvSpPr>
          <p:cNvPr id="10" name="TextBox 9">
            <a:extLst>
              <a:ext uri="{FF2B5EF4-FFF2-40B4-BE49-F238E27FC236}">
                <a16:creationId xmlns:a16="http://schemas.microsoft.com/office/drawing/2014/main" id="{D49339CA-84FF-A4D1-6354-F7B1D5164427}"/>
              </a:ext>
            </a:extLst>
          </p:cNvPr>
          <p:cNvSpPr txBox="1"/>
          <p:nvPr/>
        </p:nvSpPr>
        <p:spPr>
          <a:xfrm>
            <a:off x="4182441" y="4643399"/>
            <a:ext cx="3935005" cy="646331"/>
          </a:xfrm>
          <a:prstGeom prst="rect">
            <a:avLst/>
          </a:prstGeom>
          <a:noFill/>
        </p:spPr>
        <p:txBody>
          <a:bodyPr wrap="square" rtlCol="0">
            <a:spAutoFit/>
          </a:bodyPr>
          <a:lstStyle/>
          <a:p>
            <a:r>
              <a:rPr lang="en-US" sz="1800">
                <a:effectLst/>
                <a:latin typeface="Calibri" panose="020F0502020204030204" pitchFamily="34" charset="0"/>
                <a:ea typeface="Calibri" panose="020F0502020204030204" pitchFamily="34" charset="0"/>
                <a:cs typeface="Times New Roman" panose="02020603050405020304" pitchFamily="18" charset="0"/>
              </a:rPr>
              <a:t>High-speed process, suitable for mass production..</a:t>
            </a:r>
            <a:endParaRPr lang="en-US">
              <a:solidFill>
                <a:srgbClr val="2B5E1C"/>
              </a:solidFill>
              <a:latin typeface="Barlow" panose="00000500000000000000" pitchFamily="2" charset="0"/>
            </a:endParaRPr>
          </a:p>
        </p:txBody>
      </p:sp>
      <p:sp>
        <p:nvSpPr>
          <p:cNvPr id="11" name="TextBox 10">
            <a:extLst>
              <a:ext uri="{FF2B5EF4-FFF2-40B4-BE49-F238E27FC236}">
                <a16:creationId xmlns:a16="http://schemas.microsoft.com/office/drawing/2014/main" id="{8FC27074-A93B-7CB0-8F9E-13AF91459A45}"/>
              </a:ext>
            </a:extLst>
          </p:cNvPr>
          <p:cNvSpPr txBox="1"/>
          <p:nvPr/>
        </p:nvSpPr>
        <p:spPr>
          <a:xfrm>
            <a:off x="8009560" y="2995131"/>
            <a:ext cx="3935005" cy="369332"/>
          </a:xfrm>
          <a:prstGeom prst="rect">
            <a:avLst/>
          </a:prstGeom>
          <a:noFill/>
        </p:spPr>
        <p:txBody>
          <a:bodyPr wrap="square" rtlCol="0">
            <a:spAutoFit/>
          </a:bodyPr>
          <a:lstStyle/>
          <a:p>
            <a:r>
              <a:rPr lang="en-US" sz="1800">
                <a:effectLst/>
                <a:latin typeface="Calibri" panose="020F0502020204030204" pitchFamily="34" charset="0"/>
                <a:ea typeface="Calibri" panose="020F0502020204030204" pitchFamily="34" charset="0"/>
                <a:cs typeface="Times New Roman" panose="02020603050405020304" pitchFamily="18" charset="0"/>
              </a:rPr>
              <a:t>Limited to specific applications..</a:t>
            </a:r>
            <a:endParaRPr lang="en-US">
              <a:solidFill>
                <a:srgbClr val="2B5E1C"/>
              </a:solidFill>
              <a:latin typeface="Barlow" panose="00000500000000000000" pitchFamily="2" charset="0"/>
            </a:endParaRPr>
          </a:p>
        </p:txBody>
      </p:sp>
      <p:sp>
        <p:nvSpPr>
          <p:cNvPr id="12" name="TextBox 11">
            <a:extLst>
              <a:ext uri="{FF2B5EF4-FFF2-40B4-BE49-F238E27FC236}">
                <a16:creationId xmlns:a16="http://schemas.microsoft.com/office/drawing/2014/main" id="{8512ADB6-97AE-1C4C-B7CD-1F66290BD09C}"/>
              </a:ext>
            </a:extLst>
          </p:cNvPr>
          <p:cNvSpPr txBox="1"/>
          <p:nvPr/>
        </p:nvSpPr>
        <p:spPr>
          <a:xfrm>
            <a:off x="8096034" y="4622737"/>
            <a:ext cx="3935005" cy="369332"/>
          </a:xfrm>
          <a:prstGeom prst="rect">
            <a:avLst/>
          </a:prstGeom>
          <a:noFill/>
        </p:spPr>
        <p:txBody>
          <a:bodyPr wrap="square" rtlCol="0">
            <a:spAutoFit/>
          </a:bodyPr>
          <a:lstStyle/>
          <a:p>
            <a:r>
              <a:rPr lang="en-US" sz="1800">
                <a:effectLst/>
                <a:latin typeface="Calibri" panose="020F0502020204030204" pitchFamily="34" charset="0"/>
                <a:ea typeface="Calibri" panose="020F0502020204030204" pitchFamily="34" charset="0"/>
                <a:cs typeface="Times New Roman" panose="02020603050405020304" pitchFamily="18" charset="0"/>
              </a:rPr>
              <a:t>Limited to certain material thicknesses.</a:t>
            </a:r>
            <a:endParaRPr lang="en-US">
              <a:solidFill>
                <a:srgbClr val="2B5E1C"/>
              </a:solidFill>
              <a:latin typeface="Barlow" panose="00000500000000000000" pitchFamily="2" charset="0"/>
            </a:endParaRPr>
          </a:p>
        </p:txBody>
      </p:sp>
    </p:spTree>
    <p:extLst>
      <p:ext uri="{BB962C8B-B14F-4D97-AF65-F5344CB8AC3E}">
        <p14:creationId xmlns:p14="http://schemas.microsoft.com/office/powerpoint/2010/main" val="22446735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background pattern&#10;&#10;Description automatically generated">
            <a:extLst>
              <a:ext uri="{FF2B5EF4-FFF2-40B4-BE49-F238E27FC236}">
                <a16:creationId xmlns:a16="http://schemas.microsoft.com/office/drawing/2014/main" id="{94D1EE3D-F272-E14B-043D-0E7F951FCFFE}"/>
              </a:ext>
            </a:extLst>
          </p:cNvPr>
          <p:cNvPicPr>
            <a:picLocks noGrp="1" noRot="1" noChangeAspect="1" noMove="1" noResize="1" noEditPoints="1" noAdjustHandles="1" noChangeArrowheads="1" noChangeShapeType="1" noCrop="1"/>
          </p:cNvPicPr>
          <p:nvPr>
            <p:ph idx="1"/>
          </p:nvPr>
        </p:nvPicPr>
        <p:blipFill>
          <a:blip r:embed="rId2">
            <a:extLst>
              <a:ext uri="{28A0092B-C50C-407E-A947-70E740481C1C}">
                <a14:useLocalDpi xmlns:a14="http://schemas.microsoft.com/office/drawing/2010/main" val="0"/>
              </a:ext>
            </a:extLst>
          </a:blip>
          <a:stretch>
            <a:fillRect/>
          </a:stretch>
        </p:blipFill>
        <p:spPr>
          <a:xfrm>
            <a:off x="0" y="-1"/>
            <a:ext cx="12192000" cy="6856287"/>
          </a:xfrm>
        </p:spPr>
      </p:pic>
      <p:sp>
        <p:nvSpPr>
          <p:cNvPr id="2" name="Title 1">
            <a:extLst>
              <a:ext uri="{FF2B5EF4-FFF2-40B4-BE49-F238E27FC236}">
                <a16:creationId xmlns:a16="http://schemas.microsoft.com/office/drawing/2014/main" id="{33A04DB5-8A62-9323-6040-A92FB64728BC}"/>
              </a:ext>
            </a:extLst>
          </p:cNvPr>
          <p:cNvSpPr>
            <a:spLocks noGrp="1"/>
          </p:cNvSpPr>
          <p:nvPr>
            <p:ph type="title"/>
          </p:nvPr>
        </p:nvSpPr>
        <p:spPr/>
        <p:txBody>
          <a:bodyPr>
            <a:normAutofit fontScale="90000"/>
          </a:bodyPr>
          <a:lstStyle/>
          <a:p>
            <a:r>
              <a:rPr lang="en-US" b="1">
                <a:solidFill>
                  <a:srgbClr val="2B5E1C"/>
                </a:solidFill>
                <a:latin typeface="Barlow" panose="00000500000000000000" pitchFamily="2" charset="0"/>
              </a:rPr>
              <a:t>The Impact of various gases on emissions and welding quality for environmentally friendly welding</a:t>
            </a:r>
          </a:p>
        </p:txBody>
      </p:sp>
      <p:sp>
        <p:nvSpPr>
          <p:cNvPr id="7" name="TextBox 6">
            <a:extLst>
              <a:ext uri="{FF2B5EF4-FFF2-40B4-BE49-F238E27FC236}">
                <a16:creationId xmlns:a16="http://schemas.microsoft.com/office/drawing/2014/main" id="{60138D55-3320-F7C1-1DD9-9EAE1EBB126A}"/>
              </a:ext>
            </a:extLst>
          </p:cNvPr>
          <p:cNvSpPr txBox="1"/>
          <p:nvPr/>
        </p:nvSpPr>
        <p:spPr>
          <a:xfrm>
            <a:off x="4182441" y="2995130"/>
            <a:ext cx="3935005" cy="923330"/>
          </a:xfrm>
          <a:prstGeom prst="rect">
            <a:avLst/>
          </a:prstGeom>
          <a:noFill/>
        </p:spPr>
        <p:txBody>
          <a:bodyPr wrap="square" rtlCol="0">
            <a:spAutoFit/>
          </a:bodyPr>
          <a:lstStyle/>
          <a:p>
            <a:r>
              <a:rPr lang="en-US" sz="1800">
                <a:effectLst/>
                <a:latin typeface="Calibri" panose="020F0502020204030204" pitchFamily="34" charset="0"/>
                <a:ea typeface="Calibri" panose="020F0502020204030204" pitchFamily="34" charset="0"/>
                <a:cs typeface="Times New Roman" panose="02020603050405020304" pitchFamily="18" charset="0"/>
              </a:rPr>
              <a:t>Argon is inert and does not react with the molten metal. It typically results in low emissions during welding</a:t>
            </a:r>
            <a:endParaRPr lang="en-US">
              <a:solidFill>
                <a:srgbClr val="2B5E1C"/>
              </a:solidFill>
              <a:latin typeface="Barlow" panose="00000500000000000000" pitchFamily="2" charset="0"/>
            </a:endParaRPr>
          </a:p>
        </p:txBody>
      </p:sp>
      <p:sp>
        <p:nvSpPr>
          <p:cNvPr id="3" name="Sun 2">
            <a:extLst>
              <a:ext uri="{FF2B5EF4-FFF2-40B4-BE49-F238E27FC236}">
                <a16:creationId xmlns:a16="http://schemas.microsoft.com/office/drawing/2014/main" id="{12234479-7F1E-9F48-3EE8-84A89D76D8FB}"/>
              </a:ext>
            </a:extLst>
          </p:cNvPr>
          <p:cNvSpPr/>
          <p:nvPr/>
        </p:nvSpPr>
        <p:spPr>
          <a:xfrm>
            <a:off x="5383659" y="1970222"/>
            <a:ext cx="914400" cy="914400"/>
          </a:xfrm>
          <a:prstGeom prst="sun">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Lightning Bolt 3">
            <a:extLst>
              <a:ext uri="{FF2B5EF4-FFF2-40B4-BE49-F238E27FC236}">
                <a16:creationId xmlns:a16="http://schemas.microsoft.com/office/drawing/2014/main" id="{FD1849E4-2089-6A4C-CB1B-BA71A0435AFB}"/>
              </a:ext>
            </a:extLst>
          </p:cNvPr>
          <p:cNvSpPr/>
          <p:nvPr/>
        </p:nvSpPr>
        <p:spPr>
          <a:xfrm>
            <a:off x="9606337" y="1993463"/>
            <a:ext cx="914400" cy="914400"/>
          </a:xfrm>
          <a:prstGeom prst="lightningBolt">
            <a:avLst/>
          </a:pr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peech Bubble: Rectangle 5">
            <a:extLst>
              <a:ext uri="{FF2B5EF4-FFF2-40B4-BE49-F238E27FC236}">
                <a16:creationId xmlns:a16="http://schemas.microsoft.com/office/drawing/2014/main" id="{C981B291-47F3-7D63-3461-683687AFDE5E}"/>
              </a:ext>
            </a:extLst>
          </p:cNvPr>
          <p:cNvSpPr/>
          <p:nvPr/>
        </p:nvSpPr>
        <p:spPr>
          <a:xfrm>
            <a:off x="585625" y="1941104"/>
            <a:ext cx="3935004" cy="328774"/>
          </a:xfrm>
          <a:prstGeom prst="wedgeRectCallout">
            <a:avLst>
              <a:gd name="adj1" fmla="val -21270"/>
              <a:gd name="adj2" fmla="val 180543"/>
            </a:avLst>
          </a:prstGeom>
          <a:solidFill>
            <a:schemeClr val="accent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a:t>Argon (</a:t>
            </a:r>
            <a:r>
              <a:rPr lang="en-US" sz="1400" b="1" err="1"/>
              <a:t>Ar</a:t>
            </a:r>
            <a:r>
              <a:rPr lang="en-US" sz="1400" b="1"/>
              <a:t>):</a:t>
            </a:r>
          </a:p>
        </p:txBody>
      </p:sp>
      <p:sp>
        <p:nvSpPr>
          <p:cNvPr id="8" name="Arrow: Right 7">
            <a:extLst>
              <a:ext uri="{FF2B5EF4-FFF2-40B4-BE49-F238E27FC236}">
                <a16:creationId xmlns:a16="http://schemas.microsoft.com/office/drawing/2014/main" id="{2FB660BE-DE02-7384-49E4-E777A1A8BA69}"/>
              </a:ext>
            </a:extLst>
          </p:cNvPr>
          <p:cNvSpPr/>
          <p:nvPr/>
        </p:nvSpPr>
        <p:spPr>
          <a:xfrm>
            <a:off x="585625" y="3076846"/>
            <a:ext cx="1880173" cy="987363"/>
          </a:xfrm>
          <a:prstGeom prst="rightArrow">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Emissions Impact</a:t>
            </a:r>
          </a:p>
        </p:txBody>
      </p:sp>
      <p:sp>
        <p:nvSpPr>
          <p:cNvPr id="9" name="Arrow: Right 8">
            <a:extLst>
              <a:ext uri="{FF2B5EF4-FFF2-40B4-BE49-F238E27FC236}">
                <a16:creationId xmlns:a16="http://schemas.microsoft.com/office/drawing/2014/main" id="{C565C338-BD8A-8231-6A6A-DB30C8FB4B5C}"/>
              </a:ext>
            </a:extLst>
          </p:cNvPr>
          <p:cNvSpPr/>
          <p:nvPr/>
        </p:nvSpPr>
        <p:spPr>
          <a:xfrm>
            <a:off x="585625" y="4643399"/>
            <a:ext cx="1767155" cy="698643"/>
          </a:xfrm>
          <a:prstGeom prst="rightArrow">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Weld Quality </a:t>
            </a:r>
          </a:p>
        </p:txBody>
      </p:sp>
      <p:sp>
        <p:nvSpPr>
          <p:cNvPr id="10" name="TextBox 9">
            <a:extLst>
              <a:ext uri="{FF2B5EF4-FFF2-40B4-BE49-F238E27FC236}">
                <a16:creationId xmlns:a16="http://schemas.microsoft.com/office/drawing/2014/main" id="{D49339CA-84FF-A4D1-6354-F7B1D5164427}"/>
              </a:ext>
            </a:extLst>
          </p:cNvPr>
          <p:cNvSpPr txBox="1"/>
          <p:nvPr/>
        </p:nvSpPr>
        <p:spPr>
          <a:xfrm>
            <a:off x="4182441" y="4643399"/>
            <a:ext cx="3935005" cy="1200329"/>
          </a:xfrm>
          <a:prstGeom prst="rect">
            <a:avLst/>
          </a:prstGeom>
          <a:noFill/>
        </p:spPr>
        <p:txBody>
          <a:bodyPr wrap="square" rtlCol="0">
            <a:spAutoFit/>
          </a:bodyPr>
          <a:lstStyle/>
          <a:p>
            <a:r>
              <a:rPr lang="en-US" sz="1800">
                <a:effectLst/>
                <a:latin typeface="Calibri" panose="020F0502020204030204" pitchFamily="34" charset="0"/>
                <a:ea typeface="Calibri" panose="020F0502020204030204" pitchFamily="34" charset="0"/>
                <a:cs typeface="Times New Roman" panose="02020603050405020304" pitchFamily="18" charset="0"/>
              </a:rPr>
              <a:t>Provides a stable arc and good penetration. Often used for high-quality welds in applications such as stainless steel and aluminum</a:t>
            </a:r>
            <a:endParaRPr lang="en-US">
              <a:solidFill>
                <a:srgbClr val="2B5E1C"/>
              </a:solidFill>
              <a:latin typeface="Barlow" panose="00000500000000000000" pitchFamily="2" charset="0"/>
            </a:endParaRPr>
          </a:p>
        </p:txBody>
      </p:sp>
      <p:sp>
        <p:nvSpPr>
          <p:cNvPr id="11" name="TextBox 10">
            <a:extLst>
              <a:ext uri="{FF2B5EF4-FFF2-40B4-BE49-F238E27FC236}">
                <a16:creationId xmlns:a16="http://schemas.microsoft.com/office/drawing/2014/main" id="{8FC27074-A93B-7CB0-8F9E-13AF91459A45}"/>
              </a:ext>
            </a:extLst>
          </p:cNvPr>
          <p:cNvSpPr txBox="1"/>
          <p:nvPr/>
        </p:nvSpPr>
        <p:spPr>
          <a:xfrm>
            <a:off x="8009560" y="2995131"/>
            <a:ext cx="3935005" cy="1200329"/>
          </a:xfrm>
          <a:prstGeom prst="rect">
            <a:avLst/>
          </a:prstGeom>
          <a:noFill/>
        </p:spPr>
        <p:txBody>
          <a:bodyPr wrap="square" rtlCol="0">
            <a:spAutoFit/>
          </a:bodyPr>
          <a:lstStyle/>
          <a:p>
            <a:r>
              <a:rPr lang="en-US" sz="1800">
                <a:effectLst/>
                <a:latin typeface="Calibri" panose="020F0502020204030204" pitchFamily="34" charset="0"/>
                <a:ea typeface="Calibri" panose="020F0502020204030204" pitchFamily="34" charset="0"/>
                <a:cs typeface="Times New Roman" panose="02020603050405020304" pitchFamily="18" charset="0"/>
              </a:rPr>
              <a:t>Argon is more commonly used in processes like TIG welding, which tend to have lower emissions compared to some other methods</a:t>
            </a:r>
            <a:endParaRPr lang="en-US">
              <a:solidFill>
                <a:srgbClr val="2B5E1C"/>
              </a:solidFill>
              <a:latin typeface="Barlow" panose="00000500000000000000" pitchFamily="2" charset="0"/>
            </a:endParaRPr>
          </a:p>
        </p:txBody>
      </p:sp>
      <p:sp>
        <p:nvSpPr>
          <p:cNvPr id="12" name="TextBox 11">
            <a:extLst>
              <a:ext uri="{FF2B5EF4-FFF2-40B4-BE49-F238E27FC236}">
                <a16:creationId xmlns:a16="http://schemas.microsoft.com/office/drawing/2014/main" id="{8512ADB6-97AE-1C4C-B7CD-1F66290BD09C}"/>
              </a:ext>
            </a:extLst>
          </p:cNvPr>
          <p:cNvSpPr txBox="1"/>
          <p:nvPr/>
        </p:nvSpPr>
        <p:spPr>
          <a:xfrm>
            <a:off x="8096034" y="4622737"/>
            <a:ext cx="3935005" cy="646331"/>
          </a:xfrm>
          <a:prstGeom prst="rect">
            <a:avLst/>
          </a:prstGeom>
          <a:noFill/>
        </p:spPr>
        <p:txBody>
          <a:bodyPr wrap="square" rtlCol="0">
            <a:spAutoFit/>
          </a:bodyPr>
          <a:lstStyle/>
          <a:p>
            <a:r>
              <a:rPr lang="en-US" sz="1800">
                <a:effectLst/>
                <a:latin typeface="Calibri" panose="020F0502020204030204" pitchFamily="34" charset="0"/>
                <a:ea typeface="Calibri" panose="020F0502020204030204" pitchFamily="34" charset="0"/>
                <a:cs typeface="Times New Roman" panose="02020603050405020304" pitchFamily="18" charset="0"/>
              </a:rPr>
              <a:t>Relatively more expensive than some other gases</a:t>
            </a:r>
            <a:endParaRPr lang="en-US">
              <a:solidFill>
                <a:srgbClr val="2B5E1C"/>
              </a:solidFill>
              <a:latin typeface="Barlow" panose="00000500000000000000" pitchFamily="2" charset="0"/>
            </a:endParaRPr>
          </a:p>
        </p:txBody>
      </p:sp>
    </p:spTree>
    <p:extLst>
      <p:ext uri="{BB962C8B-B14F-4D97-AF65-F5344CB8AC3E}">
        <p14:creationId xmlns:p14="http://schemas.microsoft.com/office/powerpoint/2010/main" val="35159288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background pattern&#10;&#10;Description automatically generated">
            <a:extLst>
              <a:ext uri="{FF2B5EF4-FFF2-40B4-BE49-F238E27FC236}">
                <a16:creationId xmlns:a16="http://schemas.microsoft.com/office/drawing/2014/main" id="{94D1EE3D-F272-E14B-043D-0E7F951FCFFE}"/>
              </a:ext>
            </a:extLst>
          </p:cNvPr>
          <p:cNvPicPr>
            <a:picLocks noGrp="1" noRot="1" noChangeAspect="1" noMove="1" noResize="1" noEditPoints="1" noAdjustHandles="1" noChangeArrowheads="1" noChangeShapeType="1" noCrop="1"/>
          </p:cNvPicPr>
          <p:nvPr>
            <p:ph idx="1"/>
          </p:nvPr>
        </p:nvPicPr>
        <p:blipFill>
          <a:blip r:embed="rId2">
            <a:extLst>
              <a:ext uri="{28A0092B-C50C-407E-A947-70E740481C1C}">
                <a14:useLocalDpi xmlns:a14="http://schemas.microsoft.com/office/drawing/2010/main" val="0"/>
              </a:ext>
            </a:extLst>
          </a:blip>
          <a:stretch>
            <a:fillRect/>
          </a:stretch>
        </p:blipFill>
        <p:spPr>
          <a:xfrm>
            <a:off x="0" y="-1"/>
            <a:ext cx="12192000" cy="6856287"/>
          </a:xfrm>
        </p:spPr>
      </p:pic>
      <p:sp>
        <p:nvSpPr>
          <p:cNvPr id="2" name="Title 1">
            <a:extLst>
              <a:ext uri="{FF2B5EF4-FFF2-40B4-BE49-F238E27FC236}">
                <a16:creationId xmlns:a16="http://schemas.microsoft.com/office/drawing/2014/main" id="{33A04DB5-8A62-9323-6040-A92FB64728BC}"/>
              </a:ext>
            </a:extLst>
          </p:cNvPr>
          <p:cNvSpPr>
            <a:spLocks noGrp="1"/>
          </p:cNvSpPr>
          <p:nvPr>
            <p:ph type="title"/>
          </p:nvPr>
        </p:nvSpPr>
        <p:spPr/>
        <p:txBody>
          <a:bodyPr>
            <a:normAutofit fontScale="90000"/>
          </a:bodyPr>
          <a:lstStyle/>
          <a:p>
            <a:r>
              <a:rPr lang="en-US" b="1">
                <a:solidFill>
                  <a:srgbClr val="2B5E1C"/>
                </a:solidFill>
                <a:latin typeface="Barlow" panose="00000500000000000000" pitchFamily="2" charset="0"/>
              </a:rPr>
              <a:t>The Impact of various gases on emissions and welding quality for environmentally friendly welding</a:t>
            </a:r>
          </a:p>
        </p:txBody>
      </p:sp>
      <p:sp>
        <p:nvSpPr>
          <p:cNvPr id="7" name="TextBox 6">
            <a:extLst>
              <a:ext uri="{FF2B5EF4-FFF2-40B4-BE49-F238E27FC236}">
                <a16:creationId xmlns:a16="http://schemas.microsoft.com/office/drawing/2014/main" id="{60138D55-3320-F7C1-1DD9-9EAE1EBB126A}"/>
              </a:ext>
            </a:extLst>
          </p:cNvPr>
          <p:cNvSpPr txBox="1"/>
          <p:nvPr/>
        </p:nvSpPr>
        <p:spPr>
          <a:xfrm>
            <a:off x="4182441" y="2995130"/>
            <a:ext cx="3935005" cy="923330"/>
          </a:xfrm>
          <a:prstGeom prst="rect">
            <a:avLst/>
          </a:prstGeom>
          <a:noFill/>
        </p:spPr>
        <p:txBody>
          <a:bodyPr wrap="square" rtlCol="0">
            <a:spAutoFit/>
          </a:bodyPr>
          <a:lstStyle/>
          <a:p>
            <a:r>
              <a:rPr lang="en-US" sz="1800">
                <a:effectLst/>
                <a:latin typeface="Calibri" panose="020F0502020204030204" pitchFamily="34" charset="0"/>
                <a:ea typeface="Calibri" panose="020F0502020204030204" pitchFamily="34" charset="0"/>
                <a:cs typeface="Times New Roman" panose="02020603050405020304" pitchFamily="18" charset="0"/>
              </a:rPr>
              <a:t>Helium can provide increased heat input and deeper penetration, but it can also increase emissions.</a:t>
            </a:r>
            <a:endParaRPr lang="en-US">
              <a:solidFill>
                <a:srgbClr val="2B5E1C"/>
              </a:solidFill>
              <a:latin typeface="Barlow" panose="00000500000000000000" pitchFamily="2" charset="0"/>
            </a:endParaRPr>
          </a:p>
        </p:txBody>
      </p:sp>
      <p:sp>
        <p:nvSpPr>
          <p:cNvPr id="3" name="Sun 2">
            <a:extLst>
              <a:ext uri="{FF2B5EF4-FFF2-40B4-BE49-F238E27FC236}">
                <a16:creationId xmlns:a16="http://schemas.microsoft.com/office/drawing/2014/main" id="{12234479-7F1E-9F48-3EE8-84A89D76D8FB}"/>
              </a:ext>
            </a:extLst>
          </p:cNvPr>
          <p:cNvSpPr/>
          <p:nvPr/>
        </p:nvSpPr>
        <p:spPr>
          <a:xfrm>
            <a:off x="5383659" y="1970222"/>
            <a:ext cx="914400" cy="914400"/>
          </a:xfrm>
          <a:prstGeom prst="sun">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Lightning Bolt 3">
            <a:extLst>
              <a:ext uri="{FF2B5EF4-FFF2-40B4-BE49-F238E27FC236}">
                <a16:creationId xmlns:a16="http://schemas.microsoft.com/office/drawing/2014/main" id="{FD1849E4-2089-6A4C-CB1B-BA71A0435AFB}"/>
              </a:ext>
            </a:extLst>
          </p:cNvPr>
          <p:cNvSpPr/>
          <p:nvPr/>
        </p:nvSpPr>
        <p:spPr>
          <a:xfrm>
            <a:off x="9606337" y="1993463"/>
            <a:ext cx="914400" cy="914400"/>
          </a:xfrm>
          <a:prstGeom prst="lightningBolt">
            <a:avLst/>
          </a:pr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peech Bubble: Rectangle 5">
            <a:extLst>
              <a:ext uri="{FF2B5EF4-FFF2-40B4-BE49-F238E27FC236}">
                <a16:creationId xmlns:a16="http://schemas.microsoft.com/office/drawing/2014/main" id="{C981B291-47F3-7D63-3461-683687AFDE5E}"/>
              </a:ext>
            </a:extLst>
          </p:cNvPr>
          <p:cNvSpPr/>
          <p:nvPr/>
        </p:nvSpPr>
        <p:spPr>
          <a:xfrm>
            <a:off x="585625" y="1941104"/>
            <a:ext cx="3935004" cy="328774"/>
          </a:xfrm>
          <a:prstGeom prst="wedgeRectCallout">
            <a:avLst>
              <a:gd name="adj1" fmla="val -21270"/>
              <a:gd name="adj2" fmla="val 180543"/>
            </a:avLst>
          </a:prstGeom>
          <a:solidFill>
            <a:schemeClr val="accent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a:t>Helium (He):</a:t>
            </a:r>
          </a:p>
        </p:txBody>
      </p:sp>
      <p:sp>
        <p:nvSpPr>
          <p:cNvPr id="8" name="Arrow: Right 7">
            <a:extLst>
              <a:ext uri="{FF2B5EF4-FFF2-40B4-BE49-F238E27FC236}">
                <a16:creationId xmlns:a16="http://schemas.microsoft.com/office/drawing/2014/main" id="{2FB660BE-DE02-7384-49E4-E777A1A8BA69}"/>
              </a:ext>
            </a:extLst>
          </p:cNvPr>
          <p:cNvSpPr/>
          <p:nvPr/>
        </p:nvSpPr>
        <p:spPr>
          <a:xfrm>
            <a:off x="585625" y="3076846"/>
            <a:ext cx="1880173" cy="987363"/>
          </a:xfrm>
          <a:prstGeom prst="rightArrow">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Emissions Impact</a:t>
            </a:r>
          </a:p>
        </p:txBody>
      </p:sp>
      <p:sp>
        <p:nvSpPr>
          <p:cNvPr id="9" name="Arrow: Right 8">
            <a:extLst>
              <a:ext uri="{FF2B5EF4-FFF2-40B4-BE49-F238E27FC236}">
                <a16:creationId xmlns:a16="http://schemas.microsoft.com/office/drawing/2014/main" id="{C565C338-BD8A-8231-6A6A-DB30C8FB4B5C}"/>
              </a:ext>
            </a:extLst>
          </p:cNvPr>
          <p:cNvSpPr/>
          <p:nvPr/>
        </p:nvSpPr>
        <p:spPr>
          <a:xfrm>
            <a:off x="585625" y="4643399"/>
            <a:ext cx="1767155" cy="698643"/>
          </a:xfrm>
          <a:prstGeom prst="rightArrow">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Weld Quality </a:t>
            </a:r>
          </a:p>
        </p:txBody>
      </p:sp>
      <p:sp>
        <p:nvSpPr>
          <p:cNvPr id="10" name="TextBox 9">
            <a:extLst>
              <a:ext uri="{FF2B5EF4-FFF2-40B4-BE49-F238E27FC236}">
                <a16:creationId xmlns:a16="http://schemas.microsoft.com/office/drawing/2014/main" id="{D49339CA-84FF-A4D1-6354-F7B1D5164427}"/>
              </a:ext>
            </a:extLst>
          </p:cNvPr>
          <p:cNvSpPr txBox="1"/>
          <p:nvPr/>
        </p:nvSpPr>
        <p:spPr>
          <a:xfrm>
            <a:off x="4182441" y="4643399"/>
            <a:ext cx="3935005" cy="646331"/>
          </a:xfrm>
          <a:prstGeom prst="rect">
            <a:avLst/>
          </a:prstGeom>
          <a:noFill/>
        </p:spPr>
        <p:txBody>
          <a:bodyPr wrap="square" rtlCol="0">
            <a:spAutoFit/>
          </a:bodyPr>
          <a:lstStyle/>
          <a:p>
            <a:r>
              <a:rPr lang="en-US" sz="1800">
                <a:effectLst/>
                <a:latin typeface="Calibri" panose="020F0502020204030204" pitchFamily="34" charset="0"/>
                <a:ea typeface="Calibri" panose="020F0502020204030204" pitchFamily="34" charset="0"/>
                <a:cs typeface="Times New Roman" panose="02020603050405020304" pitchFamily="18" charset="0"/>
              </a:rPr>
              <a:t>High thermal conductivity, suitable for deep-penetration welding.</a:t>
            </a:r>
            <a:endParaRPr lang="en-US">
              <a:solidFill>
                <a:srgbClr val="2B5E1C"/>
              </a:solidFill>
              <a:latin typeface="Barlow" panose="00000500000000000000" pitchFamily="2" charset="0"/>
            </a:endParaRPr>
          </a:p>
        </p:txBody>
      </p:sp>
      <p:sp>
        <p:nvSpPr>
          <p:cNvPr id="11" name="TextBox 10">
            <a:extLst>
              <a:ext uri="{FF2B5EF4-FFF2-40B4-BE49-F238E27FC236}">
                <a16:creationId xmlns:a16="http://schemas.microsoft.com/office/drawing/2014/main" id="{8FC27074-A93B-7CB0-8F9E-13AF91459A45}"/>
              </a:ext>
            </a:extLst>
          </p:cNvPr>
          <p:cNvSpPr txBox="1"/>
          <p:nvPr/>
        </p:nvSpPr>
        <p:spPr>
          <a:xfrm>
            <a:off x="8009560" y="2995131"/>
            <a:ext cx="3935005" cy="923330"/>
          </a:xfrm>
          <a:prstGeom prst="rect">
            <a:avLst/>
          </a:prstGeom>
          <a:noFill/>
        </p:spPr>
        <p:txBody>
          <a:bodyPr wrap="square" rtlCol="0">
            <a:spAutoFit/>
          </a:bodyPr>
          <a:lstStyle/>
          <a:p>
            <a:r>
              <a:rPr lang="en-US" sz="1800">
                <a:effectLst/>
                <a:latin typeface="Calibri" panose="020F0502020204030204" pitchFamily="34" charset="0"/>
                <a:ea typeface="Calibri" panose="020F0502020204030204" pitchFamily="34" charset="0"/>
                <a:cs typeface="Times New Roman" panose="02020603050405020304" pitchFamily="18" charset="0"/>
              </a:rPr>
              <a:t>Helium is often used in conjunction with other gases to balance performance and emissions.</a:t>
            </a:r>
            <a:endParaRPr lang="en-US">
              <a:solidFill>
                <a:srgbClr val="2B5E1C"/>
              </a:solidFill>
              <a:latin typeface="Barlow" panose="00000500000000000000" pitchFamily="2" charset="0"/>
            </a:endParaRPr>
          </a:p>
        </p:txBody>
      </p:sp>
      <p:sp>
        <p:nvSpPr>
          <p:cNvPr id="12" name="TextBox 11">
            <a:extLst>
              <a:ext uri="{FF2B5EF4-FFF2-40B4-BE49-F238E27FC236}">
                <a16:creationId xmlns:a16="http://schemas.microsoft.com/office/drawing/2014/main" id="{8512ADB6-97AE-1C4C-B7CD-1F66290BD09C}"/>
              </a:ext>
            </a:extLst>
          </p:cNvPr>
          <p:cNvSpPr txBox="1"/>
          <p:nvPr/>
        </p:nvSpPr>
        <p:spPr>
          <a:xfrm>
            <a:off x="8096034" y="4622737"/>
            <a:ext cx="3935005" cy="646331"/>
          </a:xfrm>
          <a:prstGeom prst="rect">
            <a:avLst/>
          </a:prstGeom>
          <a:noFill/>
        </p:spPr>
        <p:txBody>
          <a:bodyPr wrap="square" rtlCol="0">
            <a:spAutoFit/>
          </a:bodyPr>
          <a:lstStyle/>
          <a:p>
            <a:r>
              <a:rPr lang="en-US" sz="1800">
                <a:effectLst/>
                <a:latin typeface="Calibri" panose="020F0502020204030204" pitchFamily="34" charset="0"/>
                <a:ea typeface="Calibri" panose="020F0502020204030204" pitchFamily="34" charset="0"/>
                <a:cs typeface="Times New Roman" panose="02020603050405020304" pitchFamily="18" charset="0"/>
              </a:rPr>
              <a:t>Can result in a wider bead and increased spatter.</a:t>
            </a:r>
            <a:endParaRPr lang="en-US">
              <a:solidFill>
                <a:srgbClr val="2B5E1C"/>
              </a:solidFill>
              <a:latin typeface="Barlow" panose="00000500000000000000" pitchFamily="2" charset="0"/>
            </a:endParaRPr>
          </a:p>
        </p:txBody>
      </p:sp>
    </p:spTree>
    <p:extLst>
      <p:ext uri="{BB962C8B-B14F-4D97-AF65-F5344CB8AC3E}">
        <p14:creationId xmlns:p14="http://schemas.microsoft.com/office/powerpoint/2010/main" val="27478352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background pattern&#10;&#10;Description automatically generated">
            <a:extLst>
              <a:ext uri="{FF2B5EF4-FFF2-40B4-BE49-F238E27FC236}">
                <a16:creationId xmlns:a16="http://schemas.microsoft.com/office/drawing/2014/main" id="{94D1EE3D-F272-E14B-043D-0E7F951FCFFE}"/>
              </a:ext>
            </a:extLst>
          </p:cNvPr>
          <p:cNvPicPr>
            <a:picLocks noGrp="1" noRot="1" noChangeAspect="1" noMove="1" noResize="1" noEditPoints="1" noAdjustHandles="1" noChangeArrowheads="1" noChangeShapeType="1" noCrop="1"/>
          </p:cNvPicPr>
          <p:nvPr>
            <p:ph idx="1"/>
          </p:nvPr>
        </p:nvPicPr>
        <p:blipFill>
          <a:blip r:embed="rId2">
            <a:extLst>
              <a:ext uri="{28A0092B-C50C-407E-A947-70E740481C1C}">
                <a14:useLocalDpi xmlns:a14="http://schemas.microsoft.com/office/drawing/2010/main" val="0"/>
              </a:ext>
            </a:extLst>
          </a:blip>
          <a:stretch>
            <a:fillRect/>
          </a:stretch>
        </p:blipFill>
        <p:spPr>
          <a:xfrm>
            <a:off x="0" y="-1"/>
            <a:ext cx="12192000" cy="6856287"/>
          </a:xfrm>
        </p:spPr>
      </p:pic>
      <p:sp>
        <p:nvSpPr>
          <p:cNvPr id="2" name="Title 1">
            <a:extLst>
              <a:ext uri="{FF2B5EF4-FFF2-40B4-BE49-F238E27FC236}">
                <a16:creationId xmlns:a16="http://schemas.microsoft.com/office/drawing/2014/main" id="{33A04DB5-8A62-9323-6040-A92FB64728BC}"/>
              </a:ext>
            </a:extLst>
          </p:cNvPr>
          <p:cNvSpPr>
            <a:spLocks noGrp="1"/>
          </p:cNvSpPr>
          <p:nvPr>
            <p:ph type="title"/>
          </p:nvPr>
        </p:nvSpPr>
        <p:spPr/>
        <p:txBody>
          <a:bodyPr>
            <a:normAutofit fontScale="90000"/>
          </a:bodyPr>
          <a:lstStyle/>
          <a:p>
            <a:r>
              <a:rPr lang="en-US" b="1">
                <a:solidFill>
                  <a:srgbClr val="2B5E1C"/>
                </a:solidFill>
                <a:latin typeface="Barlow" panose="00000500000000000000" pitchFamily="2" charset="0"/>
              </a:rPr>
              <a:t>The Impact of various gases on emissions and welding quality for environmentally friendly welding</a:t>
            </a:r>
          </a:p>
        </p:txBody>
      </p:sp>
      <p:sp>
        <p:nvSpPr>
          <p:cNvPr id="7" name="TextBox 6">
            <a:extLst>
              <a:ext uri="{FF2B5EF4-FFF2-40B4-BE49-F238E27FC236}">
                <a16:creationId xmlns:a16="http://schemas.microsoft.com/office/drawing/2014/main" id="{60138D55-3320-F7C1-1DD9-9EAE1EBB126A}"/>
              </a:ext>
            </a:extLst>
          </p:cNvPr>
          <p:cNvSpPr txBox="1"/>
          <p:nvPr/>
        </p:nvSpPr>
        <p:spPr>
          <a:xfrm>
            <a:off x="4182441" y="2995130"/>
            <a:ext cx="3935005" cy="646331"/>
          </a:xfrm>
          <a:prstGeom prst="rect">
            <a:avLst/>
          </a:prstGeom>
          <a:noFill/>
        </p:spPr>
        <p:txBody>
          <a:bodyPr wrap="square" rtlCol="0">
            <a:spAutoFit/>
          </a:bodyPr>
          <a:lstStyle/>
          <a:p>
            <a:r>
              <a:rPr lang="en-US" sz="1800">
                <a:effectLst/>
                <a:latin typeface="Calibri" panose="020F0502020204030204" pitchFamily="34" charset="0"/>
                <a:ea typeface="Calibri" panose="020F0502020204030204" pitchFamily="34" charset="0"/>
                <a:cs typeface="Times New Roman" panose="02020603050405020304" pitchFamily="18" charset="0"/>
              </a:rPr>
              <a:t>CO2 is economical and widely used, but it can contribute to higher emissions.</a:t>
            </a:r>
            <a:endParaRPr lang="en-US">
              <a:solidFill>
                <a:srgbClr val="2B5E1C"/>
              </a:solidFill>
              <a:latin typeface="Barlow" panose="00000500000000000000" pitchFamily="2" charset="0"/>
            </a:endParaRPr>
          </a:p>
        </p:txBody>
      </p:sp>
      <p:sp>
        <p:nvSpPr>
          <p:cNvPr id="3" name="Sun 2">
            <a:extLst>
              <a:ext uri="{FF2B5EF4-FFF2-40B4-BE49-F238E27FC236}">
                <a16:creationId xmlns:a16="http://schemas.microsoft.com/office/drawing/2014/main" id="{12234479-7F1E-9F48-3EE8-84A89D76D8FB}"/>
              </a:ext>
            </a:extLst>
          </p:cNvPr>
          <p:cNvSpPr/>
          <p:nvPr/>
        </p:nvSpPr>
        <p:spPr>
          <a:xfrm>
            <a:off x="5383659" y="1970222"/>
            <a:ext cx="914400" cy="914400"/>
          </a:xfrm>
          <a:prstGeom prst="sun">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Lightning Bolt 3">
            <a:extLst>
              <a:ext uri="{FF2B5EF4-FFF2-40B4-BE49-F238E27FC236}">
                <a16:creationId xmlns:a16="http://schemas.microsoft.com/office/drawing/2014/main" id="{FD1849E4-2089-6A4C-CB1B-BA71A0435AFB}"/>
              </a:ext>
            </a:extLst>
          </p:cNvPr>
          <p:cNvSpPr/>
          <p:nvPr/>
        </p:nvSpPr>
        <p:spPr>
          <a:xfrm>
            <a:off x="9606337" y="1993463"/>
            <a:ext cx="914400" cy="914400"/>
          </a:xfrm>
          <a:prstGeom prst="lightningBolt">
            <a:avLst/>
          </a:pr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peech Bubble: Rectangle 5">
            <a:extLst>
              <a:ext uri="{FF2B5EF4-FFF2-40B4-BE49-F238E27FC236}">
                <a16:creationId xmlns:a16="http://schemas.microsoft.com/office/drawing/2014/main" id="{C981B291-47F3-7D63-3461-683687AFDE5E}"/>
              </a:ext>
            </a:extLst>
          </p:cNvPr>
          <p:cNvSpPr/>
          <p:nvPr/>
        </p:nvSpPr>
        <p:spPr>
          <a:xfrm>
            <a:off x="585625" y="1941104"/>
            <a:ext cx="3935004" cy="328774"/>
          </a:xfrm>
          <a:prstGeom prst="wedgeRectCallout">
            <a:avLst>
              <a:gd name="adj1" fmla="val -21270"/>
              <a:gd name="adj2" fmla="val 180543"/>
            </a:avLst>
          </a:prstGeom>
          <a:solidFill>
            <a:schemeClr val="accent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a:t>Carbon Dioxide (CO2):</a:t>
            </a:r>
          </a:p>
        </p:txBody>
      </p:sp>
      <p:sp>
        <p:nvSpPr>
          <p:cNvPr id="8" name="Arrow: Right 7">
            <a:extLst>
              <a:ext uri="{FF2B5EF4-FFF2-40B4-BE49-F238E27FC236}">
                <a16:creationId xmlns:a16="http://schemas.microsoft.com/office/drawing/2014/main" id="{2FB660BE-DE02-7384-49E4-E777A1A8BA69}"/>
              </a:ext>
            </a:extLst>
          </p:cNvPr>
          <p:cNvSpPr/>
          <p:nvPr/>
        </p:nvSpPr>
        <p:spPr>
          <a:xfrm>
            <a:off x="585625" y="3076846"/>
            <a:ext cx="1880173" cy="987363"/>
          </a:xfrm>
          <a:prstGeom prst="rightArrow">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Emissions Impact</a:t>
            </a:r>
          </a:p>
        </p:txBody>
      </p:sp>
      <p:sp>
        <p:nvSpPr>
          <p:cNvPr id="9" name="Arrow: Right 8">
            <a:extLst>
              <a:ext uri="{FF2B5EF4-FFF2-40B4-BE49-F238E27FC236}">
                <a16:creationId xmlns:a16="http://schemas.microsoft.com/office/drawing/2014/main" id="{C565C338-BD8A-8231-6A6A-DB30C8FB4B5C}"/>
              </a:ext>
            </a:extLst>
          </p:cNvPr>
          <p:cNvSpPr/>
          <p:nvPr/>
        </p:nvSpPr>
        <p:spPr>
          <a:xfrm>
            <a:off x="585625" y="4643399"/>
            <a:ext cx="1767155" cy="698643"/>
          </a:xfrm>
          <a:prstGeom prst="rightArrow">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Weld Quality </a:t>
            </a:r>
          </a:p>
        </p:txBody>
      </p:sp>
      <p:sp>
        <p:nvSpPr>
          <p:cNvPr id="10" name="TextBox 9">
            <a:extLst>
              <a:ext uri="{FF2B5EF4-FFF2-40B4-BE49-F238E27FC236}">
                <a16:creationId xmlns:a16="http://schemas.microsoft.com/office/drawing/2014/main" id="{D49339CA-84FF-A4D1-6354-F7B1D5164427}"/>
              </a:ext>
            </a:extLst>
          </p:cNvPr>
          <p:cNvSpPr txBox="1"/>
          <p:nvPr/>
        </p:nvSpPr>
        <p:spPr>
          <a:xfrm>
            <a:off x="4182441" y="4643399"/>
            <a:ext cx="3935005" cy="923330"/>
          </a:xfrm>
          <a:prstGeom prst="rect">
            <a:avLst/>
          </a:prstGeom>
          <a:noFill/>
        </p:spPr>
        <p:txBody>
          <a:bodyPr wrap="square" rtlCol="0">
            <a:spAutoFit/>
          </a:bodyPr>
          <a:lstStyle/>
          <a:p>
            <a:r>
              <a:rPr lang="en-US" sz="1800">
                <a:effectLst/>
                <a:latin typeface="Calibri" panose="020F0502020204030204" pitchFamily="34" charset="0"/>
                <a:ea typeface="Calibri" panose="020F0502020204030204" pitchFamily="34" charset="0"/>
                <a:cs typeface="Times New Roman" panose="02020603050405020304" pitchFamily="18" charset="0"/>
              </a:rPr>
              <a:t>Provides good penetration and is commonly used in GMAW (MIG) welding</a:t>
            </a:r>
            <a:endParaRPr lang="en-US">
              <a:solidFill>
                <a:srgbClr val="2B5E1C"/>
              </a:solidFill>
              <a:latin typeface="Barlow" panose="00000500000000000000" pitchFamily="2" charset="0"/>
            </a:endParaRPr>
          </a:p>
        </p:txBody>
      </p:sp>
      <p:sp>
        <p:nvSpPr>
          <p:cNvPr id="11" name="TextBox 10">
            <a:extLst>
              <a:ext uri="{FF2B5EF4-FFF2-40B4-BE49-F238E27FC236}">
                <a16:creationId xmlns:a16="http://schemas.microsoft.com/office/drawing/2014/main" id="{8FC27074-A93B-7CB0-8F9E-13AF91459A45}"/>
              </a:ext>
            </a:extLst>
          </p:cNvPr>
          <p:cNvSpPr txBox="1"/>
          <p:nvPr/>
        </p:nvSpPr>
        <p:spPr>
          <a:xfrm>
            <a:off x="8009560" y="2995131"/>
            <a:ext cx="3935005" cy="646331"/>
          </a:xfrm>
          <a:prstGeom prst="rect">
            <a:avLst/>
          </a:prstGeom>
          <a:noFill/>
        </p:spPr>
        <p:txBody>
          <a:bodyPr wrap="square" rtlCol="0">
            <a:spAutoFit/>
          </a:bodyPr>
          <a:lstStyle/>
          <a:p>
            <a:r>
              <a:rPr lang="en-US" sz="1800">
                <a:effectLst/>
                <a:latin typeface="Calibri" panose="020F0502020204030204" pitchFamily="34" charset="0"/>
                <a:ea typeface="Calibri" panose="020F0502020204030204" pitchFamily="34" charset="0"/>
                <a:cs typeface="Times New Roman" panose="02020603050405020304" pitchFamily="18" charset="0"/>
              </a:rPr>
              <a:t>May produce more fumes compared to inert gases.</a:t>
            </a:r>
            <a:endParaRPr lang="en-US">
              <a:solidFill>
                <a:srgbClr val="2B5E1C"/>
              </a:solidFill>
              <a:latin typeface="Barlow" panose="00000500000000000000" pitchFamily="2" charset="0"/>
            </a:endParaRPr>
          </a:p>
        </p:txBody>
      </p:sp>
      <p:sp>
        <p:nvSpPr>
          <p:cNvPr id="12" name="TextBox 11">
            <a:extLst>
              <a:ext uri="{FF2B5EF4-FFF2-40B4-BE49-F238E27FC236}">
                <a16:creationId xmlns:a16="http://schemas.microsoft.com/office/drawing/2014/main" id="{8512ADB6-97AE-1C4C-B7CD-1F66290BD09C}"/>
              </a:ext>
            </a:extLst>
          </p:cNvPr>
          <p:cNvSpPr txBox="1"/>
          <p:nvPr/>
        </p:nvSpPr>
        <p:spPr>
          <a:xfrm>
            <a:off x="8096034" y="4622737"/>
            <a:ext cx="3935005" cy="646331"/>
          </a:xfrm>
          <a:prstGeom prst="rect">
            <a:avLst/>
          </a:prstGeom>
          <a:noFill/>
        </p:spPr>
        <p:txBody>
          <a:bodyPr wrap="square" rtlCol="0">
            <a:spAutoFit/>
          </a:bodyPr>
          <a:lstStyle/>
          <a:p>
            <a:r>
              <a:rPr lang="en-US" sz="1800">
                <a:effectLst/>
                <a:latin typeface="Calibri" panose="020F0502020204030204" pitchFamily="34" charset="0"/>
                <a:ea typeface="Calibri" panose="020F0502020204030204" pitchFamily="34" charset="0"/>
                <a:cs typeface="Times New Roman" panose="02020603050405020304" pitchFamily="18" charset="0"/>
              </a:rPr>
              <a:t>Increased spatter and potential for porosity</a:t>
            </a:r>
            <a:endParaRPr lang="en-US">
              <a:solidFill>
                <a:srgbClr val="2B5E1C"/>
              </a:solidFill>
              <a:latin typeface="Barlow" panose="00000500000000000000" pitchFamily="2" charset="0"/>
            </a:endParaRPr>
          </a:p>
        </p:txBody>
      </p:sp>
    </p:spTree>
    <p:extLst>
      <p:ext uri="{BB962C8B-B14F-4D97-AF65-F5344CB8AC3E}">
        <p14:creationId xmlns:p14="http://schemas.microsoft.com/office/powerpoint/2010/main" val="1485984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background pattern&#10;&#10;Description automatically generated">
            <a:extLst>
              <a:ext uri="{FF2B5EF4-FFF2-40B4-BE49-F238E27FC236}">
                <a16:creationId xmlns:a16="http://schemas.microsoft.com/office/drawing/2014/main" id="{94D1EE3D-F272-E14B-043D-0E7F951FCFFE}"/>
              </a:ext>
            </a:extLst>
          </p:cNvPr>
          <p:cNvPicPr>
            <a:picLocks noGrp="1" noRot="1" noChangeAspect="1" noMove="1" noResize="1" noEditPoints="1" noAdjustHandles="1" noChangeArrowheads="1" noChangeShapeType="1" noCrop="1"/>
          </p:cNvPicPr>
          <p:nvPr>
            <p:ph idx="1"/>
          </p:nvPr>
        </p:nvPicPr>
        <p:blipFill>
          <a:blip r:embed="rId2">
            <a:extLst>
              <a:ext uri="{28A0092B-C50C-407E-A947-70E740481C1C}">
                <a14:useLocalDpi xmlns:a14="http://schemas.microsoft.com/office/drawing/2010/main" val="0"/>
              </a:ext>
            </a:extLst>
          </a:blip>
          <a:stretch>
            <a:fillRect/>
          </a:stretch>
        </p:blipFill>
        <p:spPr>
          <a:xfrm>
            <a:off x="0" y="-1"/>
            <a:ext cx="12192000" cy="6856287"/>
          </a:xfrm>
        </p:spPr>
      </p:pic>
      <p:sp>
        <p:nvSpPr>
          <p:cNvPr id="2" name="Title 1">
            <a:extLst>
              <a:ext uri="{FF2B5EF4-FFF2-40B4-BE49-F238E27FC236}">
                <a16:creationId xmlns:a16="http://schemas.microsoft.com/office/drawing/2014/main" id="{33A04DB5-8A62-9323-6040-A92FB64728BC}"/>
              </a:ext>
            </a:extLst>
          </p:cNvPr>
          <p:cNvSpPr>
            <a:spLocks noGrp="1"/>
          </p:cNvSpPr>
          <p:nvPr>
            <p:ph type="title"/>
          </p:nvPr>
        </p:nvSpPr>
        <p:spPr/>
        <p:txBody>
          <a:bodyPr>
            <a:normAutofit fontScale="90000"/>
          </a:bodyPr>
          <a:lstStyle/>
          <a:p>
            <a:r>
              <a:rPr lang="en-US" b="1">
                <a:solidFill>
                  <a:srgbClr val="2B5E1C"/>
                </a:solidFill>
                <a:latin typeface="Barlow" panose="00000500000000000000" pitchFamily="2" charset="0"/>
              </a:rPr>
              <a:t>The Impact of various gases on emissions and welding quality for environmentally friendly welding</a:t>
            </a:r>
          </a:p>
        </p:txBody>
      </p:sp>
      <p:sp>
        <p:nvSpPr>
          <p:cNvPr id="7" name="TextBox 6">
            <a:extLst>
              <a:ext uri="{FF2B5EF4-FFF2-40B4-BE49-F238E27FC236}">
                <a16:creationId xmlns:a16="http://schemas.microsoft.com/office/drawing/2014/main" id="{60138D55-3320-F7C1-1DD9-9EAE1EBB126A}"/>
              </a:ext>
            </a:extLst>
          </p:cNvPr>
          <p:cNvSpPr txBox="1"/>
          <p:nvPr/>
        </p:nvSpPr>
        <p:spPr>
          <a:xfrm>
            <a:off x="4182441" y="2995130"/>
            <a:ext cx="3935005" cy="923330"/>
          </a:xfrm>
          <a:prstGeom prst="rect">
            <a:avLst/>
          </a:prstGeom>
          <a:noFill/>
        </p:spPr>
        <p:txBody>
          <a:bodyPr wrap="square" rtlCol="0">
            <a:spAutoFit/>
          </a:bodyPr>
          <a:lstStyle/>
          <a:p>
            <a:r>
              <a:rPr lang="en-US" sz="1800">
                <a:effectLst/>
                <a:latin typeface="Calibri" panose="020F0502020204030204" pitchFamily="34" charset="0"/>
                <a:ea typeface="Calibri" panose="020F0502020204030204" pitchFamily="34" charset="0"/>
                <a:cs typeface="Times New Roman" panose="02020603050405020304" pitchFamily="18" charset="0"/>
              </a:rPr>
              <a:t>Oxygen is not commonly used as a shielding gas due to its oxidizing nature, which can lead to increased emissions.</a:t>
            </a:r>
            <a:endParaRPr lang="en-US">
              <a:solidFill>
                <a:srgbClr val="2B5E1C"/>
              </a:solidFill>
              <a:latin typeface="Barlow" panose="00000500000000000000" pitchFamily="2" charset="0"/>
            </a:endParaRPr>
          </a:p>
        </p:txBody>
      </p:sp>
      <p:sp>
        <p:nvSpPr>
          <p:cNvPr id="3" name="Sun 2">
            <a:extLst>
              <a:ext uri="{FF2B5EF4-FFF2-40B4-BE49-F238E27FC236}">
                <a16:creationId xmlns:a16="http://schemas.microsoft.com/office/drawing/2014/main" id="{12234479-7F1E-9F48-3EE8-84A89D76D8FB}"/>
              </a:ext>
            </a:extLst>
          </p:cNvPr>
          <p:cNvSpPr/>
          <p:nvPr/>
        </p:nvSpPr>
        <p:spPr>
          <a:xfrm>
            <a:off x="5383659" y="1970222"/>
            <a:ext cx="914400" cy="914400"/>
          </a:xfrm>
          <a:prstGeom prst="sun">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Lightning Bolt 3">
            <a:extLst>
              <a:ext uri="{FF2B5EF4-FFF2-40B4-BE49-F238E27FC236}">
                <a16:creationId xmlns:a16="http://schemas.microsoft.com/office/drawing/2014/main" id="{FD1849E4-2089-6A4C-CB1B-BA71A0435AFB}"/>
              </a:ext>
            </a:extLst>
          </p:cNvPr>
          <p:cNvSpPr/>
          <p:nvPr/>
        </p:nvSpPr>
        <p:spPr>
          <a:xfrm>
            <a:off x="9606337" y="1993463"/>
            <a:ext cx="914400" cy="914400"/>
          </a:xfrm>
          <a:prstGeom prst="lightningBolt">
            <a:avLst/>
          </a:pr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peech Bubble: Rectangle 5">
            <a:extLst>
              <a:ext uri="{FF2B5EF4-FFF2-40B4-BE49-F238E27FC236}">
                <a16:creationId xmlns:a16="http://schemas.microsoft.com/office/drawing/2014/main" id="{C981B291-47F3-7D63-3461-683687AFDE5E}"/>
              </a:ext>
            </a:extLst>
          </p:cNvPr>
          <p:cNvSpPr/>
          <p:nvPr/>
        </p:nvSpPr>
        <p:spPr>
          <a:xfrm>
            <a:off x="585625" y="1941104"/>
            <a:ext cx="3935004" cy="328774"/>
          </a:xfrm>
          <a:prstGeom prst="wedgeRectCallout">
            <a:avLst>
              <a:gd name="adj1" fmla="val -21270"/>
              <a:gd name="adj2" fmla="val 180543"/>
            </a:avLst>
          </a:prstGeom>
          <a:solidFill>
            <a:schemeClr val="accent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a:t>Oxygen (O2):</a:t>
            </a:r>
          </a:p>
        </p:txBody>
      </p:sp>
      <p:sp>
        <p:nvSpPr>
          <p:cNvPr id="8" name="Arrow: Right 7">
            <a:extLst>
              <a:ext uri="{FF2B5EF4-FFF2-40B4-BE49-F238E27FC236}">
                <a16:creationId xmlns:a16="http://schemas.microsoft.com/office/drawing/2014/main" id="{2FB660BE-DE02-7384-49E4-E777A1A8BA69}"/>
              </a:ext>
            </a:extLst>
          </p:cNvPr>
          <p:cNvSpPr/>
          <p:nvPr/>
        </p:nvSpPr>
        <p:spPr>
          <a:xfrm>
            <a:off x="585625" y="3076846"/>
            <a:ext cx="1880173" cy="987363"/>
          </a:xfrm>
          <a:prstGeom prst="rightArrow">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Emissions Impact</a:t>
            </a:r>
          </a:p>
        </p:txBody>
      </p:sp>
      <p:sp>
        <p:nvSpPr>
          <p:cNvPr id="9" name="Arrow: Right 8">
            <a:extLst>
              <a:ext uri="{FF2B5EF4-FFF2-40B4-BE49-F238E27FC236}">
                <a16:creationId xmlns:a16="http://schemas.microsoft.com/office/drawing/2014/main" id="{C565C338-BD8A-8231-6A6A-DB30C8FB4B5C}"/>
              </a:ext>
            </a:extLst>
          </p:cNvPr>
          <p:cNvSpPr/>
          <p:nvPr/>
        </p:nvSpPr>
        <p:spPr>
          <a:xfrm>
            <a:off x="585625" y="4643399"/>
            <a:ext cx="1767155" cy="698643"/>
          </a:xfrm>
          <a:prstGeom prst="rightArrow">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Weld Quality </a:t>
            </a:r>
          </a:p>
        </p:txBody>
      </p:sp>
      <p:sp>
        <p:nvSpPr>
          <p:cNvPr id="10" name="TextBox 9">
            <a:extLst>
              <a:ext uri="{FF2B5EF4-FFF2-40B4-BE49-F238E27FC236}">
                <a16:creationId xmlns:a16="http://schemas.microsoft.com/office/drawing/2014/main" id="{D49339CA-84FF-A4D1-6354-F7B1D5164427}"/>
              </a:ext>
            </a:extLst>
          </p:cNvPr>
          <p:cNvSpPr txBox="1"/>
          <p:nvPr/>
        </p:nvSpPr>
        <p:spPr>
          <a:xfrm>
            <a:off x="4182441" y="4643399"/>
            <a:ext cx="3935005" cy="646331"/>
          </a:xfrm>
          <a:prstGeom prst="rect">
            <a:avLst/>
          </a:prstGeom>
          <a:noFill/>
        </p:spPr>
        <p:txBody>
          <a:bodyPr wrap="square" rtlCol="0">
            <a:spAutoFit/>
          </a:bodyPr>
          <a:lstStyle/>
          <a:p>
            <a:r>
              <a:rPr lang="en-US" sz="1800">
                <a:effectLst/>
                <a:latin typeface="Calibri" panose="020F0502020204030204" pitchFamily="34" charset="0"/>
                <a:ea typeface="Calibri" panose="020F0502020204030204" pitchFamily="34" charset="0"/>
                <a:cs typeface="Times New Roman" panose="02020603050405020304" pitchFamily="18" charset="0"/>
              </a:rPr>
              <a:t>Can improve arc stability and reduce the risk of undercut</a:t>
            </a:r>
            <a:endParaRPr lang="en-US">
              <a:solidFill>
                <a:srgbClr val="2B5E1C"/>
              </a:solidFill>
              <a:latin typeface="Barlow" panose="00000500000000000000" pitchFamily="2" charset="0"/>
            </a:endParaRPr>
          </a:p>
        </p:txBody>
      </p:sp>
      <p:sp>
        <p:nvSpPr>
          <p:cNvPr id="11" name="TextBox 10">
            <a:extLst>
              <a:ext uri="{FF2B5EF4-FFF2-40B4-BE49-F238E27FC236}">
                <a16:creationId xmlns:a16="http://schemas.microsoft.com/office/drawing/2014/main" id="{8FC27074-A93B-7CB0-8F9E-13AF91459A45}"/>
              </a:ext>
            </a:extLst>
          </p:cNvPr>
          <p:cNvSpPr txBox="1"/>
          <p:nvPr/>
        </p:nvSpPr>
        <p:spPr>
          <a:xfrm>
            <a:off x="8009560" y="2995131"/>
            <a:ext cx="3935005" cy="923330"/>
          </a:xfrm>
          <a:prstGeom prst="rect">
            <a:avLst/>
          </a:prstGeom>
          <a:noFill/>
        </p:spPr>
        <p:txBody>
          <a:bodyPr wrap="square" rtlCol="0">
            <a:spAutoFit/>
          </a:bodyPr>
          <a:lstStyle/>
          <a:p>
            <a:r>
              <a:rPr lang="en-US" sz="1800">
                <a:effectLst/>
                <a:latin typeface="Calibri" panose="020F0502020204030204" pitchFamily="34" charset="0"/>
                <a:ea typeface="Calibri" panose="020F0502020204030204" pitchFamily="34" charset="0"/>
                <a:cs typeface="Times New Roman" panose="02020603050405020304" pitchFamily="18" charset="0"/>
              </a:rPr>
              <a:t>In certain processes, small amounts of oxygen may be added for specific benefits.</a:t>
            </a:r>
            <a:endParaRPr lang="en-US">
              <a:solidFill>
                <a:srgbClr val="2B5E1C"/>
              </a:solidFill>
              <a:latin typeface="Barlow" panose="00000500000000000000" pitchFamily="2" charset="0"/>
            </a:endParaRPr>
          </a:p>
        </p:txBody>
      </p:sp>
      <p:sp>
        <p:nvSpPr>
          <p:cNvPr id="12" name="TextBox 11">
            <a:extLst>
              <a:ext uri="{FF2B5EF4-FFF2-40B4-BE49-F238E27FC236}">
                <a16:creationId xmlns:a16="http://schemas.microsoft.com/office/drawing/2014/main" id="{8512ADB6-97AE-1C4C-B7CD-1F66290BD09C}"/>
              </a:ext>
            </a:extLst>
          </p:cNvPr>
          <p:cNvSpPr txBox="1"/>
          <p:nvPr/>
        </p:nvSpPr>
        <p:spPr>
          <a:xfrm>
            <a:off x="8096034" y="4622737"/>
            <a:ext cx="3935005" cy="923330"/>
          </a:xfrm>
          <a:prstGeom prst="rect">
            <a:avLst/>
          </a:prstGeom>
          <a:noFill/>
        </p:spPr>
        <p:txBody>
          <a:bodyPr wrap="square" rtlCol="0">
            <a:spAutoFit/>
          </a:bodyPr>
          <a:lstStyle/>
          <a:p>
            <a:r>
              <a:rPr lang="en-US" sz="1800">
                <a:effectLst/>
                <a:latin typeface="Calibri" panose="020F0502020204030204" pitchFamily="34" charset="0"/>
                <a:ea typeface="Calibri" panose="020F0502020204030204" pitchFamily="34" charset="0"/>
                <a:cs typeface="Times New Roman" panose="02020603050405020304" pitchFamily="18" charset="0"/>
              </a:rPr>
              <a:t>Oxygen is generally avoided in processes where oxide formation is a concern.</a:t>
            </a:r>
            <a:endParaRPr lang="en-US">
              <a:solidFill>
                <a:srgbClr val="2B5E1C"/>
              </a:solidFill>
              <a:latin typeface="Barlow" panose="00000500000000000000" pitchFamily="2" charset="0"/>
            </a:endParaRPr>
          </a:p>
        </p:txBody>
      </p:sp>
    </p:spTree>
    <p:extLst>
      <p:ext uri="{BB962C8B-B14F-4D97-AF65-F5344CB8AC3E}">
        <p14:creationId xmlns:p14="http://schemas.microsoft.com/office/powerpoint/2010/main" val="24985912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background pattern&#10;&#10;Description automatically generated">
            <a:extLst>
              <a:ext uri="{FF2B5EF4-FFF2-40B4-BE49-F238E27FC236}">
                <a16:creationId xmlns:a16="http://schemas.microsoft.com/office/drawing/2014/main" id="{94D1EE3D-F272-E14B-043D-0E7F951FCFFE}"/>
              </a:ext>
            </a:extLst>
          </p:cNvPr>
          <p:cNvPicPr>
            <a:picLocks noGrp="1" noRot="1" noChangeAspect="1" noMove="1" noResize="1" noEditPoints="1" noAdjustHandles="1" noChangeArrowheads="1" noChangeShapeType="1" noCrop="1"/>
          </p:cNvPicPr>
          <p:nvPr>
            <p:ph idx="1"/>
          </p:nvPr>
        </p:nvPicPr>
        <p:blipFill>
          <a:blip r:embed="rId2">
            <a:extLst>
              <a:ext uri="{28A0092B-C50C-407E-A947-70E740481C1C}">
                <a14:useLocalDpi xmlns:a14="http://schemas.microsoft.com/office/drawing/2010/main" val="0"/>
              </a:ext>
            </a:extLst>
          </a:blip>
          <a:stretch>
            <a:fillRect/>
          </a:stretch>
        </p:blipFill>
        <p:spPr>
          <a:xfrm>
            <a:off x="0" y="-1"/>
            <a:ext cx="12192000" cy="6856287"/>
          </a:xfrm>
        </p:spPr>
      </p:pic>
      <p:sp>
        <p:nvSpPr>
          <p:cNvPr id="2" name="Title 1">
            <a:extLst>
              <a:ext uri="{FF2B5EF4-FFF2-40B4-BE49-F238E27FC236}">
                <a16:creationId xmlns:a16="http://schemas.microsoft.com/office/drawing/2014/main" id="{33A04DB5-8A62-9323-6040-A92FB64728BC}"/>
              </a:ext>
            </a:extLst>
          </p:cNvPr>
          <p:cNvSpPr>
            <a:spLocks noGrp="1"/>
          </p:cNvSpPr>
          <p:nvPr>
            <p:ph type="title"/>
          </p:nvPr>
        </p:nvSpPr>
        <p:spPr/>
        <p:txBody>
          <a:bodyPr>
            <a:normAutofit fontScale="90000"/>
          </a:bodyPr>
          <a:lstStyle/>
          <a:p>
            <a:r>
              <a:rPr lang="en-US" b="1">
                <a:solidFill>
                  <a:srgbClr val="2B5E1C"/>
                </a:solidFill>
                <a:latin typeface="Barlow" panose="00000500000000000000" pitchFamily="2" charset="0"/>
              </a:rPr>
              <a:t>The Impact of various gases on emissions and welding quality for environmentally friendly welding</a:t>
            </a:r>
          </a:p>
        </p:txBody>
      </p:sp>
      <p:sp>
        <p:nvSpPr>
          <p:cNvPr id="7" name="TextBox 6">
            <a:extLst>
              <a:ext uri="{FF2B5EF4-FFF2-40B4-BE49-F238E27FC236}">
                <a16:creationId xmlns:a16="http://schemas.microsoft.com/office/drawing/2014/main" id="{60138D55-3320-F7C1-1DD9-9EAE1EBB126A}"/>
              </a:ext>
            </a:extLst>
          </p:cNvPr>
          <p:cNvSpPr txBox="1"/>
          <p:nvPr/>
        </p:nvSpPr>
        <p:spPr>
          <a:xfrm>
            <a:off x="4182441" y="2995130"/>
            <a:ext cx="3935005" cy="1200329"/>
          </a:xfrm>
          <a:prstGeom prst="rect">
            <a:avLst/>
          </a:prstGeom>
          <a:noFill/>
        </p:spPr>
        <p:txBody>
          <a:bodyPr wrap="square" rtlCol="0">
            <a:spAutoFit/>
          </a:bodyPr>
          <a:lstStyle/>
          <a:p>
            <a:r>
              <a:rPr lang="en-US" sz="1800">
                <a:effectLst/>
                <a:latin typeface="Calibri" panose="020F0502020204030204" pitchFamily="34" charset="0"/>
                <a:ea typeface="Calibri" panose="020F0502020204030204" pitchFamily="34" charset="0"/>
                <a:cs typeface="Times New Roman" panose="02020603050405020304" pitchFamily="18" charset="0"/>
              </a:rPr>
              <a:t>Nitrogen is not commonly used as a primary shielding gas, but it may be present in the atmosphere and contribute to emissions.</a:t>
            </a:r>
            <a:endParaRPr lang="en-US">
              <a:solidFill>
                <a:srgbClr val="2B5E1C"/>
              </a:solidFill>
              <a:latin typeface="Barlow" panose="00000500000000000000" pitchFamily="2" charset="0"/>
            </a:endParaRPr>
          </a:p>
        </p:txBody>
      </p:sp>
      <p:sp>
        <p:nvSpPr>
          <p:cNvPr id="3" name="Sun 2">
            <a:extLst>
              <a:ext uri="{FF2B5EF4-FFF2-40B4-BE49-F238E27FC236}">
                <a16:creationId xmlns:a16="http://schemas.microsoft.com/office/drawing/2014/main" id="{12234479-7F1E-9F48-3EE8-84A89D76D8FB}"/>
              </a:ext>
            </a:extLst>
          </p:cNvPr>
          <p:cNvSpPr/>
          <p:nvPr/>
        </p:nvSpPr>
        <p:spPr>
          <a:xfrm>
            <a:off x="5383659" y="1970222"/>
            <a:ext cx="914400" cy="914400"/>
          </a:xfrm>
          <a:prstGeom prst="sun">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Lightning Bolt 3">
            <a:extLst>
              <a:ext uri="{FF2B5EF4-FFF2-40B4-BE49-F238E27FC236}">
                <a16:creationId xmlns:a16="http://schemas.microsoft.com/office/drawing/2014/main" id="{FD1849E4-2089-6A4C-CB1B-BA71A0435AFB}"/>
              </a:ext>
            </a:extLst>
          </p:cNvPr>
          <p:cNvSpPr/>
          <p:nvPr/>
        </p:nvSpPr>
        <p:spPr>
          <a:xfrm>
            <a:off x="9606337" y="1993463"/>
            <a:ext cx="914400" cy="914400"/>
          </a:xfrm>
          <a:prstGeom prst="lightningBolt">
            <a:avLst/>
          </a:pr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peech Bubble: Rectangle 5">
            <a:extLst>
              <a:ext uri="{FF2B5EF4-FFF2-40B4-BE49-F238E27FC236}">
                <a16:creationId xmlns:a16="http://schemas.microsoft.com/office/drawing/2014/main" id="{C981B291-47F3-7D63-3461-683687AFDE5E}"/>
              </a:ext>
            </a:extLst>
          </p:cNvPr>
          <p:cNvSpPr/>
          <p:nvPr/>
        </p:nvSpPr>
        <p:spPr>
          <a:xfrm>
            <a:off x="585625" y="1941104"/>
            <a:ext cx="3935004" cy="328774"/>
          </a:xfrm>
          <a:prstGeom prst="wedgeRectCallout">
            <a:avLst>
              <a:gd name="adj1" fmla="val -21270"/>
              <a:gd name="adj2" fmla="val 180543"/>
            </a:avLst>
          </a:prstGeom>
          <a:solidFill>
            <a:schemeClr val="accent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a:t>Nitrogen (N2):</a:t>
            </a:r>
          </a:p>
        </p:txBody>
      </p:sp>
      <p:sp>
        <p:nvSpPr>
          <p:cNvPr id="8" name="Arrow: Right 7">
            <a:extLst>
              <a:ext uri="{FF2B5EF4-FFF2-40B4-BE49-F238E27FC236}">
                <a16:creationId xmlns:a16="http://schemas.microsoft.com/office/drawing/2014/main" id="{2FB660BE-DE02-7384-49E4-E777A1A8BA69}"/>
              </a:ext>
            </a:extLst>
          </p:cNvPr>
          <p:cNvSpPr/>
          <p:nvPr/>
        </p:nvSpPr>
        <p:spPr>
          <a:xfrm>
            <a:off x="585625" y="3076846"/>
            <a:ext cx="1880173" cy="987363"/>
          </a:xfrm>
          <a:prstGeom prst="rightArrow">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Emissions Impact</a:t>
            </a:r>
          </a:p>
        </p:txBody>
      </p:sp>
      <p:sp>
        <p:nvSpPr>
          <p:cNvPr id="9" name="Arrow: Right 8">
            <a:extLst>
              <a:ext uri="{FF2B5EF4-FFF2-40B4-BE49-F238E27FC236}">
                <a16:creationId xmlns:a16="http://schemas.microsoft.com/office/drawing/2014/main" id="{C565C338-BD8A-8231-6A6A-DB30C8FB4B5C}"/>
              </a:ext>
            </a:extLst>
          </p:cNvPr>
          <p:cNvSpPr/>
          <p:nvPr/>
        </p:nvSpPr>
        <p:spPr>
          <a:xfrm>
            <a:off x="585625" y="4643399"/>
            <a:ext cx="1767155" cy="698643"/>
          </a:xfrm>
          <a:prstGeom prst="rightArrow">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Weld Quality </a:t>
            </a:r>
          </a:p>
        </p:txBody>
      </p:sp>
      <p:sp>
        <p:nvSpPr>
          <p:cNvPr id="10" name="TextBox 9">
            <a:extLst>
              <a:ext uri="{FF2B5EF4-FFF2-40B4-BE49-F238E27FC236}">
                <a16:creationId xmlns:a16="http://schemas.microsoft.com/office/drawing/2014/main" id="{D49339CA-84FF-A4D1-6354-F7B1D5164427}"/>
              </a:ext>
            </a:extLst>
          </p:cNvPr>
          <p:cNvSpPr txBox="1"/>
          <p:nvPr/>
        </p:nvSpPr>
        <p:spPr>
          <a:xfrm>
            <a:off x="4182441" y="4643399"/>
            <a:ext cx="3935005" cy="923330"/>
          </a:xfrm>
          <a:prstGeom prst="rect">
            <a:avLst/>
          </a:prstGeom>
          <a:noFill/>
        </p:spPr>
        <p:txBody>
          <a:bodyPr wrap="square" rtlCol="0">
            <a:spAutoFit/>
          </a:bodyPr>
          <a:lstStyle/>
          <a:p>
            <a:r>
              <a:rPr lang="en-US" sz="1800">
                <a:effectLst/>
                <a:latin typeface="Calibri" panose="020F0502020204030204" pitchFamily="34" charset="0"/>
                <a:ea typeface="Calibri" panose="020F0502020204030204" pitchFamily="34" charset="0"/>
                <a:cs typeface="Times New Roman" panose="02020603050405020304" pitchFamily="18" charset="0"/>
              </a:rPr>
              <a:t>Generally, not used as a primary shielding gas due to potential issues with arc stability and weld quality.</a:t>
            </a:r>
            <a:endParaRPr lang="en-US">
              <a:solidFill>
                <a:srgbClr val="2B5E1C"/>
              </a:solidFill>
              <a:latin typeface="Barlow" panose="00000500000000000000" pitchFamily="2" charset="0"/>
            </a:endParaRPr>
          </a:p>
        </p:txBody>
      </p:sp>
      <p:sp>
        <p:nvSpPr>
          <p:cNvPr id="11" name="TextBox 10">
            <a:extLst>
              <a:ext uri="{FF2B5EF4-FFF2-40B4-BE49-F238E27FC236}">
                <a16:creationId xmlns:a16="http://schemas.microsoft.com/office/drawing/2014/main" id="{8FC27074-A93B-7CB0-8F9E-13AF91459A45}"/>
              </a:ext>
            </a:extLst>
          </p:cNvPr>
          <p:cNvSpPr txBox="1"/>
          <p:nvPr/>
        </p:nvSpPr>
        <p:spPr>
          <a:xfrm>
            <a:off x="8009560" y="2995131"/>
            <a:ext cx="3935005" cy="646331"/>
          </a:xfrm>
          <a:prstGeom prst="rect">
            <a:avLst/>
          </a:prstGeom>
          <a:noFill/>
        </p:spPr>
        <p:txBody>
          <a:bodyPr wrap="square" rtlCol="0">
            <a:spAutoFit/>
          </a:bodyPr>
          <a:lstStyle/>
          <a:p>
            <a:r>
              <a:rPr lang="en-US" sz="1800">
                <a:effectLst/>
                <a:latin typeface="Calibri" panose="020F0502020204030204" pitchFamily="34" charset="0"/>
                <a:ea typeface="Calibri" panose="020F0502020204030204" pitchFamily="34" charset="0"/>
                <a:cs typeface="Times New Roman" panose="02020603050405020304" pitchFamily="18" charset="0"/>
              </a:rPr>
              <a:t>Nitrogen can react with molten metal, leading to nitride formation</a:t>
            </a:r>
            <a:endParaRPr lang="en-US">
              <a:solidFill>
                <a:srgbClr val="2B5E1C"/>
              </a:solidFill>
              <a:latin typeface="Barlow" panose="00000500000000000000" pitchFamily="2" charset="0"/>
            </a:endParaRPr>
          </a:p>
        </p:txBody>
      </p:sp>
      <p:sp>
        <p:nvSpPr>
          <p:cNvPr id="12" name="TextBox 11">
            <a:extLst>
              <a:ext uri="{FF2B5EF4-FFF2-40B4-BE49-F238E27FC236}">
                <a16:creationId xmlns:a16="http://schemas.microsoft.com/office/drawing/2014/main" id="{8512ADB6-97AE-1C4C-B7CD-1F66290BD09C}"/>
              </a:ext>
            </a:extLst>
          </p:cNvPr>
          <p:cNvSpPr txBox="1"/>
          <p:nvPr/>
        </p:nvSpPr>
        <p:spPr>
          <a:xfrm>
            <a:off x="8096034" y="4622737"/>
            <a:ext cx="3935005" cy="646331"/>
          </a:xfrm>
          <a:prstGeom prst="rect">
            <a:avLst/>
          </a:prstGeom>
          <a:noFill/>
        </p:spPr>
        <p:txBody>
          <a:bodyPr wrap="square" rtlCol="0">
            <a:spAutoFit/>
          </a:bodyPr>
          <a:lstStyle/>
          <a:p>
            <a:r>
              <a:rPr lang="en-US" sz="1800">
                <a:effectLst/>
                <a:latin typeface="Calibri" panose="020F0502020204030204" pitchFamily="34" charset="0"/>
                <a:ea typeface="Calibri" panose="020F0502020204030204" pitchFamily="34" charset="0"/>
                <a:cs typeface="Times New Roman" panose="02020603050405020304" pitchFamily="18" charset="0"/>
              </a:rPr>
              <a:t>May be used in some processes in small quantities for specific benefits.</a:t>
            </a:r>
            <a:endParaRPr lang="en-US">
              <a:solidFill>
                <a:srgbClr val="2B5E1C"/>
              </a:solidFill>
              <a:latin typeface="Barlow" panose="00000500000000000000" pitchFamily="2" charset="0"/>
            </a:endParaRPr>
          </a:p>
        </p:txBody>
      </p:sp>
    </p:spTree>
    <p:extLst>
      <p:ext uri="{BB962C8B-B14F-4D97-AF65-F5344CB8AC3E}">
        <p14:creationId xmlns:p14="http://schemas.microsoft.com/office/powerpoint/2010/main" val="15631748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background pattern&#10;&#10;Description automatically generated">
            <a:extLst>
              <a:ext uri="{FF2B5EF4-FFF2-40B4-BE49-F238E27FC236}">
                <a16:creationId xmlns:a16="http://schemas.microsoft.com/office/drawing/2014/main" id="{94D1EE3D-F272-E14B-043D-0E7F951FCFFE}"/>
              </a:ext>
            </a:extLst>
          </p:cNvPr>
          <p:cNvPicPr>
            <a:picLocks noGrp="1" noRot="1" noChangeAspect="1" noMove="1" noResize="1" noEditPoints="1" noAdjustHandles="1" noChangeArrowheads="1" noChangeShapeType="1" noCrop="1"/>
          </p:cNvPicPr>
          <p:nvPr>
            <p:ph idx="1"/>
          </p:nvPr>
        </p:nvPicPr>
        <p:blipFill>
          <a:blip r:embed="rId2">
            <a:extLst>
              <a:ext uri="{28A0092B-C50C-407E-A947-70E740481C1C}">
                <a14:useLocalDpi xmlns:a14="http://schemas.microsoft.com/office/drawing/2010/main" val="0"/>
              </a:ext>
            </a:extLst>
          </a:blip>
          <a:stretch>
            <a:fillRect/>
          </a:stretch>
        </p:blipFill>
        <p:spPr>
          <a:xfrm>
            <a:off x="0" y="-1"/>
            <a:ext cx="12192000" cy="6856287"/>
          </a:xfrm>
        </p:spPr>
      </p:pic>
      <p:sp>
        <p:nvSpPr>
          <p:cNvPr id="2" name="Title 1">
            <a:extLst>
              <a:ext uri="{FF2B5EF4-FFF2-40B4-BE49-F238E27FC236}">
                <a16:creationId xmlns:a16="http://schemas.microsoft.com/office/drawing/2014/main" id="{33A04DB5-8A62-9323-6040-A92FB64728BC}"/>
              </a:ext>
            </a:extLst>
          </p:cNvPr>
          <p:cNvSpPr>
            <a:spLocks noGrp="1"/>
          </p:cNvSpPr>
          <p:nvPr>
            <p:ph type="title"/>
          </p:nvPr>
        </p:nvSpPr>
        <p:spPr/>
        <p:txBody>
          <a:bodyPr/>
          <a:lstStyle/>
          <a:p>
            <a:r>
              <a:rPr lang="en-US" b="1">
                <a:solidFill>
                  <a:srgbClr val="2B5E1C"/>
                </a:solidFill>
                <a:latin typeface="Barlow" panose="00000500000000000000" pitchFamily="2" charset="0"/>
              </a:rPr>
              <a:t>Key Green Welding Parameters</a:t>
            </a:r>
          </a:p>
        </p:txBody>
      </p:sp>
      <p:sp>
        <p:nvSpPr>
          <p:cNvPr id="4" name="Flowchart: Off-page Connector 3">
            <a:extLst>
              <a:ext uri="{FF2B5EF4-FFF2-40B4-BE49-F238E27FC236}">
                <a16:creationId xmlns:a16="http://schemas.microsoft.com/office/drawing/2014/main" id="{B2EB1C05-B217-0BF8-AB7E-CCA981592953}"/>
              </a:ext>
            </a:extLst>
          </p:cNvPr>
          <p:cNvSpPr/>
          <p:nvPr/>
        </p:nvSpPr>
        <p:spPr>
          <a:xfrm rot="5400000">
            <a:off x="4673897" y="699322"/>
            <a:ext cx="488165" cy="3022081"/>
          </a:xfrm>
          <a:prstGeom prst="flowChartOffpageConnector">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t" anchorCtr="0"/>
          <a:lstStyle/>
          <a:p>
            <a:r>
              <a:rPr lang="en-US"/>
              <a:t>Inverter Technology</a:t>
            </a:r>
          </a:p>
        </p:txBody>
      </p:sp>
      <p:sp>
        <p:nvSpPr>
          <p:cNvPr id="6" name="Flowchart: Off-page Connector 5">
            <a:extLst>
              <a:ext uri="{FF2B5EF4-FFF2-40B4-BE49-F238E27FC236}">
                <a16:creationId xmlns:a16="http://schemas.microsoft.com/office/drawing/2014/main" id="{25B654F2-D70B-0118-9823-B09AC6BFBEF8}"/>
              </a:ext>
            </a:extLst>
          </p:cNvPr>
          <p:cNvSpPr/>
          <p:nvPr/>
        </p:nvSpPr>
        <p:spPr>
          <a:xfrm rot="5400000">
            <a:off x="4653824" y="1616547"/>
            <a:ext cx="528310" cy="4132322"/>
          </a:xfrm>
          <a:prstGeom prst="flowChartOffpageConnector">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t" anchorCtr="0"/>
          <a:lstStyle/>
          <a:p>
            <a:r>
              <a:rPr lang="en-US" sz="2000"/>
              <a:t>High-Frequency Start Systems</a:t>
            </a:r>
            <a:endParaRPr lang="en-US"/>
          </a:p>
        </p:txBody>
      </p:sp>
      <p:sp>
        <p:nvSpPr>
          <p:cNvPr id="8" name="Flowchart: Off-page Connector 7">
            <a:extLst>
              <a:ext uri="{FF2B5EF4-FFF2-40B4-BE49-F238E27FC236}">
                <a16:creationId xmlns:a16="http://schemas.microsoft.com/office/drawing/2014/main" id="{A5FE4CF2-0951-1BAF-04DA-7DE91FF14EC2}"/>
              </a:ext>
            </a:extLst>
          </p:cNvPr>
          <p:cNvSpPr/>
          <p:nvPr/>
        </p:nvSpPr>
        <p:spPr>
          <a:xfrm rot="5400000">
            <a:off x="8859586" y="3022015"/>
            <a:ext cx="476475" cy="4227368"/>
          </a:xfrm>
          <a:prstGeom prst="flowChartOffpageConnector">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t" anchorCtr="0"/>
          <a:lstStyle/>
          <a:p>
            <a:r>
              <a:rPr lang="en-US" sz="2000"/>
              <a:t>Advanced</a:t>
            </a:r>
            <a:r>
              <a:rPr lang="en-US" sz="2000" b="1"/>
              <a:t> </a:t>
            </a:r>
            <a:r>
              <a:rPr lang="en-US" sz="2000"/>
              <a:t>Welding</a:t>
            </a:r>
            <a:r>
              <a:rPr lang="en-US" sz="2000" b="1"/>
              <a:t> </a:t>
            </a:r>
            <a:r>
              <a:rPr lang="en-US" sz="2000"/>
              <a:t>Processes</a:t>
            </a:r>
            <a:endParaRPr lang="en-US"/>
          </a:p>
        </p:txBody>
      </p:sp>
      <p:sp>
        <p:nvSpPr>
          <p:cNvPr id="9" name="Flowchart: Off-page Connector 8">
            <a:extLst>
              <a:ext uri="{FF2B5EF4-FFF2-40B4-BE49-F238E27FC236}">
                <a16:creationId xmlns:a16="http://schemas.microsoft.com/office/drawing/2014/main" id="{C2D7ADD2-9815-5CF7-0FBA-89A423749ADE}"/>
              </a:ext>
            </a:extLst>
          </p:cNvPr>
          <p:cNvSpPr/>
          <p:nvPr/>
        </p:nvSpPr>
        <p:spPr>
          <a:xfrm rot="5400000">
            <a:off x="9466232" y="661594"/>
            <a:ext cx="488167" cy="3286969"/>
          </a:xfrm>
          <a:prstGeom prst="flowChartOffpageConnector">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t" anchorCtr="0"/>
          <a:lstStyle/>
          <a:p>
            <a:r>
              <a:rPr lang="en-US" sz="2000"/>
              <a:t>Energy-Efficient Lighting</a:t>
            </a:r>
            <a:endParaRPr lang="en-US"/>
          </a:p>
        </p:txBody>
      </p:sp>
      <p:sp>
        <p:nvSpPr>
          <p:cNvPr id="12" name="Flowchart: Off-page Connector 11">
            <a:extLst>
              <a:ext uri="{FF2B5EF4-FFF2-40B4-BE49-F238E27FC236}">
                <a16:creationId xmlns:a16="http://schemas.microsoft.com/office/drawing/2014/main" id="{87452D52-3BBC-33DF-4906-3A40A985FB62}"/>
              </a:ext>
            </a:extLst>
          </p:cNvPr>
          <p:cNvSpPr/>
          <p:nvPr/>
        </p:nvSpPr>
        <p:spPr>
          <a:xfrm rot="5400000">
            <a:off x="2365570" y="3589952"/>
            <a:ext cx="476472" cy="3567969"/>
          </a:xfrm>
          <a:prstGeom prst="flowChartOffpageConnector">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t" anchorCtr="0"/>
          <a:lstStyle/>
          <a:p>
            <a:r>
              <a:rPr lang="en-US" sz="2000"/>
              <a:t>Energy</a:t>
            </a:r>
            <a:r>
              <a:rPr lang="en-US" sz="2000" b="1"/>
              <a:t> </a:t>
            </a:r>
            <a:r>
              <a:rPr lang="en-US" sz="2000"/>
              <a:t>Recovery</a:t>
            </a:r>
            <a:r>
              <a:rPr lang="en-US" sz="2000" b="1"/>
              <a:t> </a:t>
            </a:r>
            <a:r>
              <a:rPr lang="en-US" sz="2000"/>
              <a:t>Systems</a:t>
            </a:r>
            <a:endParaRPr lang="en-US"/>
          </a:p>
        </p:txBody>
      </p:sp>
      <p:sp>
        <p:nvSpPr>
          <p:cNvPr id="13" name="Flowchart: Off-page Connector 12">
            <a:extLst>
              <a:ext uri="{FF2B5EF4-FFF2-40B4-BE49-F238E27FC236}">
                <a16:creationId xmlns:a16="http://schemas.microsoft.com/office/drawing/2014/main" id="{B93B744D-F311-F8EF-8B07-17002AB81FEF}"/>
              </a:ext>
            </a:extLst>
          </p:cNvPr>
          <p:cNvSpPr/>
          <p:nvPr/>
        </p:nvSpPr>
        <p:spPr>
          <a:xfrm rot="5400000">
            <a:off x="4850919" y="3050440"/>
            <a:ext cx="494794" cy="3382754"/>
          </a:xfrm>
          <a:prstGeom prst="flowChartOffpageConnector">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t" anchorCtr="0"/>
          <a:lstStyle/>
          <a:p>
            <a:r>
              <a:rPr lang="en-US" sz="2000"/>
              <a:t>Efficient Power Sources</a:t>
            </a:r>
            <a:endParaRPr lang="en-US"/>
          </a:p>
        </p:txBody>
      </p:sp>
      <p:sp>
        <p:nvSpPr>
          <p:cNvPr id="14" name="Oval 13">
            <a:extLst>
              <a:ext uri="{FF2B5EF4-FFF2-40B4-BE49-F238E27FC236}">
                <a16:creationId xmlns:a16="http://schemas.microsoft.com/office/drawing/2014/main" id="{B17EB2CE-D03C-0A8F-AD43-1E321EA469F8}"/>
              </a:ext>
            </a:extLst>
          </p:cNvPr>
          <p:cNvSpPr/>
          <p:nvPr/>
        </p:nvSpPr>
        <p:spPr>
          <a:xfrm>
            <a:off x="-17287" y="2346494"/>
            <a:ext cx="2804755" cy="2451610"/>
          </a:xfrm>
          <a:prstGeom prst="ellipse">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accent6">
                    <a:lumMod val="50000"/>
                  </a:schemeClr>
                </a:solidFill>
              </a:rPr>
              <a:t>Energy Consumption: </a:t>
            </a:r>
            <a:r>
              <a:rPr lang="en-US" sz="1600"/>
              <a:t>Environmentally friendly welding aims to reduce the overall environmental impact, including energy consumption</a:t>
            </a:r>
            <a:endParaRPr lang="en-US"/>
          </a:p>
        </p:txBody>
      </p:sp>
      <p:sp>
        <p:nvSpPr>
          <p:cNvPr id="3" name="Flowchart: Off-page Connector 2">
            <a:extLst>
              <a:ext uri="{FF2B5EF4-FFF2-40B4-BE49-F238E27FC236}">
                <a16:creationId xmlns:a16="http://schemas.microsoft.com/office/drawing/2014/main" id="{1BCA6D24-9716-4176-CF60-C2C41406184C}"/>
              </a:ext>
            </a:extLst>
          </p:cNvPr>
          <p:cNvSpPr/>
          <p:nvPr/>
        </p:nvSpPr>
        <p:spPr>
          <a:xfrm rot="5400000">
            <a:off x="5684637" y="1326884"/>
            <a:ext cx="488165" cy="3022081"/>
          </a:xfrm>
          <a:prstGeom prst="flowChartOffpageConnector">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t" anchorCtr="0"/>
          <a:lstStyle/>
          <a:p>
            <a:r>
              <a:rPr lang="en-US"/>
              <a:t>Pulse Welding</a:t>
            </a:r>
          </a:p>
        </p:txBody>
      </p:sp>
      <p:sp>
        <p:nvSpPr>
          <p:cNvPr id="7" name="Flowchart: Off-page Connector 6">
            <a:extLst>
              <a:ext uri="{FF2B5EF4-FFF2-40B4-BE49-F238E27FC236}">
                <a16:creationId xmlns:a16="http://schemas.microsoft.com/office/drawing/2014/main" id="{65F01EF1-CC7D-3E70-598C-6C51D61A308F}"/>
              </a:ext>
            </a:extLst>
          </p:cNvPr>
          <p:cNvSpPr/>
          <p:nvPr/>
        </p:nvSpPr>
        <p:spPr>
          <a:xfrm rot="5400000">
            <a:off x="7063099" y="3601508"/>
            <a:ext cx="488165" cy="4417732"/>
          </a:xfrm>
          <a:prstGeom prst="flowChartOffpageConnector">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t" anchorCtr="0"/>
          <a:lstStyle/>
          <a:p>
            <a:r>
              <a:rPr lang="en-US"/>
              <a:t>Energy Management Practices</a:t>
            </a:r>
          </a:p>
        </p:txBody>
      </p:sp>
      <p:sp>
        <p:nvSpPr>
          <p:cNvPr id="10" name="Flowchart: Off-page Connector 9">
            <a:extLst>
              <a:ext uri="{FF2B5EF4-FFF2-40B4-BE49-F238E27FC236}">
                <a16:creationId xmlns:a16="http://schemas.microsoft.com/office/drawing/2014/main" id="{E8B41452-3E6C-BD56-56FF-553DF6E9FFB0}"/>
              </a:ext>
            </a:extLst>
          </p:cNvPr>
          <p:cNvSpPr/>
          <p:nvPr/>
        </p:nvSpPr>
        <p:spPr>
          <a:xfrm rot="5400000">
            <a:off x="8830026" y="2014308"/>
            <a:ext cx="473537" cy="4036610"/>
          </a:xfrm>
          <a:prstGeom prst="flowChartOffpageConnector">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t" anchorCtr="0"/>
          <a:lstStyle/>
          <a:p>
            <a:r>
              <a:rPr lang="en-US"/>
              <a:t>Welding Parameter Optimization</a:t>
            </a:r>
          </a:p>
        </p:txBody>
      </p:sp>
      <p:sp>
        <p:nvSpPr>
          <p:cNvPr id="15" name="Flowchart: Off-page Connector 14">
            <a:extLst>
              <a:ext uri="{FF2B5EF4-FFF2-40B4-BE49-F238E27FC236}">
                <a16:creationId xmlns:a16="http://schemas.microsoft.com/office/drawing/2014/main" id="{47FB16F5-8936-6753-1065-732D319397F8}"/>
              </a:ext>
            </a:extLst>
          </p:cNvPr>
          <p:cNvSpPr/>
          <p:nvPr/>
        </p:nvSpPr>
        <p:spPr>
          <a:xfrm rot="5400000">
            <a:off x="9579111" y="1191879"/>
            <a:ext cx="473538" cy="3816224"/>
          </a:xfrm>
          <a:prstGeom prst="flowChartOffpageConnector">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t" anchorCtr="0"/>
          <a:lstStyle/>
          <a:p>
            <a:r>
              <a:rPr lang="en-US"/>
              <a:t>Automated Welding Systems</a:t>
            </a:r>
          </a:p>
        </p:txBody>
      </p:sp>
    </p:spTree>
    <p:extLst>
      <p:ext uri="{BB962C8B-B14F-4D97-AF65-F5344CB8AC3E}">
        <p14:creationId xmlns:p14="http://schemas.microsoft.com/office/powerpoint/2010/main" val="18118190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background pattern&#10;&#10;Description automatically generated">
            <a:extLst>
              <a:ext uri="{FF2B5EF4-FFF2-40B4-BE49-F238E27FC236}">
                <a16:creationId xmlns:a16="http://schemas.microsoft.com/office/drawing/2014/main" id="{94D1EE3D-F272-E14B-043D-0E7F951FCFFE}"/>
              </a:ext>
            </a:extLst>
          </p:cNvPr>
          <p:cNvPicPr>
            <a:picLocks noGrp="1" noRot="1" noChangeAspect="1" noMove="1" noResize="1" noEditPoints="1" noAdjustHandles="1" noChangeArrowheads="1" noChangeShapeType="1" noCrop="1"/>
          </p:cNvPicPr>
          <p:nvPr>
            <p:ph idx="1"/>
          </p:nvPr>
        </p:nvPicPr>
        <p:blipFill>
          <a:blip r:embed="rId2">
            <a:extLst>
              <a:ext uri="{28A0092B-C50C-407E-A947-70E740481C1C}">
                <a14:useLocalDpi xmlns:a14="http://schemas.microsoft.com/office/drawing/2010/main" val="0"/>
              </a:ext>
            </a:extLst>
          </a:blip>
          <a:stretch>
            <a:fillRect/>
          </a:stretch>
        </p:blipFill>
        <p:spPr>
          <a:xfrm>
            <a:off x="0" y="-1"/>
            <a:ext cx="12192000" cy="6856287"/>
          </a:xfrm>
        </p:spPr>
      </p:pic>
      <p:sp>
        <p:nvSpPr>
          <p:cNvPr id="2" name="Title 1">
            <a:extLst>
              <a:ext uri="{FF2B5EF4-FFF2-40B4-BE49-F238E27FC236}">
                <a16:creationId xmlns:a16="http://schemas.microsoft.com/office/drawing/2014/main" id="{33A04DB5-8A62-9323-6040-A92FB64728BC}"/>
              </a:ext>
            </a:extLst>
          </p:cNvPr>
          <p:cNvSpPr>
            <a:spLocks noGrp="1"/>
          </p:cNvSpPr>
          <p:nvPr>
            <p:ph type="title"/>
          </p:nvPr>
        </p:nvSpPr>
        <p:spPr/>
        <p:txBody>
          <a:bodyPr>
            <a:normAutofit fontScale="90000"/>
          </a:bodyPr>
          <a:lstStyle/>
          <a:p>
            <a:r>
              <a:rPr lang="en-US" b="1">
                <a:solidFill>
                  <a:srgbClr val="2B5E1C"/>
                </a:solidFill>
                <a:latin typeface="Barlow" panose="00000500000000000000" pitchFamily="2" charset="0"/>
              </a:rPr>
              <a:t>The impact of various gases and emissions on production time for environmentally friendly welding </a:t>
            </a:r>
          </a:p>
        </p:txBody>
      </p:sp>
      <p:sp>
        <p:nvSpPr>
          <p:cNvPr id="7" name="TextBox 6">
            <a:extLst>
              <a:ext uri="{FF2B5EF4-FFF2-40B4-BE49-F238E27FC236}">
                <a16:creationId xmlns:a16="http://schemas.microsoft.com/office/drawing/2014/main" id="{60138D55-3320-F7C1-1DD9-9EAE1EBB126A}"/>
              </a:ext>
            </a:extLst>
          </p:cNvPr>
          <p:cNvSpPr txBox="1"/>
          <p:nvPr/>
        </p:nvSpPr>
        <p:spPr>
          <a:xfrm>
            <a:off x="4182441" y="2995130"/>
            <a:ext cx="3935005" cy="1200329"/>
          </a:xfrm>
          <a:prstGeom prst="rect">
            <a:avLst/>
          </a:prstGeom>
          <a:noFill/>
        </p:spPr>
        <p:txBody>
          <a:bodyPr wrap="square" rtlCol="0">
            <a:spAutoFit/>
          </a:bodyPr>
          <a:lstStyle/>
          <a:p>
            <a:r>
              <a:rPr lang="en-US" sz="1800">
                <a:effectLst/>
                <a:latin typeface="Calibri" panose="020F0502020204030204" pitchFamily="34" charset="0"/>
                <a:ea typeface="Calibri" panose="020F0502020204030204" pitchFamily="34" charset="0"/>
                <a:cs typeface="Times New Roman" panose="02020603050405020304" pitchFamily="18" charset="0"/>
              </a:rPr>
              <a:t>Argon is inert and generally results in stable welding arcs with good penetration. This can contribute to efficient welding processes</a:t>
            </a:r>
            <a:endParaRPr lang="en-US">
              <a:solidFill>
                <a:srgbClr val="2B5E1C"/>
              </a:solidFill>
              <a:latin typeface="Barlow" panose="00000500000000000000" pitchFamily="2" charset="0"/>
            </a:endParaRPr>
          </a:p>
        </p:txBody>
      </p:sp>
      <p:sp>
        <p:nvSpPr>
          <p:cNvPr id="3" name="Sun 2">
            <a:extLst>
              <a:ext uri="{FF2B5EF4-FFF2-40B4-BE49-F238E27FC236}">
                <a16:creationId xmlns:a16="http://schemas.microsoft.com/office/drawing/2014/main" id="{12234479-7F1E-9F48-3EE8-84A89D76D8FB}"/>
              </a:ext>
            </a:extLst>
          </p:cNvPr>
          <p:cNvSpPr/>
          <p:nvPr/>
        </p:nvSpPr>
        <p:spPr>
          <a:xfrm>
            <a:off x="5383659" y="1970222"/>
            <a:ext cx="914400" cy="914400"/>
          </a:xfrm>
          <a:prstGeom prst="sun">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Lightning Bolt 3">
            <a:extLst>
              <a:ext uri="{FF2B5EF4-FFF2-40B4-BE49-F238E27FC236}">
                <a16:creationId xmlns:a16="http://schemas.microsoft.com/office/drawing/2014/main" id="{FD1849E4-2089-6A4C-CB1B-BA71A0435AFB}"/>
              </a:ext>
            </a:extLst>
          </p:cNvPr>
          <p:cNvSpPr/>
          <p:nvPr/>
        </p:nvSpPr>
        <p:spPr>
          <a:xfrm>
            <a:off x="9606337" y="1993463"/>
            <a:ext cx="914400" cy="914400"/>
          </a:xfrm>
          <a:prstGeom prst="lightningBolt">
            <a:avLst/>
          </a:pr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peech Bubble: Rectangle 5">
            <a:extLst>
              <a:ext uri="{FF2B5EF4-FFF2-40B4-BE49-F238E27FC236}">
                <a16:creationId xmlns:a16="http://schemas.microsoft.com/office/drawing/2014/main" id="{C981B291-47F3-7D63-3461-683687AFDE5E}"/>
              </a:ext>
            </a:extLst>
          </p:cNvPr>
          <p:cNvSpPr/>
          <p:nvPr/>
        </p:nvSpPr>
        <p:spPr>
          <a:xfrm>
            <a:off x="585625" y="1941104"/>
            <a:ext cx="3935004" cy="328774"/>
          </a:xfrm>
          <a:prstGeom prst="wedgeRectCallout">
            <a:avLst>
              <a:gd name="adj1" fmla="val -21270"/>
              <a:gd name="adj2" fmla="val 180543"/>
            </a:avLst>
          </a:prstGeom>
          <a:solidFill>
            <a:schemeClr val="accent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a:t>Argon (</a:t>
            </a:r>
            <a:r>
              <a:rPr lang="en-US" sz="1400" b="1" err="1"/>
              <a:t>Ar</a:t>
            </a:r>
            <a:r>
              <a:rPr lang="en-US" sz="1400" b="1"/>
              <a:t>):</a:t>
            </a:r>
          </a:p>
        </p:txBody>
      </p:sp>
      <p:sp>
        <p:nvSpPr>
          <p:cNvPr id="8" name="Arrow: Right 7">
            <a:extLst>
              <a:ext uri="{FF2B5EF4-FFF2-40B4-BE49-F238E27FC236}">
                <a16:creationId xmlns:a16="http://schemas.microsoft.com/office/drawing/2014/main" id="{2FB660BE-DE02-7384-49E4-E777A1A8BA69}"/>
              </a:ext>
            </a:extLst>
          </p:cNvPr>
          <p:cNvSpPr/>
          <p:nvPr/>
        </p:nvSpPr>
        <p:spPr>
          <a:xfrm>
            <a:off x="585625" y="3076846"/>
            <a:ext cx="2085656" cy="1511277"/>
          </a:xfrm>
          <a:prstGeom prst="rightArrow">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Impact on Production time</a:t>
            </a:r>
          </a:p>
        </p:txBody>
      </p:sp>
      <p:sp>
        <p:nvSpPr>
          <p:cNvPr id="11" name="TextBox 10">
            <a:extLst>
              <a:ext uri="{FF2B5EF4-FFF2-40B4-BE49-F238E27FC236}">
                <a16:creationId xmlns:a16="http://schemas.microsoft.com/office/drawing/2014/main" id="{8FC27074-A93B-7CB0-8F9E-13AF91459A45}"/>
              </a:ext>
            </a:extLst>
          </p:cNvPr>
          <p:cNvSpPr txBox="1"/>
          <p:nvPr/>
        </p:nvSpPr>
        <p:spPr>
          <a:xfrm>
            <a:off x="8009560" y="2995131"/>
            <a:ext cx="3935005" cy="923330"/>
          </a:xfrm>
          <a:prstGeom prst="rect">
            <a:avLst/>
          </a:prstGeom>
          <a:noFill/>
        </p:spPr>
        <p:txBody>
          <a:bodyPr wrap="square" rtlCol="0">
            <a:spAutoFit/>
          </a:bodyPr>
          <a:lstStyle/>
          <a:p>
            <a:r>
              <a:rPr lang="en-US" sz="1800">
                <a:effectLst/>
                <a:latin typeface="Calibri" panose="020F0502020204030204" pitchFamily="34" charset="0"/>
                <a:ea typeface="Calibri" panose="020F0502020204030204" pitchFamily="34" charset="0"/>
                <a:cs typeface="Times New Roman" panose="02020603050405020304" pitchFamily="18" charset="0"/>
              </a:rPr>
              <a:t>While argon is associated with stable welding, the choice of gas alone may not significantly impact production time </a:t>
            </a:r>
            <a:endParaRPr lang="en-US">
              <a:solidFill>
                <a:srgbClr val="2B5E1C"/>
              </a:solidFill>
              <a:latin typeface="Barlow" panose="00000500000000000000" pitchFamily="2" charset="0"/>
            </a:endParaRPr>
          </a:p>
        </p:txBody>
      </p:sp>
      <p:sp>
        <p:nvSpPr>
          <p:cNvPr id="14" name="TextBox 13">
            <a:extLst>
              <a:ext uri="{FF2B5EF4-FFF2-40B4-BE49-F238E27FC236}">
                <a16:creationId xmlns:a16="http://schemas.microsoft.com/office/drawing/2014/main" id="{947401E5-1FA0-E290-AA49-88F19D1521CB}"/>
              </a:ext>
            </a:extLst>
          </p:cNvPr>
          <p:cNvSpPr txBox="1"/>
          <p:nvPr/>
        </p:nvSpPr>
        <p:spPr>
          <a:xfrm rot="16200000">
            <a:off x="-1172959" y="3333039"/>
            <a:ext cx="3056562" cy="377411"/>
          </a:xfrm>
          <a:prstGeom prst="rect">
            <a:avLst/>
          </a:prstGeom>
          <a:noFill/>
        </p:spPr>
        <p:txBody>
          <a:bodyPr wrap="square">
            <a:spAutoFit/>
          </a:bodyPr>
          <a:lstStyle/>
          <a:p>
            <a:pPr marL="0" marR="0">
              <a:lnSpc>
                <a:spcPct val="115000"/>
              </a:lnSpc>
              <a:spcBef>
                <a:spcPts val="0"/>
              </a:spcBef>
              <a:spcAft>
                <a:spcPts val="800"/>
              </a:spcAft>
            </a:pPr>
            <a:r>
              <a:rPr lang="en-US" sz="1800" spc="75">
                <a:solidFill>
                  <a:srgbClr val="2B5E1C"/>
                </a:solidFill>
                <a:effectLst/>
                <a:latin typeface="Barlow" panose="00000500000000000000" pitchFamily="2" charset="0"/>
                <a:ea typeface="Times New Roman" panose="02020603050405020304" pitchFamily="18" charset="0"/>
                <a:cs typeface="Times New Roman" panose="02020603050405020304" pitchFamily="18" charset="0"/>
              </a:rPr>
              <a:t>Choice of Shielding Gases</a:t>
            </a:r>
          </a:p>
        </p:txBody>
      </p:sp>
    </p:spTree>
    <p:extLst>
      <p:ext uri="{BB962C8B-B14F-4D97-AF65-F5344CB8AC3E}">
        <p14:creationId xmlns:p14="http://schemas.microsoft.com/office/powerpoint/2010/main" val="27197562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background pattern&#10;&#10;Description automatically generated">
            <a:extLst>
              <a:ext uri="{FF2B5EF4-FFF2-40B4-BE49-F238E27FC236}">
                <a16:creationId xmlns:a16="http://schemas.microsoft.com/office/drawing/2014/main" id="{94D1EE3D-F272-E14B-043D-0E7F951FCFFE}"/>
              </a:ext>
            </a:extLst>
          </p:cNvPr>
          <p:cNvPicPr>
            <a:picLocks noGrp="1" noRot="1" noChangeAspect="1" noMove="1" noResize="1" noEditPoints="1" noAdjustHandles="1" noChangeArrowheads="1" noChangeShapeType="1" noCrop="1"/>
          </p:cNvPicPr>
          <p:nvPr>
            <p:ph idx="1"/>
          </p:nvPr>
        </p:nvPicPr>
        <p:blipFill>
          <a:blip r:embed="rId2">
            <a:extLst>
              <a:ext uri="{28A0092B-C50C-407E-A947-70E740481C1C}">
                <a14:useLocalDpi xmlns:a14="http://schemas.microsoft.com/office/drawing/2010/main" val="0"/>
              </a:ext>
            </a:extLst>
          </a:blip>
          <a:stretch>
            <a:fillRect/>
          </a:stretch>
        </p:blipFill>
        <p:spPr>
          <a:xfrm>
            <a:off x="0" y="-1"/>
            <a:ext cx="12192000" cy="6856287"/>
          </a:xfrm>
        </p:spPr>
      </p:pic>
      <p:sp>
        <p:nvSpPr>
          <p:cNvPr id="2" name="Title 1">
            <a:extLst>
              <a:ext uri="{FF2B5EF4-FFF2-40B4-BE49-F238E27FC236}">
                <a16:creationId xmlns:a16="http://schemas.microsoft.com/office/drawing/2014/main" id="{33A04DB5-8A62-9323-6040-A92FB64728BC}"/>
              </a:ext>
            </a:extLst>
          </p:cNvPr>
          <p:cNvSpPr>
            <a:spLocks noGrp="1"/>
          </p:cNvSpPr>
          <p:nvPr>
            <p:ph type="title"/>
          </p:nvPr>
        </p:nvSpPr>
        <p:spPr/>
        <p:txBody>
          <a:bodyPr>
            <a:normAutofit fontScale="90000"/>
          </a:bodyPr>
          <a:lstStyle/>
          <a:p>
            <a:r>
              <a:rPr lang="en-US" b="1">
                <a:solidFill>
                  <a:srgbClr val="2B5E1C"/>
                </a:solidFill>
                <a:latin typeface="Barlow" panose="00000500000000000000" pitchFamily="2" charset="0"/>
              </a:rPr>
              <a:t>The impact of various gases and emissions on production time for environmentally friendly welding </a:t>
            </a:r>
          </a:p>
        </p:txBody>
      </p:sp>
      <p:sp>
        <p:nvSpPr>
          <p:cNvPr id="7" name="TextBox 6">
            <a:extLst>
              <a:ext uri="{FF2B5EF4-FFF2-40B4-BE49-F238E27FC236}">
                <a16:creationId xmlns:a16="http://schemas.microsoft.com/office/drawing/2014/main" id="{60138D55-3320-F7C1-1DD9-9EAE1EBB126A}"/>
              </a:ext>
            </a:extLst>
          </p:cNvPr>
          <p:cNvSpPr txBox="1"/>
          <p:nvPr/>
        </p:nvSpPr>
        <p:spPr>
          <a:xfrm>
            <a:off x="4182441" y="2995130"/>
            <a:ext cx="3935005" cy="923330"/>
          </a:xfrm>
          <a:prstGeom prst="rect">
            <a:avLst/>
          </a:prstGeom>
          <a:noFill/>
        </p:spPr>
        <p:txBody>
          <a:bodyPr wrap="square" rtlCol="0">
            <a:spAutoFit/>
          </a:bodyPr>
          <a:lstStyle/>
          <a:p>
            <a:r>
              <a:rPr lang="en-US" sz="1800">
                <a:effectLst/>
                <a:latin typeface="Calibri" panose="020F0502020204030204" pitchFamily="34" charset="0"/>
                <a:ea typeface="Calibri" panose="020F0502020204030204" pitchFamily="34" charset="0"/>
                <a:cs typeface="Times New Roman" panose="02020603050405020304" pitchFamily="18" charset="0"/>
              </a:rPr>
              <a:t>CO2 is often used in GMAW (MIG) welding due to its affordability and good penetration</a:t>
            </a:r>
            <a:endParaRPr lang="en-US">
              <a:solidFill>
                <a:srgbClr val="2B5E1C"/>
              </a:solidFill>
              <a:latin typeface="Barlow" panose="00000500000000000000" pitchFamily="2" charset="0"/>
            </a:endParaRPr>
          </a:p>
        </p:txBody>
      </p:sp>
      <p:sp>
        <p:nvSpPr>
          <p:cNvPr id="3" name="Sun 2">
            <a:extLst>
              <a:ext uri="{FF2B5EF4-FFF2-40B4-BE49-F238E27FC236}">
                <a16:creationId xmlns:a16="http://schemas.microsoft.com/office/drawing/2014/main" id="{12234479-7F1E-9F48-3EE8-84A89D76D8FB}"/>
              </a:ext>
            </a:extLst>
          </p:cNvPr>
          <p:cNvSpPr/>
          <p:nvPr/>
        </p:nvSpPr>
        <p:spPr>
          <a:xfrm>
            <a:off x="5383659" y="1970222"/>
            <a:ext cx="914400" cy="914400"/>
          </a:xfrm>
          <a:prstGeom prst="sun">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Lightning Bolt 3">
            <a:extLst>
              <a:ext uri="{FF2B5EF4-FFF2-40B4-BE49-F238E27FC236}">
                <a16:creationId xmlns:a16="http://schemas.microsoft.com/office/drawing/2014/main" id="{FD1849E4-2089-6A4C-CB1B-BA71A0435AFB}"/>
              </a:ext>
            </a:extLst>
          </p:cNvPr>
          <p:cNvSpPr/>
          <p:nvPr/>
        </p:nvSpPr>
        <p:spPr>
          <a:xfrm>
            <a:off x="9606337" y="1993463"/>
            <a:ext cx="914400" cy="914400"/>
          </a:xfrm>
          <a:prstGeom prst="lightningBolt">
            <a:avLst/>
          </a:pr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peech Bubble: Rectangle 5">
            <a:extLst>
              <a:ext uri="{FF2B5EF4-FFF2-40B4-BE49-F238E27FC236}">
                <a16:creationId xmlns:a16="http://schemas.microsoft.com/office/drawing/2014/main" id="{C981B291-47F3-7D63-3461-683687AFDE5E}"/>
              </a:ext>
            </a:extLst>
          </p:cNvPr>
          <p:cNvSpPr/>
          <p:nvPr/>
        </p:nvSpPr>
        <p:spPr>
          <a:xfrm>
            <a:off x="585625" y="1941104"/>
            <a:ext cx="3935004" cy="328774"/>
          </a:xfrm>
          <a:prstGeom prst="wedgeRectCallout">
            <a:avLst>
              <a:gd name="adj1" fmla="val -21270"/>
              <a:gd name="adj2" fmla="val 180543"/>
            </a:avLst>
          </a:prstGeom>
          <a:solidFill>
            <a:schemeClr val="accent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a:t>Carbon Dioxide (CO2):</a:t>
            </a:r>
          </a:p>
        </p:txBody>
      </p:sp>
      <p:sp>
        <p:nvSpPr>
          <p:cNvPr id="8" name="Arrow: Right 7">
            <a:extLst>
              <a:ext uri="{FF2B5EF4-FFF2-40B4-BE49-F238E27FC236}">
                <a16:creationId xmlns:a16="http://schemas.microsoft.com/office/drawing/2014/main" id="{2FB660BE-DE02-7384-49E4-E777A1A8BA69}"/>
              </a:ext>
            </a:extLst>
          </p:cNvPr>
          <p:cNvSpPr/>
          <p:nvPr/>
        </p:nvSpPr>
        <p:spPr>
          <a:xfrm>
            <a:off x="585625" y="3076846"/>
            <a:ext cx="2085656" cy="1511277"/>
          </a:xfrm>
          <a:prstGeom prst="rightArrow">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Impact on Production time</a:t>
            </a:r>
          </a:p>
        </p:txBody>
      </p:sp>
      <p:sp>
        <p:nvSpPr>
          <p:cNvPr id="11" name="TextBox 10">
            <a:extLst>
              <a:ext uri="{FF2B5EF4-FFF2-40B4-BE49-F238E27FC236}">
                <a16:creationId xmlns:a16="http://schemas.microsoft.com/office/drawing/2014/main" id="{8FC27074-A93B-7CB0-8F9E-13AF91459A45}"/>
              </a:ext>
            </a:extLst>
          </p:cNvPr>
          <p:cNvSpPr txBox="1"/>
          <p:nvPr/>
        </p:nvSpPr>
        <p:spPr>
          <a:xfrm>
            <a:off x="8009560" y="2995131"/>
            <a:ext cx="3935005" cy="923330"/>
          </a:xfrm>
          <a:prstGeom prst="rect">
            <a:avLst/>
          </a:prstGeom>
          <a:noFill/>
        </p:spPr>
        <p:txBody>
          <a:bodyPr wrap="square" rtlCol="0">
            <a:spAutoFit/>
          </a:bodyPr>
          <a:lstStyle/>
          <a:p>
            <a:r>
              <a:rPr lang="en-US" sz="1800">
                <a:effectLst/>
                <a:latin typeface="Calibri" panose="020F0502020204030204" pitchFamily="34" charset="0"/>
                <a:ea typeface="Calibri" panose="020F0502020204030204" pitchFamily="34" charset="0"/>
                <a:cs typeface="Times New Roman" panose="02020603050405020304" pitchFamily="18" charset="0"/>
              </a:rPr>
              <a:t>CO2 may contribute to increased spatter, which could require additional time for post-weld cleanup.</a:t>
            </a:r>
            <a:endParaRPr lang="en-US">
              <a:solidFill>
                <a:srgbClr val="2B5E1C"/>
              </a:solidFill>
              <a:latin typeface="Barlow" panose="00000500000000000000" pitchFamily="2" charset="0"/>
            </a:endParaRPr>
          </a:p>
        </p:txBody>
      </p:sp>
      <p:sp>
        <p:nvSpPr>
          <p:cNvPr id="9" name="TextBox 8">
            <a:extLst>
              <a:ext uri="{FF2B5EF4-FFF2-40B4-BE49-F238E27FC236}">
                <a16:creationId xmlns:a16="http://schemas.microsoft.com/office/drawing/2014/main" id="{14235D2D-C6D1-3496-3197-4EBD8E3F5EAC}"/>
              </a:ext>
            </a:extLst>
          </p:cNvPr>
          <p:cNvSpPr txBox="1"/>
          <p:nvPr/>
        </p:nvSpPr>
        <p:spPr>
          <a:xfrm rot="16200000">
            <a:off x="-1172959" y="3333039"/>
            <a:ext cx="3056562" cy="377411"/>
          </a:xfrm>
          <a:prstGeom prst="rect">
            <a:avLst/>
          </a:prstGeom>
          <a:noFill/>
        </p:spPr>
        <p:txBody>
          <a:bodyPr wrap="square">
            <a:spAutoFit/>
          </a:bodyPr>
          <a:lstStyle/>
          <a:p>
            <a:pPr marL="0" marR="0">
              <a:lnSpc>
                <a:spcPct val="115000"/>
              </a:lnSpc>
              <a:spcBef>
                <a:spcPts val="0"/>
              </a:spcBef>
              <a:spcAft>
                <a:spcPts val="800"/>
              </a:spcAft>
            </a:pPr>
            <a:r>
              <a:rPr lang="en-US" sz="1800" spc="75">
                <a:solidFill>
                  <a:srgbClr val="2B5E1C"/>
                </a:solidFill>
                <a:effectLst/>
                <a:latin typeface="Barlow" panose="00000500000000000000" pitchFamily="2" charset="0"/>
                <a:ea typeface="Times New Roman" panose="02020603050405020304" pitchFamily="18" charset="0"/>
                <a:cs typeface="Times New Roman" panose="02020603050405020304" pitchFamily="18" charset="0"/>
              </a:rPr>
              <a:t>Choice of Shielding Gases</a:t>
            </a:r>
          </a:p>
        </p:txBody>
      </p:sp>
    </p:spTree>
    <p:extLst>
      <p:ext uri="{BB962C8B-B14F-4D97-AF65-F5344CB8AC3E}">
        <p14:creationId xmlns:p14="http://schemas.microsoft.com/office/powerpoint/2010/main" val="11324574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background pattern&#10;&#10;Description automatically generated">
            <a:extLst>
              <a:ext uri="{FF2B5EF4-FFF2-40B4-BE49-F238E27FC236}">
                <a16:creationId xmlns:a16="http://schemas.microsoft.com/office/drawing/2014/main" id="{94D1EE3D-F272-E14B-043D-0E7F951FCFFE}"/>
              </a:ext>
            </a:extLst>
          </p:cNvPr>
          <p:cNvPicPr>
            <a:picLocks noGrp="1" noRot="1" noChangeAspect="1" noMove="1" noResize="1" noEditPoints="1" noAdjustHandles="1" noChangeArrowheads="1" noChangeShapeType="1" noCrop="1"/>
          </p:cNvPicPr>
          <p:nvPr>
            <p:ph idx="1"/>
          </p:nvPr>
        </p:nvPicPr>
        <p:blipFill>
          <a:blip r:embed="rId2">
            <a:extLst>
              <a:ext uri="{28A0092B-C50C-407E-A947-70E740481C1C}">
                <a14:useLocalDpi xmlns:a14="http://schemas.microsoft.com/office/drawing/2010/main" val="0"/>
              </a:ext>
            </a:extLst>
          </a:blip>
          <a:stretch>
            <a:fillRect/>
          </a:stretch>
        </p:blipFill>
        <p:spPr>
          <a:xfrm>
            <a:off x="0" y="-1"/>
            <a:ext cx="12192000" cy="6856287"/>
          </a:xfrm>
        </p:spPr>
      </p:pic>
      <p:sp>
        <p:nvSpPr>
          <p:cNvPr id="2" name="Title 1">
            <a:extLst>
              <a:ext uri="{FF2B5EF4-FFF2-40B4-BE49-F238E27FC236}">
                <a16:creationId xmlns:a16="http://schemas.microsoft.com/office/drawing/2014/main" id="{33A04DB5-8A62-9323-6040-A92FB64728BC}"/>
              </a:ext>
            </a:extLst>
          </p:cNvPr>
          <p:cNvSpPr>
            <a:spLocks noGrp="1"/>
          </p:cNvSpPr>
          <p:nvPr>
            <p:ph type="title"/>
          </p:nvPr>
        </p:nvSpPr>
        <p:spPr/>
        <p:txBody>
          <a:bodyPr>
            <a:normAutofit fontScale="90000"/>
          </a:bodyPr>
          <a:lstStyle/>
          <a:p>
            <a:r>
              <a:rPr lang="en-US" b="1">
                <a:solidFill>
                  <a:srgbClr val="2B5E1C"/>
                </a:solidFill>
                <a:latin typeface="Barlow" panose="00000500000000000000" pitchFamily="2" charset="0"/>
              </a:rPr>
              <a:t>The impact of various gases and emissions on production time for environmentally friendly welding </a:t>
            </a:r>
          </a:p>
        </p:txBody>
      </p:sp>
      <p:sp>
        <p:nvSpPr>
          <p:cNvPr id="7" name="TextBox 6">
            <a:extLst>
              <a:ext uri="{FF2B5EF4-FFF2-40B4-BE49-F238E27FC236}">
                <a16:creationId xmlns:a16="http://schemas.microsoft.com/office/drawing/2014/main" id="{60138D55-3320-F7C1-1DD9-9EAE1EBB126A}"/>
              </a:ext>
            </a:extLst>
          </p:cNvPr>
          <p:cNvSpPr txBox="1"/>
          <p:nvPr/>
        </p:nvSpPr>
        <p:spPr>
          <a:xfrm>
            <a:off x="4182441" y="2995130"/>
            <a:ext cx="3935005" cy="1200329"/>
          </a:xfrm>
          <a:prstGeom prst="rect">
            <a:avLst/>
          </a:prstGeom>
          <a:noFill/>
        </p:spPr>
        <p:txBody>
          <a:bodyPr wrap="square" rtlCol="0">
            <a:spAutoFit/>
          </a:bodyPr>
          <a:lstStyle/>
          <a:p>
            <a:r>
              <a:rPr lang="en-US" sz="1800">
                <a:effectLst/>
                <a:latin typeface="Calibri" panose="020F0502020204030204" pitchFamily="34" charset="0"/>
                <a:ea typeface="Calibri" panose="020F0502020204030204" pitchFamily="34" charset="0"/>
                <a:cs typeface="Times New Roman" panose="02020603050405020304" pitchFamily="18" charset="0"/>
              </a:rPr>
              <a:t>Helium can provide increased heat input and penetration, potentially reducing welding time for certain applications</a:t>
            </a:r>
            <a:endParaRPr lang="en-US">
              <a:solidFill>
                <a:srgbClr val="2B5E1C"/>
              </a:solidFill>
              <a:latin typeface="Barlow" panose="00000500000000000000" pitchFamily="2" charset="0"/>
            </a:endParaRPr>
          </a:p>
        </p:txBody>
      </p:sp>
      <p:sp>
        <p:nvSpPr>
          <p:cNvPr id="3" name="Sun 2">
            <a:extLst>
              <a:ext uri="{FF2B5EF4-FFF2-40B4-BE49-F238E27FC236}">
                <a16:creationId xmlns:a16="http://schemas.microsoft.com/office/drawing/2014/main" id="{12234479-7F1E-9F48-3EE8-84A89D76D8FB}"/>
              </a:ext>
            </a:extLst>
          </p:cNvPr>
          <p:cNvSpPr/>
          <p:nvPr/>
        </p:nvSpPr>
        <p:spPr>
          <a:xfrm>
            <a:off x="5383659" y="1970222"/>
            <a:ext cx="914400" cy="914400"/>
          </a:xfrm>
          <a:prstGeom prst="sun">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Lightning Bolt 3">
            <a:extLst>
              <a:ext uri="{FF2B5EF4-FFF2-40B4-BE49-F238E27FC236}">
                <a16:creationId xmlns:a16="http://schemas.microsoft.com/office/drawing/2014/main" id="{FD1849E4-2089-6A4C-CB1B-BA71A0435AFB}"/>
              </a:ext>
            </a:extLst>
          </p:cNvPr>
          <p:cNvSpPr/>
          <p:nvPr/>
        </p:nvSpPr>
        <p:spPr>
          <a:xfrm>
            <a:off x="9606337" y="1993463"/>
            <a:ext cx="914400" cy="914400"/>
          </a:xfrm>
          <a:prstGeom prst="lightningBolt">
            <a:avLst/>
          </a:pr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peech Bubble: Rectangle 5">
            <a:extLst>
              <a:ext uri="{FF2B5EF4-FFF2-40B4-BE49-F238E27FC236}">
                <a16:creationId xmlns:a16="http://schemas.microsoft.com/office/drawing/2014/main" id="{C981B291-47F3-7D63-3461-683687AFDE5E}"/>
              </a:ext>
            </a:extLst>
          </p:cNvPr>
          <p:cNvSpPr/>
          <p:nvPr/>
        </p:nvSpPr>
        <p:spPr>
          <a:xfrm>
            <a:off x="585625" y="1941104"/>
            <a:ext cx="3935004" cy="328774"/>
          </a:xfrm>
          <a:prstGeom prst="wedgeRectCallout">
            <a:avLst>
              <a:gd name="adj1" fmla="val -21270"/>
              <a:gd name="adj2" fmla="val 180543"/>
            </a:avLst>
          </a:prstGeom>
          <a:solidFill>
            <a:schemeClr val="accent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a:t>Helium (He):</a:t>
            </a:r>
          </a:p>
        </p:txBody>
      </p:sp>
      <p:sp>
        <p:nvSpPr>
          <p:cNvPr id="8" name="Arrow: Right 7">
            <a:extLst>
              <a:ext uri="{FF2B5EF4-FFF2-40B4-BE49-F238E27FC236}">
                <a16:creationId xmlns:a16="http://schemas.microsoft.com/office/drawing/2014/main" id="{2FB660BE-DE02-7384-49E4-E777A1A8BA69}"/>
              </a:ext>
            </a:extLst>
          </p:cNvPr>
          <p:cNvSpPr/>
          <p:nvPr/>
        </p:nvSpPr>
        <p:spPr>
          <a:xfrm>
            <a:off x="585625" y="3076846"/>
            <a:ext cx="2085656" cy="1511277"/>
          </a:xfrm>
          <a:prstGeom prst="rightArrow">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Impact on Production time</a:t>
            </a:r>
          </a:p>
        </p:txBody>
      </p:sp>
      <p:sp>
        <p:nvSpPr>
          <p:cNvPr id="11" name="TextBox 10">
            <a:extLst>
              <a:ext uri="{FF2B5EF4-FFF2-40B4-BE49-F238E27FC236}">
                <a16:creationId xmlns:a16="http://schemas.microsoft.com/office/drawing/2014/main" id="{8FC27074-A93B-7CB0-8F9E-13AF91459A45}"/>
              </a:ext>
            </a:extLst>
          </p:cNvPr>
          <p:cNvSpPr txBox="1"/>
          <p:nvPr/>
        </p:nvSpPr>
        <p:spPr>
          <a:xfrm>
            <a:off x="8009560" y="2995131"/>
            <a:ext cx="3935005" cy="1200329"/>
          </a:xfrm>
          <a:prstGeom prst="rect">
            <a:avLst/>
          </a:prstGeom>
          <a:noFill/>
        </p:spPr>
        <p:txBody>
          <a:bodyPr wrap="square" rtlCol="0">
            <a:spAutoFit/>
          </a:bodyPr>
          <a:lstStyle/>
          <a:p>
            <a:r>
              <a:rPr lang="en-US" sz="1800">
                <a:effectLst/>
                <a:latin typeface="Calibri" panose="020F0502020204030204" pitchFamily="34" charset="0"/>
                <a:ea typeface="Calibri" panose="020F0502020204030204" pitchFamily="34" charset="0"/>
                <a:cs typeface="Times New Roman" panose="02020603050405020304" pitchFamily="18" charset="0"/>
              </a:rPr>
              <a:t>The cost of helium may be a consideration, and adjustments to welding parameters are needed for optimal results.</a:t>
            </a:r>
            <a:endParaRPr lang="en-US">
              <a:solidFill>
                <a:srgbClr val="2B5E1C"/>
              </a:solidFill>
              <a:latin typeface="Barlow" panose="00000500000000000000" pitchFamily="2" charset="0"/>
            </a:endParaRPr>
          </a:p>
        </p:txBody>
      </p:sp>
      <p:sp>
        <p:nvSpPr>
          <p:cNvPr id="9" name="TextBox 8">
            <a:extLst>
              <a:ext uri="{FF2B5EF4-FFF2-40B4-BE49-F238E27FC236}">
                <a16:creationId xmlns:a16="http://schemas.microsoft.com/office/drawing/2014/main" id="{AD1B0EC5-0BC0-865C-F6BE-444C4BAD5DBE}"/>
              </a:ext>
            </a:extLst>
          </p:cNvPr>
          <p:cNvSpPr txBox="1"/>
          <p:nvPr/>
        </p:nvSpPr>
        <p:spPr>
          <a:xfrm rot="16200000">
            <a:off x="-1172959" y="3333039"/>
            <a:ext cx="3056562" cy="377411"/>
          </a:xfrm>
          <a:prstGeom prst="rect">
            <a:avLst/>
          </a:prstGeom>
          <a:noFill/>
        </p:spPr>
        <p:txBody>
          <a:bodyPr wrap="square">
            <a:spAutoFit/>
          </a:bodyPr>
          <a:lstStyle/>
          <a:p>
            <a:pPr marL="0" marR="0">
              <a:lnSpc>
                <a:spcPct val="115000"/>
              </a:lnSpc>
              <a:spcBef>
                <a:spcPts val="0"/>
              </a:spcBef>
              <a:spcAft>
                <a:spcPts val="800"/>
              </a:spcAft>
            </a:pPr>
            <a:r>
              <a:rPr lang="en-US" sz="1800" spc="75">
                <a:solidFill>
                  <a:srgbClr val="2B5E1C"/>
                </a:solidFill>
                <a:effectLst/>
                <a:latin typeface="Barlow" panose="00000500000000000000" pitchFamily="2" charset="0"/>
                <a:ea typeface="Times New Roman" panose="02020603050405020304" pitchFamily="18" charset="0"/>
                <a:cs typeface="Times New Roman" panose="02020603050405020304" pitchFamily="18" charset="0"/>
              </a:rPr>
              <a:t>Choice of Shielding Gases</a:t>
            </a:r>
          </a:p>
        </p:txBody>
      </p:sp>
    </p:spTree>
    <p:extLst>
      <p:ext uri="{BB962C8B-B14F-4D97-AF65-F5344CB8AC3E}">
        <p14:creationId xmlns:p14="http://schemas.microsoft.com/office/powerpoint/2010/main" val="4929150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background pattern&#10;&#10;Description automatically generated">
            <a:extLst>
              <a:ext uri="{FF2B5EF4-FFF2-40B4-BE49-F238E27FC236}">
                <a16:creationId xmlns:a16="http://schemas.microsoft.com/office/drawing/2014/main" id="{94D1EE3D-F272-E14B-043D-0E7F951FCFFE}"/>
              </a:ext>
            </a:extLst>
          </p:cNvPr>
          <p:cNvPicPr>
            <a:picLocks noGrp="1" noRot="1" noChangeAspect="1" noMove="1" noResize="1" noEditPoints="1" noAdjustHandles="1" noChangeArrowheads="1" noChangeShapeType="1" noCrop="1"/>
          </p:cNvPicPr>
          <p:nvPr>
            <p:ph idx="1"/>
          </p:nvPr>
        </p:nvPicPr>
        <p:blipFill>
          <a:blip r:embed="rId2">
            <a:extLst>
              <a:ext uri="{28A0092B-C50C-407E-A947-70E740481C1C}">
                <a14:useLocalDpi xmlns:a14="http://schemas.microsoft.com/office/drawing/2010/main" val="0"/>
              </a:ext>
            </a:extLst>
          </a:blip>
          <a:stretch>
            <a:fillRect/>
          </a:stretch>
        </p:blipFill>
        <p:spPr>
          <a:xfrm>
            <a:off x="0" y="-1"/>
            <a:ext cx="12192000" cy="6856287"/>
          </a:xfrm>
        </p:spPr>
      </p:pic>
      <p:sp>
        <p:nvSpPr>
          <p:cNvPr id="2" name="Title 1">
            <a:extLst>
              <a:ext uri="{FF2B5EF4-FFF2-40B4-BE49-F238E27FC236}">
                <a16:creationId xmlns:a16="http://schemas.microsoft.com/office/drawing/2014/main" id="{33A04DB5-8A62-9323-6040-A92FB64728BC}"/>
              </a:ext>
            </a:extLst>
          </p:cNvPr>
          <p:cNvSpPr>
            <a:spLocks noGrp="1"/>
          </p:cNvSpPr>
          <p:nvPr>
            <p:ph type="title"/>
          </p:nvPr>
        </p:nvSpPr>
        <p:spPr/>
        <p:txBody>
          <a:bodyPr>
            <a:normAutofit fontScale="90000"/>
          </a:bodyPr>
          <a:lstStyle/>
          <a:p>
            <a:r>
              <a:rPr lang="en-US" b="1">
                <a:solidFill>
                  <a:srgbClr val="2B5E1C"/>
                </a:solidFill>
                <a:latin typeface="Barlow" panose="00000500000000000000" pitchFamily="2" charset="0"/>
              </a:rPr>
              <a:t>The impact of various gases and emissions on production time for environmentally friendly welding </a:t>
            </a:r>
          </a:p>
        </p:txBody>
      </p:sp>
      <p:sp>
        <p:nvSpPr>
          <p:cNvPr id="7" name="TextBox 6">
            <a:extLst>
              <a:ext uri="{FF2B5EF4-FFF2-40B4-BE49-F238E27FC236}">
                <a16:creationId xmlns:a16="http://schemas.microsoft.com/office/drawing/2014/main" id="{60138D55-3320-F7C1-1DD9-9EAE1EBB126A}"/>
              </a:ext>
            </a:extLst>
          </p:cNvPr>
          <p:cNvSpPr txBox="1"/>
          <p:nvPr/>
        </p:nvSpPr>
        <p:spPr>
          <a:xfrm>
            <a:off x="4182441" y="2995130"/>
            <a:ext cx="3935005" cy="1200329"/>
          </a:xfrm>
          <a:prstGeom prst="rect">
            <a:avLst/>
          </a:prstGeom>
          <a:noFill/>
        </p:spPr>
        <p:txBody>
          <a:bodyPr wrap="square" rtlCol="0">
            <a:spAutoFit/>
          </a:bodyPr>
          <a:lstStyle/>
          <a:p>
            <a:r>
              <a:rPr lang="en-US" sz="1800">
                <a:effectLst/>
                <a:latin typeface="Calibri" panose="020F0502020204030204" pitchFamily="34" charset="0"/>
                <a:ea typeface="Calibri" panose="020F0502020204030204" pitchFamily="34" charset="0"/>
                <a:cs typeface="Times New Roman" panose="02020603050405020304" pitchFamily="18" charset="0"/>
              </a:rPr>
              <a:t>Gas mixtures are often used to balance performance and emissions. Optimal gas mixtures can contribute to efficient welding</a:t>
            </a:r>
            <a:endParaRPr lang="en-US">
              <a:solidFill>
                <a:srgbClr val="2B5E1C"/>
              </a:solidFill>
              <a:latin typeface="Barlow" panose="00000500000000000000" pitchFamily="2" charset="0"/>
            </a:endParaRPr>
          </a:p>
        </p:txBody>
      </p:sp>
      <p:sp>
        <p:nvSpPr>
          <p:cNvPr id="3" name="Sun 2">
            <a:extLst>
              <a:ext uri="{FF2B5EF4-FFF2-40B4-BE49-F238E27FC236}">
                <a16:creationId xmlns:a16="http://schemas.microsoft.com/office/drawing/2014/main" id="{12234479-7F1E-9F48-3EE8-84A89D76D8FB}"/>
              </a:ext>
            </a:extLst>
          </p:cNvPr>
          <p:cNvSpPr/>
          <p:nvPr/>
        </p:nvSpPr>
        <p:spPr>
          <a:xfrm>
            <a:off x="5383659" y="1970222"/>
            <a:ext cx="914400" cy="914400"/>
          </a:xfrm>
          <a:prstGeom prst="sun">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Lightning Bolt 3">
            <a:extLst>
              <a:ext uri="{FF2B5EF4-FFF2-40B4-BE49-F238E27FC236}">
                <a16:creationId xmlns:a16="http://schemas.microsoft.com/office/drawing/2014/main" id="{FD1849E4-2089-6A4C-CB1B-BA71A0435AFB}"/>
              </a:ext>
            </a:extLst>
          </p:cNvPr>
          <p:cNvSpPr/>
          <p:nvPr/>
        </p:nvSpPr>
        <p:spPr>
          <a:xfrm>
            <a:off x="9606337" y="1993463"/>
            <a:ext cx="914400" cy="914400"/>
          </a:xfrm>
          <a:prstGeom prst="lightningBolt">
            <a:avLst/>
          </a:pr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peech Bubble: Rectangle 5">
            <a:extLst>
              <a:ext uri="{FF2B5EF4-FFF2-40B4-BE49-F238E27FC236}">
                <a16:creationId xmlns:a16="http://schemas.microsoft.com/office/drawing/2014/main" id="{C981B291-47F3-7D63-3461-683687AFDE5E}"/>
              </a:ext>
            </a:extLst>
          </p:cNvPr>
          <p:cNvSpPr/>
          <p:nvPr/>
        </p:nvSpPr>
        <p:spPr>
          <a:xfrm>
            <a:off x="585625" y="1941104"/>
            <a:ext cx="3935004" cy="328774"/>
          </a:xfrm>
          <a:prstGeom prst="wedgeRectCallout">
            <a:avLst>
              <a:gd name="adj1" fmla="val -21270"/>
              <a:gd name="adj2" fmla="val 180543"/>
            </a:avLst>
          </a:prstGeom>
          <a:solidFill>
            <a:schemeClr val="accent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sz="1400" b="1"/>
              <a:t>Gas </a:t>
            </a:r>
            <a:r>
              <a:rPr lang="pt-BR" sz="1400" b="1" err="1"/>
              <a:t>Mixtures</a:t>
            </a:r>
            <a:r>
              <a:rPr lang="pt-BR" sz="1400" b="1"/>
              <a:t> (Ar/CO2, Ar/O2, etc.):</a:t>
            </a:r>
            <a:endParaRPr lang="en-US" sz="1400" b="1"/>
          </a:p>
        </p:txBody>
      </p:sp>
      <p:sp>
        <p:nvSpPr>
          <p:cNvPr id="8" name="Arrow: Right 7">
            <a:extLst>
              <a:ext uri="{FF2B5EF4-FFF2-40B4-BE49-F238E27FC236}">
                <a16:creationId xmlns:a16="http://schemas.microsoft.com/office/drawing/2014/main" id="{2FB660BE-DE02-7384-49E4-E777A1A8BA69}"/>
              </a:ext>
            </a:extLst>
          </p:cNvPr>
          <p:cNvSpPr/>
          <p:nvPr/>
        </p:nvSpPr>
        <p:spPr>
          <a:xfrm>
            <a:off x="585625" y="3076846"/>
            <a:ext cx="2085656" cy="1511277"/>
          </a:xfrm>
          <a:prstGeom prst="rightArrow">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Impact on Production time</a:t>
            </a:r>
          </a:p>
        </p:txBody>
      </p:sp>
      <p:sp>
        <p:nvSpPr>
          <p:cNvPr id="11" name="TextBox 10">
            <a:extLst>
              <a:ext uri="{FF2B5EF4-FFF2-40B4-BE49-F238E27FC236}">
                <a16:creationId xmlns:a16="http://schemas.microsoft.com/office/drawing/2014/main" id="{8FC27074-A93B-7CB0-8F9E-13AF91459A45}"/>
              </a:ext>
            </a:extLst>
          </p:cNvPr>
          <p:cNvSpPr txBox="1"/>
          <p:nvPr/>
        </p:nvSpPr>
        <p:spPr>
          <a:xfrm>
            <a:off x="8009560" y="2995131"/>
            <a:ext cx="3935005" cy="646331"/>
          </a:xfrm>
          <a:prstGeom prst="rect">
            <a:avLst/>
          </a:prstGeom>
          <a:noFill/>
        </p:spPr>
        <p:txBody>
          <a:bodyPr wrap="square" rtlCol="0">
            <a:spAutoFit/>
          </a:bodyPr>
          <a:lstStyle/>
          <a:p>
            <a:r>
              <a:rPr lang="en-US" sz="1800">
                <a:effectLst/>
                <a:latin typeface="Calibri" panose="020F0502020204030204" pitchFamily="34" charset="0"/>
                <a:ea typeface="Calibri" panose="020F0502020204030204" pitchFamily="34" charset="0"/>
                <a:cs typeface="Times New Roman" panose="02020603050405020304" pitchFamily="18" charset="0"/>
              </a:rPr>
              <a:t>Fine-tuning gas mixtures may be required, impacting setup time</a:t>
            </a:r>
            <a:endParaRPr lang="en-US">
              <a:solidFill>
                <a:srgbClr val="2B5E1C"/>
              </a:solidFill>
              <a:latin typeface="Barlow" panose="00000500000000000000" pitchFamily="2" charset="0"/>
            </a:endParaRPr>
          </a:p>
        </p:txBody>
      </p:sp>
      <p:sp>
        <p:nvSpPr>
          <p:cNvPr id="9" name="TextBox 8">
            <a:extLst>
              <a:ext uri="{FF2B5EF4-FFF2-40B4-BE49-F238E27FC236}">
                <a16:creationId xmlns:a16="http://schemas.microsoft.com/office/drawing/2014/main" id="{2DA24583-E1D7-F977-72BC-6BAD5248E25B}"/>
              </a:ext>
            </a:extLst>
          </p:cNvPr>
          <p:cNvSpPr txBox="1"/>
          <p:nvPr/>
        </p:nvSpPr>
        <p:spPr>
          <a:xfrm rot="16200000">
            <a:off x="-1172959" y="3333039"/>
            <a:ext cx="3056562" cy="377411"/>
          </a:xfrm>
          <a:prstGeom prst="rect">
            <a:avLst/>
          </a:prstGeom>
          <a:noFill/>
        </p:spPr>
        <p:txBody>
          <a:bodyPr wrap="square">
            <a:spAutoFit/>
          </a:bodyPr>
          <a:lstStyle/>
          <a:p>
            <a:pPr marL="0" marR="0">
              <a:lnSpc>
                <a:spcPct val="115000"/>
              </a:lnSpc>
              <a:spcBef>
                <a:spcPts val="0"/>
              </a:spcBef>
              <a:spcAft>
                <a:spcPts val="800"/>
              </a:spcAft>
            </a:pPr>
            <a:r>
              <a:rPr lang="en-US" sz="1800" spc="75">
                <a:solidFill>
                  <a:srgbClr val="2B5E1C"/>
                </a:solidFill>
                <a:effectLst/>
                <a:latin typeface="Barlow" panose="00000500000000000000" pitchFamily="2" charset="0"/>
                <a:ea typeface="Times New Roman" panose="02020603050405020304" pitchFamily="18" charset="0"/>
                <a:cs typeface="Times New Roman" panose="02020603050405020304" pitchFamily="18" charset="0"/>
              </a:rPr>
              <a:t>Choice of Shielding Gases</a:t>
            </a:r>
          </a:p>
        </p:txBody>
      </p:sp>
    </p:spTree>
    <p:extLst>
      <p:ext uri="{BB962C8B-B14F-4D97-AF65-F5344CB8AC3E}">
        <p14:creationId xmlns:p14="http://schemas.microsoft.com/office/powerpoint/2010/main" val="412571536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background pattern&#10;&#10;Description automatically generated">
            <a:extLst>
              <a:ext uri="{FF2B5EF4-FFF2-40B4-BE49-F238E27FC236}">
                <a16:creationId xmlns:a16="http://schemas.microsoft.com/office/drawing/2014/main" id="{94D1EE3D-F272-E14B-043D-0E7F951FCFFE}"/>
              </a:ext>
            </a:extLst>
          </p:cNvPr>
          <p:cNvPicPr>
            <a:picLocks noGrp="1" noRot="1" noChangeAspect="1" noMove="1" noResize="1" noEditPoints="1" noAdjustHandles="1" noChangeArrowheads="1" noChangeShapeType="1" noCrop="1"/>
          </p:cNvPicPr>
          <p:nvPr>
            <p:ph idx="1"/>
          </p:nvPr>
        </p:nvPicPr>
        <p:blipFill>
          <a:blip r:embed="rId2">
            <a:extLst>
              <a:ext uri="{28A0092B-C50C-407E-A947-70E740481C1C}">
                <a14:useLocalDpi xmlns:a14="http://schemas.microsoft.com/office/drawing/2010/main" val="0"/>
              </a:ext>
            </a:extLst>
          </a:blip>
          <a:stretch>
            <a:fillRect/>
          </a:stretch>
        </p:blipFill>
        <p:spPr>
          <a:xfrm>
            <a:off x="0" y="-1"/>
            <a:ext cx="12192000" cy="6856287"/>
          </a:xfrm>
        </p:spPr>
      </p:pic>
      <p:sp>
        <p:nvSpPr>
          <p:cNvPr id="2" name="Title 1">
            <a:extLst>
              <a:ext uri="{FF2B5EF4-FFF2-40B4-BE49-F238E27FC236}">
                <a16:creationId xmlns:a16="http://schemas.microsoft.com/office/drawing/2014/main" id="{33A04DB5-8A62-9323-6040-A92FB64728BC}"/>
              </a:ext>
            </a:extLst>
          </p:cNvPr>
          <p:cNvSpPr>
            <a:spLocks noGrp="1"/>
          </p:cNvSpPr>
          <p:nvPr>
            <p:ph type="title"/>
          </p:nvPr>
        </p:nvSpPr>
        <p:spPr/>
        <p:txBody>
          <a:bodyPr>
            <a:normAutofit fontScale="90000"/>
          </a:bodyPr>
          <a:lstStyle/>
          <a:p>
            <a:r>
              <a:rPr lang="en-US" b="1">
                <a:solidFill>
                  <a:srgbClr val="2B5E1C"/>
                </a:solidFill>
                <a:latin typeface="Barlow" panose="00000500000000000000" pitchFamily="2" charset="0"/>
              </a:rPr>
              <a:t>The impact of various gases and emissions on production time for environmentally friendly welding </a:t>
            </a:r>
          </a:p>
        </p:txBody>
      </p:sp>
      <p:sp>
        <p:nvSpPr>
          <p:cNvPr id="7" name="TextBox 6">
            <a:extLst>
              <a:ext uri="{FF2B5EF4-FFF2-40B4-BE49-F238E27FC236}">
                <a16:creationId xmlns:a16="http://schemas.microsoft.com/office/drawing/2014/main" id="{60138D55-3320-F7C1-1DD9-9EAE1EBB126A}"/>
              </a:ext>
            </a:extLst>
          </p:cNvPr>
          <p:cNvSpPr txBox="1"/>
          <p:nvPr/>
        </p:nvSpPr>
        <p:spPr>
          <a:xfrm>
            <a:off x="4182441" y="2995130"/>
            <a:ext cx="3935005" cy="1200329"/>
          </a:xfrm>
          <a:prstGeom prst="rect">
            <a:avLst/>
          </a:prstGeom>
          <a:noFill/>
        </p:spPr>
        <p:txBody>
          <a:bodyPr wrap="square" rtlCol="0">
            <a:spAutoFit/>
          </a:bodyPr>
          <a:lstStyle/>
          <a:p>
            <a:r>
              <a:rPr lang="en-US" sz="1800">
                <a:effectLst/>
                <a:latin typeface="Calibri" panose="020F0502020204030204" pitchFamily="34" charset="0"/>
                <a:ea typeface="Calibri" panose="020F0502020204030204" pitchFamily="34" charset="0"/>
                <a:cs typeface="Times New Roman" panose="02020603050405020304" pitchFamily="18" charset="0"/>
              </a:rPr>
              <a:t>Choosing low-emission gases aligns with environmentally friendly practices but may not have a direct impact on production time.</a:t>
            </a:r>
            <a:endParaRPr lang="en-US">
              <a:solidFill>
                <a:srgbClr val="2B5E1C"/>
              </a:solidFill>
              <a:latin typeface="Barlow" panose="00000500000000000000" pitchFamily="2" charset="0"/>
            </a:endParaRPr>
          </a:p>
        </p:txBody>
      </p:sp>
      <p:sp>
        <p:nvSpPr>
          <p:cNvPr id="3" name="Sun 2">
            <a:extLst>
              <a:ext uri="{FF2B5EF4-FFF2-40B4-BE49-F238E27FC236}">
                <a16:creationId xmlns:a16="http://schemas.microsoft.com/office/drawing/2014/main" id="{12234479-7F1E-9F48-3EE8-84A89D76D8FB}"/>
              </a:ext>
            </a:extLst>
          </p:cNvPr>
          <p:cNvSpPr/>
          <p:nvPr/>
        </p:nvSpPr>
        <p:spPr>
          <a:xfrm>
            <a:off x="5383659" y="1970222"/>
            <a:ext cx="914400" cy="914400"/>
          </a:xfrm>
          <a:prstGeom prst="sun">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Lightning Bolt 3">
            <a:extLst>
              <a:ext uri="{FF2B5EF4-FFF2-40B4-BE49-F238E27FC236}">
                <a16:creationId xmlns:a16="http://schemas.microsoft.com/office/drawing/2014/main" id="{FD1849E4-2089-6A4C-CB1B-BA71A0435AFB}"/>
              </a:ext>
            </a:extLst>
          </p:cNvPr>
          <p:cNvSpPr/>
          <p:nvPr/>
        </p:nvSpPr>
        <p:spPr>
          <a:xfrm>
            <a:off x="9606337" y="1993463"/>
            <a:ext cx="914400" cy="914400"/>
          </a:xfrm>
          <a:prstGeom prst="lightningBolt">
            <a:avLst/>
          </a:pr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peech Bubble: Rectangle 5">
            <a:extLst>
              <a:ext uri="{FF2B5EF4-FFF2-40B4-BE49-F238E27FC236}">
                <a16:creationId xmlns:a16="http://schemas.microsoft.com/office/drawing/2014/main" id="{C981B291-47F3-7D63-3461-683687AFDE5E}"/>
              </a:ext>
            </a:extLst>
          </p:cNvPr>
          <p:cNvSpPr/>
          <p:nvPr/>
        </p:nvSpPr>
        <p:spPr>
          <a:xfrm>
            <a:off x="585625" y="1941104"/>
            <a:ext cx="3935004" cy="328774"/>
          </a:xfrm>
          <a:prstGeom prst="wedgeRectCallout">
            <a:avLst>
              <a:gd name="adj1" fmla="val -21270"/>
              <a:gd name="adj2" fmla="val 180543"/>
            </a:avLst>
          </a:prstGeom>
          <a:solidFill>
            <a:schemeClr val="accent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sz="1400" b="1"/>
              <a:t>Low-Emission Gases </a:t>
            </a:r>
            <a:endParaRPr lang="en-US" sz="1400" b="1"/>
          </a:p>
        </p:txBody>
      </p:sp>
      <p:sp>
        <p:nvSpPr>
          <p:cNvPr id="8" name="Arrow: Right 7">
            <a:extLst>
              <a:ext uri="{FF2B5EF4-FFF2-40B4-BE49-F238E27FC236}">
                <a16:creationId xmlns:a16="http://schemas.microsoft.com/office/drawing/2014/main" id="{2FB660BE-DE02-7384-49E4-E777A1A8BA69}"/>
              </a:ext>
            </a:extLst>
          </p:cNvPr>
          <p:cNvSpPr/>
          <p:nvPr/>
        </p:nvSpPr>
        <p:spPr>
          <a:xfrm>
            <a:off x="585625" y="3076846"/>
            <a:ext cx="2085656" cy="1511277"/>
          </a:xfrm>
          <a:prstGeom prst="rightArrow">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Impact on Production time</a:t>
            </a:r>
          </a:p>
        </p:txBody>
      </p:sp>
      <p:sp>
        <p:nvSpPr>
          <p:cNvPr id="11" name="TextBox 10">
            <a:extLst>
              <a:ext uri="{FF2B5EF4-FFF2-40B4-BE49-F238E27FC236}">
                <a16:creationId xmlns:a16="http://schemas.microsoft.com/office/drawing/2014/main" id="{8FC27074-A93B-7CB0-8F9E-13AF91459A45}"/>
              </a:ext>
            </a:extLst>
          </p:cNvPr>
          <p:cNvSpPr txBox="1"/>
          <p:nvPr/>
        </p:nvSpPr>
        <p:spPr>
          <a:xfrm>
            <a:off x="8009560" y="2995131"/>
            <a:ext cx="3935005" cy="923330"/>
          </a:xfrm>
          <a:prstGeom prst="rect">
            <a:avLst/>
          </a:prstGeom>
          <a:noFill/>
        </p:spPr>
        <p:txBody>
          <a:bodyPr wrap="square" rtlCol="0">
            <a:spAutoFit/>
          </a:bodyPr>
          <a:lstStyle/>
          <a:p>
            <a:r>
              <a:rPr lang="en-US" sz="1800">
                <a:effectLst/>
                <a:latin typeface="Calibri" panose="020F0502020204030204" pitchFamily="34" charset="0"/>
                <a:ea typeface="Calibri" panose="020F0502020204030204" pitchFamily="34" charset="0"/>
                <a:cs typeface="Times New Roman" panose="02020603050405020304" pitchFamily="18" charset="0"/>
              </a:rPr>
              <a:t>The environmental benefits may justify any potential minor adjustments in welding parameters</a:t>
            </a:r>
            <a:endParaRPr lang="en-US">
              <a:solidFill>
                <a:srgbClr val="2B5E1C"/>
              </a:solidFill>
              <a:latin typeface="Barlow" panose="00000500000000000000" pitchFamily="2" charset="0"/>
            </a:endParaRPr>
          </a:p>
        </p:txBody>
      </p:sp>
      <p:sp>
        <p:nvSpPr>
          <p:cNvPr id="9" name="TextBox 8">
            <a:extLst>
              <a:ext uri="{FF2B5EF4-FFF2-40B4-BE49-F238E27FC236}">
                <a16:creationId xmlns:a16="http://schemas.microsoft.com/office/drawing/2014/main" id="{2DA24583-E1D7-F977-72BC-6BAD5248E25B}"/>
              </a:ext>
            </a:extLst>
          </p:cNvPr>
          <p:cNvSpPr txBox="1"/>
          <p:nvPr/>
        </p:nvSpPr>
        <p:spPr>
          <a:xfrm rot="16200000">
            <a:off x="-2704801" y="3006498"/>
            <a:ext cx="6120245" cy="377411"/>
          </a:xfrm>
          <a:prstGeom prst="rect">
            <a:avLst/>
          </a:prstGeom>
          <a:noFill/>
        </p:spPr>
        <p:txBody>
          <a:bodyPr wrap="square">
            <a:spAutoFit/>
          </a:bodyPr>
          <a:lstStyle/>
          <a:p>
            <a:pPr marL="0" marR="0">
              <a:lnSpc>
                <a:spcPct val="115000"/>
              </a:lnSpc>
              <a:spcBef>
                <a:spcPts val="0"/>
              </a:spcBef>
              <a:spcAft>
                <a:spcPts val="800"/>
              </a:spcAft>
            </a:pPr>
            <a:r>
              <a:rPr lang="en-US" sz="1800" spc="75">
                <a:solidFill>
                  <a:srgbClr val="2B5E1C"/>
                </a:solidFill>
                <a:effectLst/>
                <a:latin typeface="Barlow" panose="00000500000000000000" pitchFamily="2" charset="0"/>
                <a:ea typeface="Times New Roman" panose="02020603050405020304" pitchFamily="18" charset="0"/>
                <a:cs typeface="Times New Roman" panose="02020603050405020304" pitchFamily="18" charset="0"/>
              </a:rPr>
              <a:t>Emissions and Environmental Considerations</a:t>
            </a:r>
          </a:p>
        </p:txBody>
      </p:sp>
    </p:spTree>
    <p:extLst>
      <p:ext uri="{BB962C8B-B14F-4D97-AF65-F5344CB8AC3E}">
        <p14:creationId xmlns:p14="http://schemas.microsoft.com/office/powerpoint/2010/main" val="8094264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background pattern&#10;&#10;Description automatically generated">
            <a:extLst>
              <a:ext uri="{FF2B5EF4-FFF2-40B4-BE49-F238E27FC236}">
                <a16:creationId xmlns:a16="http://schemas.microsoft.com/office/drawing/2014/main" id="{94D1EE3D-F272-E14B-043D-0E7F951FCFFE}"/>
              </a:ext>
            </a:extLst>
          </p:cNvPr>
          <p:cNvPicPr>
            <a:picLocks noGrp="1" noRot="1" noChangeAspect="1" noMove="1" noResize="1" noEditPoints="1" noAdjustHandles="1" noChangeArrowheads="1" noChangeShapeType="1" noCrop="1"/>
          </p:cNvPicPr>
          <p:nvPr>
            <p:ph idx="1"/>
          </p:nvPr>
        </p:nvPicPr>
        <p:blipFill>
          <a:blip r:embed="rId2">
            <a:extLst>
              <a:ext uri="{28A0092B-C50C-407E-A947-70E740481C1C}">
                <a14:useLocalDpi xmlns:a14="http://schemas.microsoft.com/office/drawing/2010/main" val="0"/>
              </a:ext>
            </a:extLst>
          </a:blip>
          <a:stretch>
            <a:fillRect/>
          </a:stretch>
        </p:blipFill>
        <p:spPr>
          <a:xfrm>
            <a:off x="0" y="-1"/>
            <a:ext cx="12192000" cy="6856287"/>
          </a:xfrm>
        </p:spPr>
      </p:pic>
      <p:sp>
        <p:nvSpPr>
          <p:cNvPr id="2" name="Title 1">
            <a:extLst>
              <a:ext uri="{FF2B5EF4-FFF2-40B4-BE49-F238E27FC236}">
                <a16:creationId xmlns:a16="http://schemas.microsoft.com/office/drawing/2014/main" id="{33A04DB5-8A62-9323-6040-A92FB64728BC}"/>
              </a:ext>
            </a:extLst>
          </p:cNvPr>
          <p:cNvSpPr>
            <a:spLocks noGrp="1"/>
          </p:cNvSpPr>
          <p:nvPr>
            <p:ph type="title"/>
          </p:nvPr>
        </p:nvSpPr>
        <p:spPr/>
        <p:txBody>
          <a:bodyPr>
            <a:normAutofit fontScale="90000"/>
          </a:bodyPr>
          <a:lstStyle/>
          <a:p>
            <a:r>
              <a:rPr lang="en-US" b="1">
                <a:solidFill>
                  <a:srgbClr val="2B5E1C"/>
                </a:solidFill>
                <a:latin typeface="Barlow" panose="00000500000000000000" pitchFamily="2" charset="0"/>
              </a:rPr>
              <a:t>The impact of various gases and emissions on production time for environmentally friendly welding </a:t>
            </a:r>
          </a:p>
        </p:txBody>
      </p:sp>
      <p:sp>
        <p:nvSpPr>
          <p:cNvPr id="7" name="TextBox 6">
            <a:extLst>
              <a:ext uri="{FF2B5EF4-FFF2-40B4-BE49-F238E27FC236}">
                <a16:creationId xmlns:a16="http://schemas.microsoft.com/office/drawing/2014/main" id="{60138D55-3320-F7C1-1DD9-9EAE1EBB126A}"/>
              </a:ext>
            </a:extLst>
          </p:cNvPr>
          <p:cNvSpPr txBox="1"/>
          <p:nvPr/>
        </p:nvSpPr>
        <p:spPr>
          <a:xfrm>
            <a:off x="4182441" y="2995130"/>
            <a:ext cx="3935005" cy="923330"/>
          </a:xfrm>
          <a:prstGeom prst="rect">
            <a:avLst/>
          </a:prstGeom>
          <a:noFill/>
        </p:spPr>
        <p:txBody>
          <a:bodyPr wrap="square" rtlCol="0">
            <a:spAutoFit/>
          </a:bodyPr>
          <a:lstStyle/>
          <a:p>
            <a:r>
              <a:rPr lang="en-US" sz="1800">
                <a:effectLst/>
                <a:latin typeface="Calibri" panose="020F0502020204030204" pitchFamily="34" charset="0"/>
                <a:ea typeface="Calibri" panose="020F0502020204030204" pitchFamily="34" charset="0"/>
                <a:cs typeface="Times New Roman" panose="02020603050405020304" pitchFamily="18" charset="0"/>
              </a:rPr>
              <a:t>Regular emission monitoring ensures compliance with environmental standards and regulations.</a:t>
            </a:r>
            <a:endParaRPr lang="en-US">
              <a:solidFill>
                <a:srgbClr val="2B5E1C"/>
              </a:solidFill>
              <a:latin typeface="Barlow" panose="00000500000000000000" pitchFamily="2" charset="0"/>
            </a:endParaRPr>
          </a:p>
        </p:txBody>
      </p:sp>
      <p:sp>
        <p:nvSpPr>
          <p:cNvPr id="3" name="Sun 2">
            <a:extLst>
              <a:ext uri="{FF2B5EF4-FFF2-40B4-BE49-F238E27FC236}">
                <a16:creationId xmlns:a16="http://schemas.microsoft.com/office/drawing/2014/main" id="{12234479-7F1E-9F48-3EE8-84A89D76D8FB}"/>
              </a:ext>
            </a:extLst>
          </p:cNvPr>
          <p:cNvSpPr/>
          <p:nvPr/>
        </p:nvSpPr>
        <p:spPr>
          <a:xfrm>
            <a:off x="5383659" y="1970222"/>
            <a:ext cx="914400" cy="914400"/>
          </a:xfrm>
          <a:prstGeom prst="sun">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Lightning Bolt 3">
            <a:extLst>
              <a:ext uri="{FF2B5EF4-FFF2-40B4-BE49-F238E27FC236}">
                <a16:creationId xmlns:a16="http://schemas.microsoft.com/office/drawing/2014/main" id="{FD1849E4-2089-6A4C-CB1B-BA71A0435AFB}"/>
              </a:ext>
            </a:extLst>
          </p:cNvPr>
          <p:cNvSpPr/>
          <p:nvPr/>
        </p:nvSpPr>
        <p:spPr>
          <a:xfrm>
            <a:off x="9606337" y="1993463"/>
            <a:ext cx="914400" cy="914400"/>
          </a:xfrm>
          <a:prstGeom prst="lightningBolt">
            <a:avLst/>
          </a:pr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peech Bubble: Rectangle 5">
            <a:extLst>
              <a:ext uri="{FF2B5EF4-FFF2-40B4-BE49-F238E27FC236}">
                <a16:creationId xmlns:a16="http://schemas.microsoft.com/office/drawing/2014/main" id="{C981B291-47F3-7D63-3461-683687AFDE5E}"/>
              </a:ext>
            </a:extLst>
          </p:cNvPr>
          <p:cNvSpPr/>
          <p:nvPr/>
        </p:nvSpPr>
        <p:spPr>
          <a:xfrm>
            <a:off x="585625" y="1941104"/>
            <a:ext cx="3935004" cy="328774"/>
          </a:xfrm>
          <a:prstGeom prst="wedgeRectCallout">
            <a:avLst>
              <a:gd name="adj1" fmla="val -21270"/>
              <a:gd name="adj2" fmla="val 180543"/>
            </a:avLst>
          </a:prstGeom>
          <a:solidFill>
            <a:schemeClr val="accent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sz="1400" b="1"/>
              <a:t>Emission </a:t>
            </a:r>
            <a:r>
              <a:rPr lang="pt-BR" sz="1400" b="1" err="1"/>
              <a:t>Monitoring</a:t>
            </a:r>
            <a:r>
              <a:rPr lang="pt-BR" sz="1400" b="1"/>
              <a:t> </a:t>
            </a:r>
            <a:r>
              <a:rPr lang="pt-BR" sz="1400" b="1" err="1"/>
              <a:t>and</a:t>
            </a:r>
            <a:r>
              <a:rPr lang="pt-BR" sz="1400" b="1"/>
              <a:t> Compliance </a:t>
            </a:r>
            <a:endParaRPr lang="en-US" sz="1400" b="1"/>
          </a:p>
        </p:txBody>
      </p:sp>
      <p:sp>
        <p:nvSpPr>
          <p:cNvPr id="8" name="Arrow: Right 7">
            <a:extLst>
              <a:ext uri="{FF2B5EF4-FFF2-40B4-BE49-F238E27FC236}">
                <a16:creationId xmlns:a16="http://schemas.microsoft.com/office/drawing/2014/main" id="{2FB660BE-DE02-7384-49E4-E777A1A8BA69}"/>
              </a:ext>
            </a:extLst>
          </p:cNvPr>
          <p:cNvSpPr/>
          <p:nvPr/>
        </p:nvSpPr>
        <p:spPr>
          <a:xfrm>
            <a:off x="585625" y="3076846"/>
            <a:ext cx="2085656" cy="1511277"/>
          </a:xfrm>
          <a:prstGeom prst="rightArrow">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Impact on Production time</a:t>
            </a:r>
          </a:p>
        </p:txBody>
      </p:sp>
      <p:sp>
        <p:nvSpPr>
          <p:cNvPr id="11" name="TextBox 10">
            <a:extLst>
              <a:ext uri="{FF2B5EF4-FFF2-40B4-BE49-F238E27FC236}">
                <a16:creationId xmlns:a16="http://schemas.microsoft.com/office/drawing/2014/main" id="{8FC27074-A93B-7CB0-8F9E-13AF91459A45}"/>
              </a:ext>
            </a:extLst>
          </p:cNvPr>
          <p:cNvSpPr txBox="1"/>
          <p:nvPr/>
        </p:nvSpPr>
        <p:spPr>
          <a:xfrm>
            <a:off x="8009560" y="2995131"/>
            <a:ext cx="3935005" cy="1200329"/>
          </a:xfrm>
          <a:prstGeom prst="rect">
            <a:avLst/>
          </a:prstGeom>
          <a:noFill/>
        </p:spPr>
        <p:txBody>
          <a:bodyPr wrap="square" rtlCol="0">
            <a:spAutoFit/>
          </a:bodyPr>
          <a:lstStyle/>
          <a:p>
            <a:r>
              <a:rPr lang="en-US" sz="1800">
                <a:effectLst/>
                <a:latin typeface="Calibri" panose="020F0502020204030204" pitchFamily="34" charset="0"/>
                <a:ea typeface="Calibri" panose="020F0502020204030204" pitchFamily="34" charset="0"/>
                <a:cs typeface="Times New Roman" panose="02020603050405020304" pitchFamily="18" charset="0"/>
              </a:rPr>
              <a:t>Periodic monitoring may have a minimal impact on production time, but it is a necessary aspect of environmentally friendly practices.</a:t>
            </a:r>
            <a:endParaRPr lang="en-US">
              <a:solidFill>
                <a:srgbClr val="2B5E1C"/>
              </a:solidFill>
              <a:latin typeface="Barlow" panose="00000500000000000000" pitchFamily="2" charset="0"/>
            </a:endParaRPr>
          </a:p>
        </p:txBody>
      </p:sp>
      <p:sp>
        <p:nvSpPr>
          <p:cNvPr id="9" name="TextBox 8">
            <a:extLst>
              <a:ext uri="{FF2B5EF4-FFF2-40B4-BE49-F238E27FC236}">
                <a16:creationId xmlns:a16="http://schemas.microsoft.com/office/drawing/2014/main" id="{2DA24583-E1D7-F977-72BC-6BAD5248E25B}"/>
              </a:ext>
            </a:extLst>
          </p:cNvPr>
          <p:cNvSpPr txBox="1"/>
          <p:nvPr/>
        </p:nvSpPr>
        <p:spPr>
          <a:xfrm rot="16200000">
            <a:off x="-2704801" y="3006498"/>
            <a:ext cx="6120245" cy="377411"/>
          </a:xfrm>
          <a:prstGeom prst="rect">
            <a:avLst/>
          </a:prstGeom>
          <a:noFill/>
        </p:spPr>
        <p:txBody>
          <a:bodyPr wrap="square">
            <a:spAutoFit/>
          </a:bodyPr>
          <a:lstStyle/>
          <a:p>
            <a:pPr marL="0" marR="0">
              <a:lnSpc>
                <a:spcPct val="115000"/>
              </a:lnSpc>
              <a:spcBef>
                <a:spcPts val="0"/>
              </a:spcBef>
              <a:spcAft>
                <a:spcPts val="800"/>
              </a:spcAft>
            </a:pPr>
            <a:r>
              <a:rPr lang="en-US" sz="1800" spc="75">
                <a:solidFill>
                  <a:srgbClr val="2B5E1C"/>
                </a:solidFill>
                <a:effectLst/>
                <a:latin typeface="Barlow" panose="00000500000000000000" pitchFamily="2" charset="0"/>
                <a:ea typeface="Times New Roman" panose="02020603050405020304" pitchFamily="18" charset="0"/>
                <a:cs typeface="Times New Roman" panose="02020603050405020304" pitchFamily="18" charset="0"/>
              </a:rPr>
              <a:t>Emissions and Environmental Considerations</a:t>
            </a:r>
          </a:p>
        </p:txBody>
      </p:sp>
    </p:spTree>
    <p:extLst>
      <p:ext uri="{BB962C8B-B14F-4D97-AF65-F5344CB8AC3E}">
        <p14:creationId xmlns:p14="http://schemas.microsoft.com/office/powerpoint/2010/main" val="377829938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background pattern&#10;&#10;Description automatically generated">
            <a:extLst>
              <a:ext uri="{FF2B5EF4-FFF2-40B4-BE49-F238E27FC236}">
                <a16:creationId xmlns:a16="http://schemas.microsoft.com/office/drawing/2014/main" id="{94D1EE3D-F272-E14B-043D-0E7F951FCFFE}"/>
              </a:ext>
            </a:extLst>
          </p:cNvPr>
          <p:cNvPicPr>
            <a:picLocks noGrp="1" noRot="1" noChangeAspect="1" noMove="1" noResize="1" noEditPoints="1" noAdjustHandles="1" noChangeArrowheads="1" noChangeShapeType="1" noCrop="1"/>
          </p:cNvPicPr>
          <p:nvPr>
            <p:ph idx="1"/>
          </p:nvPr>
        </p:nvPicPr>
        <p:blipFill>
          <a:blip r:embed="rId2">
            <a:extLst>
              <a:ext uri="{28A0092B-C50C-407E-A947-70E740481C1C}">
                <a14:useLocalDpi xmlns:a14="http://schemas.microsoft.com/office/drawing/2010/main" val="0"/>
              </a:ext>
            </a:extLst>
          </a:blip>
          <a:stretch>
            <a:fillRect/>
          </a:stretch>
        </p:blipFill>
        <p:spPr>
          <a:xfrm>
            <a:off x="0" y="-1"/>
            <a:ext cx="12192000" cy="6856287"/>
          </a:xfrm>
        </p:spPr>
      </p:pic>
      <p:sp>
        <p:nvSpPr>
          <p:cNvPr id="2" name="Title 1">
            <a:extLst>
              <a:ext uri="{FF2B5EF4-FFF2-40B4-BE49-F238E27FC236}">
                <a16:creationId xmlns:a16="http://schemas.microsoft.com/office/drawing/2014/main" id="{33A04DB5-8A62-9323-6040-A92FB64728BC}"/>
              </a:ext>
            </a:extLst>
          </p:cNvPr>
          <p:cNvSpPr>
            <a:spLocks noGrp="1"/>
          </p:cNvSpPr>
          <p:nvPr>
            <p:ph type="title"/>
          </p:nvPr>
        </p:nvSpPr>
        <p:spPr/>
        <p:txBody>
          <a:bodyPr>
            <a:normAutofit fontScale="90000"/>
          </a:bodyPr>
          <a:lstStyle/>
          <a:p>
            <a:r>
              <a:rPr lang="en-US" b="1">
                <a:solidFill>
                  <a:srgbClr val="2B5E1C"/>
                </a:solidFill>
                <a:latin typeface="Barlow" panose="00000500000000000000" pitchFamily="2" charset="0"/>
              </a:rPr>
              <a:t>The impact of various gases and emissions on production time for environmentally friendly welding </a:t>
            </a:r>
          </a:p>
        </p:txBody>
      </p:sp>
      <p:sp>
        <p:nvSpPr>
          <p:cNvPr id="7" name="TextBox 6">
            <a:extLst>
              <a:ext uri="{FF2B5EF4-FFF2-40B4-BE49-F238E27FC236}">
                <a16:creationId xmlns:a16="http://schemas.microsoft.com/office/drawing/2014/main" id="{60138D55-3320-F7C1-1DD9-9EAE1EBB126A}"/>
              </a:ext>
            </a:extLst>
          </p:cNvPr>
          <p:cNvSpPr txBox="1"/>
          <p:nvPr/>
        </p:nvSpPr>
        <p:spPr>
          <a:xfrm>
            <a:off x="4182441" y="2995130"/>
            <a:ext cx="3935005" cy="1200329"/>
          </a:xfrm>
          <a:prstGeom prst="rect">
            <a:avLst/>
          </a:prstGeom>
          <a:noFill/>
        </p:spPr>
        <p:txBody>
          <a:bodyPr wrap="square" rtlCol="0">
            <a:spAutoFit/>
          </a:bodyPr>
          <a:lstStyle/>
          <a:p>
            <a:r>
              <a:rPr lang="en-US" sz="1800">
                <a:effectLst/>
                <a:latin typeface="Calibri" panose="020F0502020204030204" pitchFamily="34" charset="0"/>
                <a:ea typeface="Calibri" panose="020F0502020204030204" pitchFamily="34" charset="0"/>
                <a:cs typeface="Times New Roman" panose="02020603050405020304" pitchFamily="18" charset="0"/>
              </a:rPr>
              <a:t>Implementing efficient welding practices, such as using advanced welding processes or automation, can reduce production time.</a:t>
            </a:r>
            <a:endParaRPr lang="en-US">
              <a:solidFill>
                <a:srgbClr val="2B5E1C"/>
              </a:solidFill>
              <a:latin typeface="Barlow" panose="00000500000000000000" pitchFamily="2" charset="0"/>
            </a:endParaRPr>
          </a:p>
        </p:txBody>
      </p:sp>
      <p:sp>
        <p:nvSpPr>
          <p:cNvPr id="3" name="Sun 2">
            <a:extLst>
              <a:ext uri="{FF2B5EF4-FFF2-40B4-BE49-F238E27FC236}">
                <a16:creationId xmlns:a16="http://schemas.microsoft.com/office/drawing/2014/main" id="{12234479-7F1E-9F48-3EE8-84A89D76D8FB}"/>
              </a:ext>
            </a:extLst>
          </p:cNvPr>
          <p:cNvSpPr/>
          <p:nvPr/>
        </p:nvSpPr>
        <p:spPr>
          <a:xfrm>
            <a:off x="5383659" y="1970222"/>
            <a:ext cx="914400" cy="914400"/>
          </a:xfrm>
          <a:prstGeom prst="sun">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Lightning Bolt 3">
            <a:extLst>
              <a:ext uri="{FF2B5EF4-FFF2-40B4-BE49-F238E27FC236}">
                <a16:creationId xmlns:a16="http://schemas.microsoft.com/office/drawing/2014/main" id="{FD1849E4-2089-6A4C-CB1B-BA71A0435AFB}"/>
              </a:ext>
            </a:extLst>
          </p:cNvPr>
          <p:cNvSpPr/>
          <p:nvPr/>
        </p:nvSpPr>
        <p:spPr>
          <a:xfrm>
            <a:off x="9606337" y="1993463"/>
            <a:ext cx="914400" cy="914400"/>
          </a:xfrm>
          <a:prstGeom prst="lightningBolt">
            <a:avLst/>
          </a:pr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peech Bubble: Rectangle 5">
            <a:extLst>
              <a:ext uri="{FF2B5EF4-FFF2-40B4-BE49-F238E27FC236}">
                <a16:creationId xmlns:a16="http://schemas.microsoft.com/office/drawing/2014/main" id="{C981B291-47F3-7D63-3461-683687AFDE5E}"/>
              </a:ext>
            </a:extLst>
          </p:cNvPr>
          <p:cNvSpPr/>
          <p:nvPr/>
        </p:nvSpPr>
        <p:spPr>
          <a:xfrm>
            <a:off x="585625" y="1941104"/>
            <a:ext cx="3935004" cy="328774"/>
          </a:xfrm>
          <a:prstGeom prst="wedgeRectCallout">
            <a:avLst>
              <a:gd name="adj1" fmla="val -21270"/>
              <a:gd name="adj2" fmla="val 180543"/>
            </a:avLst>
          </a:prstGeom>
          <a:solidFill>
            <a:schemeClr val="accent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sz="1400" b="1"/>
              <a:t>Efficiency </a:t>
            </a:r>
            <a:r>
              <a:rPr lang="pt-BR" sz="1400" b="1" err="1"/>
              <a:t>Improvements</a:t>
            </a:r>
            <a:r>
              <a:rPr lang="pt-BR" sz="1400" b="1"/>
              <a:t>:</a:t>
            </a:r>
            <a:endParaRPr lang="en-US" sz="1400" b="1"/>
          </a:p>
        </p:txBody>
      </p:sp>
      <p:sp>
        <p:nvSpPr>
          <p:cNvPr id="8" name="Arrow: Right 7">
            <a:extLst>
              <a:ext uri="{FF2B5EF4-FFF2-40B4-BE49-F238E27FC236}">
                <a16:creationId xmlns:a16="http://schemas.microsoft.com/office/drawing/2014/main" id="{2FB660BE-DE02-7384-49E4-E777A1A8BA69}"/>
              </a:ext>
            </a:extLst>
          </p:cNvPr>
          <p:cNvSpPr/>
          <p:nvPr/>
        </p:nvSpPr>
        <p:spPr>
          <a:xfrm>
            <a:off x="585625" y="3076846"/>
            <a:ext cx="2085656" cy="1511277"/>
          </a:xfrm>
          <a:prstGeom prst="rightArrow">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Impact on Production time</a:t>
            </a:r>
          </a:p>
        </p:txBody>
      </p:sp>
      <p:sp>
        <p:nvSpPr>
          <p:cNvPr id="11" name="TextBox 10">
            <a:extLst>
              <a:ext uri="{FF2B5EF4-FFF2-40B4-BE49-F238E27FC236}">
                <a16:creationId xmlns:a16="http://schemas.microsoft.com/office/drawing/2014/main" id="{8FC27074-A93B-7CB0-8F9E-13AF91459A45}"/>
              </a:ext>
            </a:extLst>
          </p:cNvPr>
          <p:cNvSpPr txBox="1"/>
          <p:nvPr/>
        </p:nvSpPr>
        <p:spPr>
          <a:xfrm>
            <a:off x="8009560" y="2995131"/>
            <a:ext cx="3935005" cy="1200329"/>
          </a:xfrm>
          <a:prstGeom prst="rect">
            <a:avLst/>
          </a:prstGeom>
          <a:noFill/>
        </p:spPr>
        <p:txBody>
          <a:bodyPr wrap="square" rtlCol="0">
            <a:spAutoFit/>
          </a:bodyPr>
          <a:lstStyle/>
          <a:p>
            <a:r>
              <a:rPr lang="en-US" sz="1800">
                <a:effectLst/>
                <a:latin typeface="Calibri" panose="020F0502020204030204" pitchFamily="34" charset="0"/>
                <a:ea typeface="Calibri" panose="020F0502020204030204" pitchFamily="34" charset="0"/>
                <a:cs typeface="Times New Roman" panose="02020603050405020304" pitchFamily="18" charset="0"/>
              </a:rPr>
              <a:t>Initial setup and training may be required for the adoption of new technologies, impacting production initially.</a:t>
            </a:r>
            <a:endParaRPr lang="en-US">
              <a:solidFill>
                <a:srgbClr val="2B5E1C"/>
              </a:solidFill>
              <a:latin typeface="Barlow" panose="00000500000000000000" pitchFamily="2" charset="0"/>
            </a:endParaRPr>
          </a:p>
        </p:txBody>
      </p:sp>
      <p:sp>
        <p:nvSpPr>
          <p:cNvPr id="9" name="TextBox 8">
            <a:extLst>
              <a:ext uri="{FF2B5EF4-FFF2-40B4-BE49-F238E27FC236}">
                <a16:creationId xmlns:a16="http://schemas.microsoft.com/office/drawing/2014/main" id="{2DA24583-E1D7-F977-72BC-6BAD5248E25B}"/>
              </a:ext>
            </a:extLst>
          </p:cNvPr>
          <p:cNvSpPr txBox="1"/>
          <p:nvPr/>
        </p:nvSpPr>
        <p:spPr>
          <a:xfrm rot="16200000">
            <a:off x="-2704801" y="3006498"/>
            <a:ext cx="6120245" cy="377411"/>
          </a:xfrm>
          <a:prstGeom prst="rect">
            <a:avLst/>
          </a:prstGeom>
          <a:noFill/>
        </p:spPr>
        <p:txBody>
          <a:bodyPr wrap="square">
            <a:spAutoFit/>
          </a:bodyPr>
          <a:lstStyle/>
          <a:p>
            <a:pPr marL="0" marR="0">
              <a:lnSpc>
                <a:spcPct val="115000"/>
              </a:lnSpc>
              <a:spcBef>
                <a:spcPts val="0"/>
              </a:spcBef>
              <a:spcAft>
                <a:spcPts val="800"/>
              </a:spcAft>
            </a:pPr>
            <a:r>
              <a:rPr lang="en-US" sz="1800" spc="75">
                <a:solidFill>
                  <a:srgbClr val="2B5E1C"/>
                </a:solidFill>
                <a:effectLst/>
                <a:latin typeface="Barlow" panose="00000500000000000000" pitchFamily="2" charset="0"/>
                <a:ea typeface="Times New Roman" panose="02020603050405020304" pitchFamily="18" charset="0"/>
                <a:cs typeface="Times New Roman" panose="02020603050405020304" pitchFamily="18" charset="0"/>
              </a:rPr>
              <a:t>Efficiency and Process Optimization</a:t>
            </a:r>
          </a:p>
        </p:txBody>
      </p:sp>
    </p:spTree>
    <p:extLst>
      <p:ext uri="{BB962C8B-B14F-4D97-AF65-F5344CB8AC3E}">
        <p14:creationId xmlns:p14="http://schemas.microsoft.com/office/powerpoint/2010/main" val="217792568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background pattern&#10;&#10;Description automatically generated">
            <a:extLst>
              <a:ext uri="{FF2B5EF4-FFF2-40B4-BE49-F238E27FC236}">
                <a16:creationId xmlns:a16="http://schemas.microsoft.com/office/drawing/2014/main" id="{94D1EE3D-F272-E14B-043D-0E7F951FCFFE}"/>
              </a:ext>
            </a:extLst>
          </p:cNvPr>
          <p:cNvPicPr>
            <a:picLocks noGrp="1" noRot="1" noChangeAspect="1" noMove="1" noResize="1" noEditPoints="1" noAdjustHandles="1" noChangeArrowheads="1" noChangeShapeType="1" noCrop="1"/>
          </p:cNvPicPr>
          <p:nvPr>
            <p:ph idx="1"/>
          </p:nvPr>
        </p:nvPicPr>
        <p:blipFill>
          <a:blip r:embed="rId2">
            <a:extLst>
              <a:ext uri="{28A0092B-C50C-407E-A947-70E740481C1C}">
                <a14:useLocalDpi xmlns:a14="http://schemas.microsoft.com/office/drawing/2010/main" val="0"/>
              </a:ext>
            </a:extLst>
          </a:blip>
          <a:stretch>
            <a:fillRect/>
          </a:stretch>
        </p:blipFill>
        <p:spPr>
          <a:xfrm>
            <a:off x="0" y="-1"/>
            <a:ext cx="12192000" cy="6856287"/>
          </a:xfrm>
        </p:spPr>
      </p:pic>
      <p:sp>
        <p:nvSpPr>
          <p:cNvPr id="2" name="Title 1">
            <a:extLst>
              <a:ext uri="{FF2B5EF4-FFF2-40B4-BE49-F238E27FC236}">
                <a16:creationId xmlns:a16="http://schemas.microsoft.com/office/drawing/2014/main" id="{33A04DB5-8A62-9323-6040-A92FB64728BC}"/>
              </a:ext>
            </a:extLst>
          </p:cNvPr>
          <p:cNvSpPr>
            <a:spLocks noGrp="1"/>
          </p:cNvSpPr>
          <p:nvPr>
            <p:ph type="title"/>
          </p:nvPr>
        </p:nvSpPr>
        <p:spPr/>
        <p:txBody>
          <a:bodyPr>
            <a:normAutofit fontScale="90000"/>
          </a:bodyPr>
          <a:lstStyle/>
          <a:p>
            <a:r>
              <a:rPr lang="en-US" b="1">
                <a:solidFill>
                  <a:srgbClr val="2B5E1C"/>
                </a:solidFill>
                <a:latin typeface="Barlow" panose="00000500000000000000" pitchFamily="2" charset="0"/>
              </a:rPr>
              <a:t>The impact of various gases and emissions on production time for environmentally friendly welding </a:t>
            </a:r>
          </a:p>
        </p:txBody>
      </p:sp>
      <p:sp>
        <p:nvSpPr>
          <p:cNvPr id="7" name="TextBox 6">
            <a:extLst>
              <a:ext uri="{FF2B5EF4-FFF2-40B4-BE49-F238E27FC236}">
                <a16:creationId xmlns:a16="http://schemas.microsoft.com/office/drawing/2014/main" id="{60138D55-3320-F7C1-1DD9-9EAE1EBB126A}"/>
              </a:ext>
            </a:extLst>
          </p:cNvPr>
          <p:cNvSpPr txBox="1"/>
          <p:nvPr/>
        </p:nvSpPr>
        <p:spPr>
          <a:xfrm>
            <a:off x="3995404" y="2995130"/>
            <a:ext cx="3935005" cy="923330"/>
          </a:xfrm>
          <a:prstGeom prst="rect">
            <a:avLst/>
          </a:prstGeom>
          <a:noFill/>
        </p:spPr>
        <p:txBody>
          <a:bodyPr wrap="square" rtlCol="0">
            <a:spAutoFit/>
          </a:bodyPr>
          <a:lstStyle/>
          <a:p>
            <a:r>
              <a:rPr lang="en-US" sz="1800">
                <a:effectLst/>
                <a:latin typeface="Calibri" panose="020F0502020204030204" pitchFamily="34" charset="0"/>
                <a:ea typeface="Calibri" panose="020F0502020204030204" pitchFamily="34" charset="0"/>
                <a:cs typeface="Times New Roman" panose="02020603050405020304" pitchFamily="18" charset="0"/>
              </a:rPr>
              <a:t>Optimizing welding parameters to reduce emissions can contribute to environmentally friendly welding</a:t>
            </a:r>
            <a:endParaRPr lang="en-US">
              <a:solidFill>
                <a:srgbClr val="2B5E1C"/>
              </a:solidFill>
              <a:latin typeface="Barlow" panose="00000500000000000000" pitchFamily="2" charset="0"/>
            </a:endParaRPr>
          </a:p>
        </p:txBody>
      </p:sp>
      <p:sp>
        <p:nvSpPr>
          <p:cNvPr id="3" name="Sun 2">
            <a:extLst>
              <a:ext uri="{FF2B5EF4-FFF2-40B4-BE49-F238E27FC236}">
                <a16:creationId xmlns:a16="http://schemas.microsoft.com/office/drawing/2014/main" id="{12234479-7F1E-9F48-3EE8-84A89D76D8FB}"/>
              </a:ext>
            </a:extLst>
          </p:cNvPr>
          <p:cNvSpPr/>
          <p:nvPr/>
        </p:nvSpPr>
        <p:spPr>
          <a:xfrm>
            <a:off x="5383659" y="1970222"/>
            <a:ext cx="914400" cy="914400"/>
          </a:xfrm>
          <a:prstGeom prst="sun">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Lightning Bolt 3">
            <a:extLst>
              <a:ext uri="{FF2B5EF4-FFF2-40B4-BE49-F238E27FC236}">
                <a16:creationId xmlns:a16="http://schemas.microsoft.com/office/drawing/2014/main" id="{FD1849E4-2089-6A4C-CB1B-BA71A0435AFB}"/>
              </a:ext>
            </a:extLst>
          </p:cNvPr>
          <p:cNvSpPr/>
          <p:nvPr/>
        </p:nvSpPr>
        <p:spPr>
          <a:xfrm>
            <a:off x="9606337" y="1993463"/>
            <a:ext cx="914400" cy="914400"/>
          </a:xfrm>
          <a:prstGeom prst="lightningBolt">
            <a:avLst/>
          </a:pr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peech Bubble: Rectangle 5">
            <a:extLst>
              <a:ext uri="{FF2B5EF4-FFF2-40B4-BE49-F238E27FC236}">
                <a16:creationId xmlns:a16="http://schemas.microsoft.com/office/drawing/2014/main" id="{C981B291-47F3-7D63-3461-683687AFDE5E}"/>
              </a:ext>
            </a:extLst>
          </p:cNvPr>
          <p:cNvSpPr/>
          <p:nvPr/>
        </p:nvSpPr>
        <p:spPr>
          <a:xfrm>
            <a:off x="585625" y="1941104"/>
            <a:ext cx="3935004" cy="328774"/>
          </a:xfrm>
          <a:prstGeom prst="wedgeRectCallout">
            <a:avLst>
              <a:gd name="adj1" fmla="val -21270"/>
              <a:gd name="adj2" fmla="val 180543"/>
            </a:avLst>
          </a:prstGeom>
          <a:solidFill>
            <a:schemeClr val="accent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a:t>Process Optimization for Emission Reduction</a:t>
            </a:r>
            <a:r>
              <a:rPr lang="pt-BR" sz="1400" b="1"/>
              <a:t>:</a:t>
            </a:r>
            <a:endParaRPr lang="en-US" sz="1400" b="1"/>
          </a:p>
        </p:txBody>
      </p:sp>
      <p:sp>
        <p:nvSpPr>
          <p:cNvPr id="8" name="Arrow: Right 7">
            <a:extLst>
              <a:ext uri="{FF2B5EF4-FFF2-40B4-BE49-F238E27FC236}">
                <a16:creationId xmlns:a16="http://schemas.microsoft.com/office/drawing/2014/main" id="{2FB660BE-DE02-7384-49E4-E777A1A8BA69}"/>
              </a:ext>
            </a:extLst>
          </p:cNvPr>
          <p:cNvSpPr/>
          <p:nvPr/>
        </p:nvSpPr>
        <p:spPr>
          <a:xfrm>
            <a:off x="585625" y="3076846"/>
            <a:ext cx="2085656" cy="1511277"/>
          </a:xfrm>
          <a:prstGeom prst="rightArrow">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Impact on Production time</a:t>
            </a:r>
          </a:p>
        </p:txBody>
      </p:sp>
      <p:sp>
        <p:nvSpPr>
          <p:cNvPr id="11" name="TextBox 10">
            <a:extLst>
              <a:ext uri="{FF2B5EF4-FFF2-40B4-BE49-F238E27FC236}">
                <a16:creationId xmlns:a16="http://schemas.microsoft.com/office/drawing/2014/main" id="{8FC27074-A93B-7CB0-8F9E-13AF91459A45}"/>
              </a:ext>
            </a:extLst>
          </p:cNvPr>
          <p:cNvSpPr txBox="1"/>
          <p:nvPr/>
        </p:nvSpPr>
        <p:spPr>
          <a:xfrm>
            <a:off x="8009560" y="2995131"/>
            <a:ext cx="3935005" cy="923330"/>
          </a:xfrm>
          <a:prstGeom prst="rect">
            <a:avLst/>
          </a:prstGeom>
          <a:noFill/>
        </p:spPr>
        <p:txBody>
          <a:bodyPr wrap="square" rtlCol="0">
            <a:spAutoFit/>
          </a:bodyPr>
          <a:lstStyle/>
          <a:p>
            <a:r>
              <a:rPr lang="en-US" sz="1800">
                <a:effectLst/>
                <a:latin typeface="Calibri" panose="020F0502020204030204" pitchFamily="34" charset="0"/>
                <a:ea typeface="Calibri" panose="020F0502020204030204" pitchFamily="34" charset="0"/>
                <a:cs typeface="Times New Roman" panose="02020603050405020304" pitchFamily="18" charset="0"/>
              </a:rPr>
              <a:t>Fine-tuning parameters may be necessary, potentially affecting initial setup time..</a:t>
            </a:r>
            <a:endParaRPr lang="en-US">
              <a:solidFill>
                <a:srgbClr val="2B5E1C"/>
              </a:solidFill>
              <a:latin typeface="Barlow" panose="00000500000000000000" pitchFamily="2" charset="0"/>
            </a:endParaRPr>
          </a:p>
        </p:txBody>
      </p:sp>
      <p:sp>
        <p:nvSpPr>
          <p:cNvPr id="9" name="TextBox 8">
            <a:extLst>
              <a:ext uri="{FF2B5EF4-FFF2-40B4-BE49-F238E27FC236}">
                <a16:creationId xmlns:a16="http://schemas.microsoft.com/office/drawing/2014/main" id="{2DA24583-E1D7-F977-72BC-6BAD5248E25B}"/>
              </a:ext>
            </a:extLst>
          </p:cNvPr>
          <p:cNvSpPr txBox="1"/>
          <p:nvPr/>
        </p:nvSpPr>
        <p:spPr>
          <a:xfrm rot="16200000">
            <a:off x="-2704801" y="3006498"/>
            <a:ext cx="6120245" cy="377411"/>
          </a:xfrm>
          <a:prstGeom prst="rect">
            <a:avLst/>
          </a:prstGeom>
          <a:noFill/>
        </p:spPr>
        <p:txBody>
          <a:bodyPr wrap="square">
            <a:spAutoFit/>
          </a:bodyPr>
          <a:lstStyle/>
          <a:p>
            <a:pPr marL="0" marR="0">
              <a:lnSpc>
                <a:spcPct val="115000"/>
              </a:lnSpc>
              <a:spcBef>
                <a:spcPts val="0"/>
              </a:spcBef>
              <a:spcAft>
                <a:spcPts val="800"/>
              </a:spcAft>
            </a:pPr>
            <a:r>
              <a:rPr lang="en-US" sz="1800" spc="75">
                <a:solidFill>
                  <a:srgbClr val="2B5E1C"/>
                </a:solidFill>
                <a:effectLst/>
                <a:latin typeface="Barlow" panose="00000500000000000000" pitchFamily="2" charset="0"/>
                <a:ea typeface="Times New Roman" panose="02020603050405020304" pitchFamily="18" charset="0"/>
                <a:cs typeface="Times New Roman" panose="02020603050405020304" pitchFamily="18" charset="0"/>
              </a:rPr>
              <a:t>Efficiency and Process Optimization</a:t>
            </a:r>
          </a:p>
        </p:txBody>
      </p:sp>
    </p:spTree>
    <p:extLst>
      <p:ext uri="{BB962C8B-B14F-4D97-AF65-F5344CB8AC3E}">
        <p14:creationId xmlns:p14="http://schemas.microsoft.com/office/powerpoint/2010/main" val="174870529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background pattern&#10;&#10;Description automatically generated">
            <a:extLst>
              <a:ext uri="{FF2B5EF4-FFF2-40B4-BE49-F238E27FC236}">
                <a16:creationId xmlns:a16="http://schemas.microsoft.com/office/drawing/2014/main" id="{94D1EE3D-F272-E14B-043D-0E7F951FCFFE}"/>
              </a:ext>
            </a:extLst>
          </p:cNvPr>
          <p:cNvPicPr>
            <a:picLocks noGrp="1" noRot="1" noChangeAspect="1" noMove="1" noResize="1" noEditPoints="1" noAdjustHandles="1" noChangeArrowheads="1" noChangeShapeType="1" noCrop="1"/>
          </p:cNvPicPr>
          <p:nvPr>
            <p:ph idx="1"/>
          </p:nvPr>
        </p:nvPicPr>
        <p:blipFill>
          <a:blip r:embed="rId3">
            <a:extLst>
              <a:ext uri="{28A0092B-C50C-407E-A947-70E740481C1C}">
                <a14:useLocalDpi xmlns:a14="http://schemas.microsoft.com/office/drawing/2010/main" val="0"/>
              </a:ext>
            </a:extLst>
          </a:blip>
          <a:stretch>
            <a:fillRect/>
          </a:stretch>
        </p:blipFill>
        <p:spPr>
          <a:xfrm>
            <a:off x="0" y="-1"/>
            <a:ext cx="12192000" cy="6856287"/>
          </a:xfrm>
        </p:spPr>
      </p:pic>
      <p:sp>
        <p:nvSpPr>
          <p:cNvPr id="2" name="Title 1">
            <a:extLst>
              <a:ext uri="{FF2B5EF4-FFF2-40B4-BE49-F238E27FC236}">
                <a16:creationId xmlns:a16="http://schemas.microsoft.com/office/drawing/2014/main" id="{33A04DB5-8A62-9323-6040-A92FB64728BC}"/>
              </a:ext>
            </a:extLst>
          </p:cNvPr>
          <p:cNvSpPr>
            <a:spLocks noGrp="1"/>
          </p:cNvSpPr>
          <p:nvPr>
            <p:ph type="title"/>
          </p:nvPr>
        </p:nvSpPr>
        <p:spPr/>
        <p:txBody>
          <a:bodyPr>
            <a:normAutofit/>
          </a:bodyPr>
          <a:lstStyle/>
          <a:p>
            <a:r>
              <a:rPr lang="en-US" sz="4000" b="1">
                <a:solidFill>
                  <a:srgbClr val="2B5E1C"/>
                </a:solidFill>
                <a:latin typeface="Barlow" panose="00000500000000000000" pitchFamily="2" charset="0"/>
              </a:rPr>
              <a:t>GREENWELDING examples</a:t>
            </a:r>
          </a:p>
        </p:txBody>
      </p:sp>
      <p:sp>
        <p:nvSpPr>
          <p:cNvPr id="7" name="TextBox 6">
            <a:extLst>
              <a:ext uri="{FF2B5EF4-FFF2-40B4-BE49-F238E27FC236}">
                <a16:creationId xmlns:a16="http://schemas.microsoft.com/office/drawing/2014/main" id="{60138D55-3320-F7C1-1DD9-9EAE1EBB126A}"/>
              </a:ext>
            </a:extLst>
          </p:cNvPr>
          <p:cNvSpPr txBox="1"/>
          <p:nvPr/>
        </p:nvSpPr>
        <p:spPr>
          <a:xfrm>
            <a:off x="464212" y="2042591"/>
            <a:ext cx="10764328" cy="369332"/>
          </a:xfrm>
          <a:prstGeom prst="rect">
            <a:avLst/>
          </a:prstGeom>
          <a:noFill/>
        </p:spPr>
        <p:txBody>
          <a:bodyPr wrap="square" rtlCol="0">
            <a:spAutoFit/>
          </a:bodyPr>
          <a:lstStyle/>
          <a:p>
            <a:r>
              <a:rPr lang="en-US" b="1">
                <a:solidFill>
                  <a:srgbClr val="2B5E1C"/>
                </a:solidFill>
                <a:latin typeface="Barlow" panose="00000500000000000000" pitchFamily="2" charset="0"/>
              </a:rPr>
              <a:t>Renewable energy application in welding procedures</a:t>
            </a:r>
          </a:p>
        </p:txBody>
      </p:sp>
      <p:sp>
        <p:nvSpPr>
          <p:cNvPr id="3" name="TextBox 2">
            <a:extLst>
              <a:ext uri="{FF2B5EF4-FFF2-40B4-BE49-F238E27FC236}">
                <a16:creationId xmlns:a16="http://schemas.microsoft.com/office/drawing/2014/main" id="{1AF8D8F4-2ACA-7AD4-0B98-AAFA688DADEF}"/>
              </a:ext>
            </a:extLst>
          </p:cNvPr>
          <p:cNvSpPr txBox="1"/>
          <p:nvPr/>
        </p:nvSpPr>
        <p:spPr>
          <a:xfrm>
            <a:off x="589472" y="2425146"/>
            <a:ext cx="10764328" cy="646331"/>
          </a:xfrm>
          <a:prstGeom prst="rect">
            <a:avLst/>
          </a:prstGeom>
          <a:noFill/>
        </p:spPr>
        <p:txBody>
          <a:bodyPr wrap="square" rtlCol="0">
            <a:spAutoFit/>
          </a:bodyPr>
          <a:lstStyle/>
          <a:p>
            <a:pPr marL="285750" indent="-285750">
              <a:buFont typeface="Arial" panose="020B0604020202020204" pitchFamily="34" charset="0"/>
              <a:buChar char="•"/>
            </a:pPr>
            <a:r>
              <a:rPr lang="en-US">
                <a:latin typeface="Calibri" panose="020F0502020204030204" pitchFamily="34" charset="0"/>
                <a:cs typeface="Times New Roman" panose="02020603050405020304" pitchFamily="18" charset="0"/>
              </a:rPr>
              <a:t>A company occupied with welding procedures in South Italy decides to shift to renewable energy for it welding procedures</a:t>
            </a:r>
            <a:endParaRPr lang="en-US">
              <a:latin typeface="Barlow" panose="00000500000000000000" pitchFamily="2" charset="0"/>
            </a:endParaRPr>
          </a:p>
        </p:txBody>
      </p:sp>
      <p:sp>
        <p:nvSpPr>
          <p:cNvPr id="6" name="TextBox 5">
            <a:extLst>
              <a:ext uri="{FF2B5EF4-FFF2-40B4-BE49-F238E27FC236}">
                <a16:creationId xmlns:a16="http://schemas.microsoft.com/office/drawing/2014/main" id="{32BE9CD5-07B7-D8C6-53C6-272ACD091435}"/>
              </a:ext>
            </a:extLst>
          </p:cNvPr>
          <p:cNvSpPr txBox="1"/>
          <p:nvPr/>
        </p:nvSpPr>
        <p:spPr>
          <a:xfrm>
            <a:off x="1498948" y="3071477"/>
            <a:ext cx="9967586" cy="923330"/>
          </a:xfrm>
          <a:prstGeom prst="rect">
            <a:avLst/>
          </a:prstGeom>
          <a:noFill/>
        </p:spPr>
        <p:txBody>
          <a:bodyPr wrap="square">
            <a:spAutoFit/>
          </a:bodyPr>
          <a:lstStyle/>
          <a:p>
            <a:r>
              <a:rPr lang="en-US" b="0" i="0">
                <a:solidFill>
                  <a:srgbClr val="374151"/>
                </a:solidFill>
                <a:effectLst/>
                <a:latin typeface="Söhne"/>
              </a:rPr>
              <a:t>The company installs solar panels on its facilities’ roof to generate electricity. They invest in energy-efficient welding power sources and LED lighting. </a:t>
            </a:r>
            <a:r>
              <a:rPr lang="en-US">
                <a:solidFill>
                  <a:srgbClr val="374151"/>
                </a:solidFill>
                <a:latin typeface="Söhne"/>
              </a:rPr>
              <a:t>T</a:t>
            </a:r>
            <a:r>
              <a:rPr lang="en-US" b="0" i="0">
                <a:solidFill>
                  <a:srgbClr val="374151"/>
                </a:solidFill>
                <a:effectLst/>
                <a:latin typeface="Söhne"/>
              </a:rPr>
              <a:t>ransition to solar power significantly reduces their dependence on the grid and lowers overall carbon emissions.</a:t>
            </a:r>
            <a:endParaRPr lang="en-US"/>
          </a:p>
        </p:txBody>
      </p:sp>
      <p:sp>
        <p:nvSpPr>
          <p:cNvPr id="8" name="TextBox 7">
            <a:extLst>
              <a:ext uri="{FF2B5EF4-FFF2-40B4-BE49-F238E27FC236}">
                <a16:creationId xmlns:a16="http://schemas.microsoft.com/office/drawing/2014/main" id="{0CE3724E-EA95-08C6-964D-7AA5C34EB482}"/>
              </a:ext>
            </a:extLst>
          </p:cNvPr>
          <p:cNvSpPr txBox="1"/>
          <p:nvPr/>
        </p:nvSpPr>
        <p:spPr>
          <a:xfrm>
            <a:off x="589472" y="4364139"/>
            <a:ext cx="10877062" cy="646331"/>
          </a:xfrm>
          <a:prstGeom prst="rect">
            <a:avLst/>
          </a:prstGeom>
          <a:noFill/>
        </p:spPr>
        <p:txBody>
          <a:bodyPr wrap="square" rtlCol="0">
            <a:spAutoFit/>
          </a:bodyPr>
          <a:lstStyle/>
          <a:p>
            <a:pPr marL="285750" indent="-285750">
              <a:buFont typeface="Arial" panose="020B0604020202020204" pitchFamily="34" charset="0"/>
              <a:buChar char="•"/>
            </a:pPr>
            <a:r>
              <a:rPr lang="en-US">
                <a:latin typeface="Calibri" panose="020F0502020204030204" pitchFamily="34" charset="0"/>
                <a:cs typeface="Times New Roman" panose="02020603050405020304" pitchFamily="18" charset="0"/>
              </a:rPr>
              <a:t>A construction company aims to reduce its environmental impact by using in welding consumables made by recycled materials.</a:t>
            </a:r>
            <a:endParaRPr lang="en-US">
              <a:latin typeface="Barlow" panose="00000500000000000000" pitchFamily="2" charset="0"/>
            </a:endParaRPr>
          </a:p>
        </p:txBody>
      </p:sp>
      <p:sp>
        <p:nvSpPr>
          <p:cNvPr id="9" name="TextBox 8">
            <a:extLst>
              <a:ext uri="{FF2B5EF4-FFF2-40B4-BE49-F238E27FC236}">
                <a16:creationId xmlns:a16="http://schemas.microsoft.com/office/drawing/2014/main" id="{65F00BA7-B566-2C8F-8636-3C3AED4EC83D}"/>
              </a:ext>
            </a:extLst>
          </p:cNvPr>
          <p:cNvSpPr txBox="1"/>
          <p:nvPr/>
        </p:nvSpPr>
        <p:spPr>
          <a:xfrm>
            <a:off x="464212" y="3994807"/>
            <a:ext cx="10764328" cy="369332"/>
          </a:xfrm>
          <a:prstGeom prst="rect">
            <a:avLst/>
          </a:prstGeom>
          <a:noFill/>
        </p:spPr>
        <p:txBody>
          <a:bodyPr wrap="square" rtlCol="0">
            <a:spAutoFit/>
          </a:bodyPr>
          <a:lstStyle/>
          <a:p>
            <a:r>
              <a:rPr lang="en-US" b="1">
                <a:solidFill>
                  <a:srgbClr val="2B5E1C"/>
                </a:solidFill>
                <a:latin typeface="Barlow" panose="00000500000000000000" pitchFamily="2" charset="0"/>
              </a:rPr>
              <a:t>Welding consumables made by recycled materials</a:t>
            </a:r>
          </a:p>
        </p:txBody>
      </p:sp>
      <p:sp>
        <p:nvSpPr>
          <p:cNvPr id="10" name="TextBox 9">
            <a:extLst>
              <a:ext uri="{FF2B5EF4-FFF2-40B4-BE49-F238E27FC236}">
                <a16:creationId xmlns:a16="http://schemas.microsoft.com/office/drawing/2014/main" id="{A41399A4-3216-C6B4-633C-3B44058BB4DA}"/>
              </a:ext>
            </a:extLst>
          </p:cNvPr>
          <p:cNvSpPr txBox="1"/>
          <p:nvPr/>
        </p:nvSpPr>
        <p:spPr>
          <a:xfrm>
            <a:off x="1676400" y="5010048"/>
            <a:ext cx="9967586" cy="1200329"/>
          </a:xfrm>
          <a:prstGeom prst="rect">
            <a:avLst/>
          </a:prstGeom>
          <a:noFill/>
        </p:spPr>
        <p:txBody>
          <a:bodyPr wrap="square">
            <a:spAutoFit/>
          </a:bodyPr>
          <a:lstStyle/>
          <a:p>
            <a:r>
              <a:rPr lang="en-US" b="0" i="0">
                <a:solidFill>
                  <a:srgbClr val="374151"/>
                </a:solidFill>
                <a:effectLst/>
                <a:latin typeface="Söhne"/>
              </a:rPr>
              <a:t>The company asks a suppliers to produce welding wires and electrodes made from recycled materials. They are conducting weldability tests to ensure the recycled consumables are conform with the required quality standards. If </a:t>
            </a:r>
            <a:r>
              <a:rPr lang="en-US">
                <a:solidFill>
                  <a:srgbClr val="374151"/>
                </a:solidFill>
                <a:latin typeface="Söhne"/>
              </a:rPr>
              <a:t>yes, by this way the construction company </a:t>
            </a:r>
            <a:r>
              <a:rPr lang="en-US" b="0" i="0">
                <a:solidFill>
                  <a:srgbClr val="374151"/>
                </a:solidFill>
                <a:effectLst/>
                <a:latin typeface="Söhne"/>
              </a:rPr>
              <a:t>not only reduces its demand for new raw material but also lowers the total carbon footprint during the welding process.</a:t>
            </a:r>
            <a:endParaRPr lang="en-US"/>
          </a:p>
        </p:txBody>
      </p:sp>
    </p:spTree>
    <p:extLst>
      <p:ext uri="{BB962C8B-B14F-4D97-AF65-F5344CB8AC3E}">
        <p14:creationId xmlns:p14="http://schemas.microsoft.com/office/powerpoint/2010/main" val="686041322"/>
      </p:ext>
    </p:extLst>
  </p:cSld>
  <p:clrMapOvr>
    <a:masterClrMapping/>
  </p:clrMapOvr>
  <p:extLst>
    <p:ext uri="{6950BFC3-D8DA-4A85-94F7-54DA5524770B}">
      <p188:commentRel xmlns:p188="http://schemas.microsoft.com/office/powerpoint/2018/8/main" r:id="rId2"/>
    </p:ext>
  </p:extLs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background pattern&#10;&#10;Description automatically generated">
            <a:extLst>
              <a:ext uri="{FF2B5EF4-FFF2-40B4-BE49-F238E27FC236}">
                <a16:creationId xmlns:a16="http://schemas.microsoft.com/office/drawing/2014/main" id="{94D1EE3D-F272-E14B-043D-0E7F951FCFFE}"/>
              </a:ext>
            </a:extLst>
          </p:cNvPr>
          <p:cNvPicPr>
            <a:picLocks noGrp="1" noRot="1" noChangeAspect="1" noMove="1" noResize="1" noEditPoints="1" noAdjustHandles="1" noChangeArrowheads="1" noChangeShapeType="1" noCrop="1"/>
          </p:cNvPicPr>
          <p:nvPr>
            <p:ph idx="1"/>
          </p:nvPr>
        </p:nvPicPr>
        <p:blipFill>
          <a:blip r:embed="rId2">
            <a:extLst>
              <a:ext uri="{28A0092B-C50C-407E-A947-70E740481C1C}">
                <a14:useLocalDpi xmlns:a14="http://schemas.microsoft.com/office/drawing/2010/main" val="0"/>
              </a:ext>
            </a:extLst>
          </a:blip>
          <a:stretch>
            <a:fillRect/>
          </a:stretch>
        </p:blipFill>
        <p:spPr>
          <a:xfrm>
            <a:off x="0" y="-1"/>
            <a:ext cx="12192000" cy="6856287"/>
          </a:xfrm>
        </p:spPr>
      </p:pic>
      <p:sp>
        <p:nvSpPr>
          <p:cNvPr id="7" name="TextBox 6">
            <a:extLst>
              <a:ext uri="{FF2B5EF4-FFF2-40B4-BE49-F238E27FC236}">
                <a16:creationId xmlns:a16="http://schemas.microsoft.com/office/drawing/2014/main" id="{60138D55-3320-F7C1-1DD9-9EAE1EBB126A}"/>
              </a:ext>
            </a:extLst>
          </p:cNvPr>
          <p:cNvSpPr txBox="1"/>
          <p:nvPr/>
        </p:nvSpPr>
        <p:spPr>
          <a:xfrm>
            <a:off x="464212" y="2042591"/>
            <a:ext cx="10764328" cy="369332"/>
          </a:xfrm>
          <a:prstGeom prst="rect">
            <a:avLst/>
          </a:prstGeom>
          <a:noFill/>
        </p:spPr>
        <p:txBody>
          <a:bodyPr wrap="square" rtlCol="0">
            <a:spAutoFit/>
          </a:bodyPr>
          <a:lstStyle/>
          <a:p>
            <a:r>
              <a:rPr lang="en-US" b="1">
                <a:solidFill>
                  <a:srgbClr val="2B5E1C"/>
                </a:solidFill>
                <a:latin typeface="Barlow" panose="00000500000000000000" pitchFamily="2" charset="0"/>
              </a:rPr>
              <a:t>Welding Fume emissions </a:t>
            </a:r>
          </a:p>
        </p:txBody>
      </p:sp>
      <p:sp>
        <p:nvSpPr>
          <p:cNvPr id="3" name="TextBox 2">
            <a:extLst>
              <a:ext uri="{FF2B5EF4-FFF2-40B4-BE49-F238E27FC236}">
                <a16:creationId xmlns:a16="http://schemas.microsoft.com/office/drawing/2014/main" id="{1AF8D8F4-2ACA-7AD4-0B98-AAFA688DADEF}"/>
              </a:ext>
            </a:extLst>
          </p:cNvPr>
          <p:cNvSpPr txBox="1"/>
          <p:nvPr/>
        </p:nvSpPr>
        <p:spPr>
          <a:xfrm>
            <a:off x="589472" y="2425146"/>
            <a:ext cx="10764328" cy="646331"/>
          </a:xfrm>
          <a:prstGeom prst="rect">
            <a:avLst/>
          </a:prstGeom>
          <a:noFill/>
        </p:spPr>
        <p:txBody>
          <a:bodyPr wrap="square" rtlCol="0">
            <a:spAutoFit/>
          </a:bodyPr>
          <a:lstStyle/>
          <a:p>
            <a:pPr marL="285750" indent="-285750">
              <a:buFont typeface="Arial" panose="020B0604020202020204" pitchFamily="34" charset="0"/>
              <a:buChar char="•"/>
            </a:pPr>
            <a:r>
              <a:rPr lang="en-US">
                <a:latin typeface="Calibri" panose="020F0502020204030204" pitchFamily="34" charset="0"/>
                <a:cs typeface="Times New Roman" panose="02020603050405020304" pitchFamily="18" charset="0"/>
              </a:rPr>
              <a:t>A large-scale manufacturing company understands the importance of controlling the emission of welding fumes for both welders  health and environmental considerations.</a:t>
            </a:r>
            <a:endParaRPr lang="en-US">
              <a:latin typeface="Barlow" panose="00000500000000000000" pitchFamily="2" charset="0"/>
            </a:endParaRPr>
          </a:p>
        </p:txBody>
      </p:sp>
      <p:sp>
        <p:nvSpPr>
          <p:cNvPr id="6" name="TextBox 5">
            <a:extLst>
              <a:ext uri="{FF2B5EF4-FFF2-40B4-BE49-F238E27FC236}">
                <a16:creationId xmlns:a16="http://schemas.microsoft.com/office/drawing/2014/main" id="{32BE9CD5-07B7-D8C6-53C6-272ACD091435}"/>
              </a:ext>
            </a:extLst>
          </p:cNvPr>
          <p:cNvSpPr txBox="1"/>
          <p:nvPr/>
        </p:nvSpPr>
        <p:spPr>
          <a:xfrm>
            <a:off x="1634942" y="3056836"/>
            <a:ext cx="9967586" cy="923330"/>
          </a:xfrm>
          <a:prstGeom prst="rect">
            <a:avLst/>
          </a:prstGeom>
          <a:noFill/>
        </p:spPr>
        <p:txBody>
          <a:bodyPr wrap="square">
            <a:spAutoFit/>
          </a:bodyPr>
          <a:lstStyle/>
          <a:p>
            <a:r>
              <a:rPr lang="en-US" b="0" i="0">
                <a:solidFill>
                  <a:srgbClr val="374151"/>
                </a:solidFill>
                <a:effectLst/>
                <a:latin typeface="Söhne"/>
              </a:rPr>
              <a:t>The company invests in advanced fume extraction and filtration systems in its welding workshop </a:t>
            </a:r>
            <a:r>
              <a:rPr lang="en-US">
                <a:solidFill>
                  <a:srgbClr val="374151"/>
                </a:solidFill>
                <a:latin typeface="Söhne"/>
              </a:rPr>
              <a:t>facilities. </a:t>
            </a:r>
            <a:r>
              <a:rPr lang="en-US" b="0" i="0">
                <a:solidFill>
                  <a:srgbClr val="374151"/>
                </a:solidFill>
                <a:effectLst/>
                <a:latin typeface="Söhne"/>
              </a:rPr>
              <a:t> High-efficiency filters are used to commit and filter welding fumes before releasing  them to the </a:t>
            </a:r>
            <a:r>
              <a:rPr lang="en-US">
                <a:solidFill>
                  <a:srgbClr val="374151"/>
                </a:solidFill>
                <a:latin typeface="Söhne"/>
              </a:rPr>
              <a:t>atmosphere</a:t>
            </a:r>
            <a:r>
              <a:rPr lang="en-US" b="0" i="0">
                <a:solidFill>
                  <a:srgbClr val="374151"/>
                </a:solidFill>
                <a:effectLst/>
                <a:latin typeface="Söhne"/>
              </a:rPr>
              <a:t>. By this way they reduce the air pollution and provides a healthier working environment.</a:t>
            </a:r>
            <a:endParaRPr lang="en-US"/>
          </a:p>
        </p:txBody>
      </p:sp>
      <p:sp>
        <p:nvSpPr>
          <p:cNvPr id="11" name="TextBox 10">
            <a:extLst>
              <a:ext uri="{FF2B5EF4-FFF2-40B4-BE49-F238E27FC236}">
                <a16:creationId xmlns:a16="http://schemas.microsoft.com/office/drawing/2014/main" id="{6848C7F6-1C8D-FE6D-32B7-541F606B4A54}"/>
              </a:ext>
            </a:extLst>
          </p:cNvPr>
          <p:cNvSpPr txBox="1"/>
          <p:nvPr/>
        </p:nvSpPr>
        <p:spPr>
          <a:xfrm>
            <a:off x="429957" y="4068293"/>
            <a:ext cx="10764328" cy="369332"/>
          </a:xfrm>
          <a:prstGeom prst="rect">
            <a:avLst/>
          </a:prstGeom>
          <a:noFill/>
        </p:spPr>
        <p:txBody>
          <a:bodyPr wrap="square" rtlCol="0">
            <a:spAutoFit/>
          </a:bodyPr>
          <a:lstStyle/>
          <a:p>
            <a:r>
              <a:rPr lang="en-US" b="1">
                <a:solidFill>
                  <a:srgbClr val="2B5E1C"/>
                </a:solidFill>
                <a:latin typeface="Barlow" panose="00000500000000000000" pitchFamily="2" charset="0"/>
              </a:rPr>
              <a:t>Welding Robot Integration for Precision and Efficiency</a:t>
            </a:r>
          </a:p>
        </p:txBody>
      </p:sp>
      <p:sp>
        <p:nvSpPr>
          <p:cNvPr id="12" name="TextBox 11">
            <a:extLst>
              <a:ext uri="{FF2B5EF4-FFF2-40B4-BE49-F238E27FC236}">
                <a16:creationId xmlns:a16="http://schemas.microsoft.com/office/drawing/2014/main" id="{6B95B3D6-4922-EF51-11E8-F75B234750C8}"/>
              </a:ext>
            </a:extLst>
          </p:cNvPr>
          <p:cNvSpPr txBox="1"/>
          <p:nvPr/>
        </p:nvSpPr>
        <p:spPr>
          <a:xfrm>
            <a:off x="464212" y="4525752"/>
            <a:ext cx="10764328" cy="369332"/>
          </a:xfrm>
          <a:prstGeom prst="rect">
            <a:avLst/>
          </a:prstGeom>
          <a:noFill/>
        </p:spPr>
        <p:txBody>
          <a:bodyPr wrap="square" rtlCol="0">
            <a:spAutoFit/>
          </a:bodyPr>
          <a:lstStyle/>
          <a:p>
            <a:pPr marL="285750" indent="-285750">
              <a:buFont typeface="Arial" panose="020B0604020202020204" pitchFamily="34" charset="0"/>
              <a:buChar char="•"/>
            </a:pPr>
            <a:r>
              <a:rPr lang="en-US">
                <a:latin typeface="Calibri" panose="020F0502020204030204" pitchFamily="34" charset="0"/>
                <a:cs typeface="Times New Roman" panose="02020603050405020304" pitchFamily="18" charset="0"/>
              </a:rPr>
              <a:t>An automotive assembly plant wants to improve the precision and efficiency of their welding operations..</a:t>
            </a:r>
            <a:endParaRPr lang="en-US">
              <a:latin typeface="Barlow" panose="00000500000000000000" pitchFamily="2" charset="0"/>
            </a:endParaRPr>
          </a:p>
        </p:txBody>
      </p:sp>
      <p:sp>
        <p:nvSpPr>
          <p:cNvPr id="13" name="TextBox 12">
            <a:extLst>
              <a:ext uri="{FF2B5EF4-FFF2-40B4-BE49-F238E27FC236}">
                <a16:creationId xmlns:a16="http://schemas.microsoft.com/office/drawing/2014/main" id="{DC560E5F-8878-BA0A-D8AB-B57D4C64AAE0}"/>
              </a:ext>
            </a:extLst>
          </p:cNvPr>
          <p:cNvSpPr txBox="1"/>
          <p:nvPr/>
        </p:nvSpPr>
        <p:spPr>
          <a:xfrm>
            <a:off x="1567255" y="4834276"/>
            <a:ext cx="9967586" cy="1200329"/>
          </a:xfrm>
          <a:prstGeom prst="rect">
            <a:avLst/>
          </a:prstGeom>
          <a:noFill/>
        </p:spPr>
        <p:txBody>
          <a:bodyPr wrap="square">
            <a:spAutoFit/>
          </a:bodyPr>
          <a:lstStyle/>
          <a:p>
            <a:r>
              <a:rPr lang="en-US" b="0" i="0">
                <a:solidFill>
                  <a:srgbClr val="374151"/>
                </a:solidFill>
                <a:effectLst/>
                <a:latin typeface="Söhne"/>
              </a:rPr>
              <a:t>The company invests in robotic welding systems that offer high precision and efficiency. These robots use advanced sensors to optimize welding parameters, minimizing the need for rework. The automation not only increase product quality but also reduces energy consumption compared to traditional manual welding processes.</a:t>
            </a:r>
            <a:endParaRPr lang="en-US"/>
          </a:p>
        </p:txBody>
      </p:sp>
      <p:sp>
        <p:nvSpPr>
          <p:cNvPr id="16" name="Title 1">
            <a:extLst>
              <a:ext uri="{FF2B5EF4-FFF2-40B4-BE49-F238E27FC236}">
                <a16:creationId xmlns:a16="http://schemas.microsoft.com/office/drawing/2014/main" id="{967AC52A-53A3-25CA-41F1-90C9188B6EF5}"/>
              </a:ext>
            </a:extLst>
          </p:cNvPr>
          <p:cNvSpPr>
            <a:spLocks noGrp="1"/>
          </p:cNvSpPr>
          <p:nvPr>
            <p:ph type="title"/>
          </p:nvPr>
        </p:nvSpPr>
        <p:spPr>
          <a:xfrm>
            <a:off x="838200" y="365125"/>
            <a:ext cx="10515600" cy="1325563"/>
          </a:xfrm>
        </p:spPr>
        <p:txBody>
          <a:bodyPr>
            <a:normAutofit/>
          </a:bodyPr>
          <a:lstStyle/>
          <a:p>
            <a:r>
              <a:rPr lang="en-US" sz="4000" b="1">
                <a:solidFill>
                  <a:srgbClr val="2B5E1C"/>
                </a:solidFill>
                <a:latin typeface="Barlow" panose="00000500000000000000" pitchFamily="2" charset="0"/>
              </a:rPr>
              <a:t>GREENWELDING examples</a:t>
            </a:r>
          </a:p>
        </p:txBody>
      </p:sp>
    </p:spTree>
    <p:extLst>
      <p:ext uri="{BB962C8B-B14F-4D97-AF65-F5344CB8AC3E}">
        <p14:creationId xmlns:p14="http://schemas.microsoft.com/office/powerpoint/2010/main" val="18674847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background pattern&#10;&#10;Description automatically generated">
            <a:extLst>
              <a:ext uri="{FF2B5EF4-FFF2-40B4-BE49-F238E27FC236}">
                <a16:creationId xmlns:a16="http://schemas.microsoft.com/office/drawing/2014/main" id="{94D1EE3D-F272-E14B-043D-0E7F951FCFFE}"/>
              </a:ext>
            </a:extLst>
          </p:cNvPr>
          <p:cNvPicPr>
            <a:picLocks noGrp="1" noRot="1" noChangeAspect="1" noMove="1" noResize="1" noEditPoints="1" noAdjustHandles="1" noChangeArrowheads="1" noChangeShapeType="1" noCrop="1"/>
          </p:cNvPicPr>
          <p:nvPr>
            <p:ph idx="1"/>
          </p:nvPr>
        </p:nvPicPr>
        <p:blipFill>
          <a:blip r:embed="rId2">
            <a:extLst>
              <a:ext uri="{28A0092B-C50C-407E-A947-70E740481C1C}">
                <a14:useLocalDpi xmlns:a14="http://schemas.microsoft.com/office/drawing/2010/main" val="0"/>
              </a:ext>
            </a:extLst>
          </a:blip>
          <a:stretch>
            <a:fillRect/>
          </a:stretch>
        </p:blipFill>
        <p:spPr>
          <a:xfrm>
            <a:off x="0" y="-1"/>
            <a:ext cx="12192000" cy="6856287"/>
          </a:xfrm>
        </p:spPr>
      </p:pic>
      <p:sp>
        <p:nvSpPr>
          <p:cNvPr id="2" name="Title 1">
            <a:extLst>
              <a:ext uri="{FF2B5EF4-FFF2-40B4-BE49-F238E27FC236}">
                <a16:creationId xmlns:a16="http://schemas.microsoft.com/office/drawing/2014/main" id="{33A04DB5-8A62-9323-6040-A92FB64728BC}"/>
              </a:ext>
            </a:extLst>
          </p:cNvPr>
          <p:cNvSpPr>
            <a:spLocks noGrp="1"/>
          </p:cNvSpPr>
          <p:nvPr>
            <p:ph type="title"/>
          </p:nvPr>
        </p:nvSpPr>
        <p:spPr/>
        <p:txBody>
          <a:bodyPr/>
          <a:lstStyle/>
          <a:p>
            <a:r>
              <a:rPr lang="en-US" b="1">
                <a:solidFill>
                  <a:srgbClr val="2B5E1C"/>
                </a:solidFill>
                <a:latin typeface="Barlow" panose="00000500000000000000" pitchFamily="2" charset="0"/>
              </a:rPr>
              <a:t>Key Green Welding Parameters</a:t>
            </a:r>
          </a:p>
        </p:txBody>
      </p:sp>
      <p:sp>
        <p:nvSpPr>
          <p:cNvPr id="4" name="Flowchart: Off-page Connector 3">
            <a:extLst>
              <a:ext uri="{FF2B5EF4-FFF2-40B4-BE49-F238E27FC236}">
                <a16:creationId xmlns:a16="http://schemas.microsoft.com/office/drawing/2014/main" id="{B2EB1C05-B217-0BF8-AB7E-CCA981592953}"/>
              </a:ext>
            </a:extLst>
          </p:cNvPr>
          <p:cNvSpPr/>
          <p:nvPr/>
        </p:nvSpPr>
        <p:spPr>
          <a:xfrm>
            <a:off x="2181033" y="1993577"/>
            <a:ext cx="1801882" cy="2869129"/>
          </a:xfrm>
          <a:prstGeom prst="flowChartOffpageConnector">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horz" rtlCol="0" anchor="ctr" anchorCtr="1"/>
          <a:lstStyle/>
          <a:p>
            <a:pPr algn="ctr"/>
            <a:r>
              <a:rPr lang="en-US"/>
              <a:t>Consumable Waste: </a:t>
            </a:r>
          </a:p>
          <a:p>
            <a:pPr algn="ctr"/>
            <a:r>
              <a:rPr lang="en-US" sz="1400"/>
              <a:t>Minimize the generation of consumable waste such as welding electrodes, wires, and shielding gases</a:t>
            </a:r>
            <a:endParaRPr lang="en-US"/>
          </a:p>
        </p:txBody>
      </p:sp>
      <p:sp>
        <p:nvSpPr>
          <p:cNvPr id="14" name="Oval 13">
            <a:extLst>
              <a:ext uri="{FF2B5EF4-FFF2-40B4-BE49-F238E27FC236}">
                <a16:creationId xmlns:a16="http://schemas.microsoft.com/office/drawing/2014/main" id="{B17EB2CE-D03C-0A8F-AD43-1E321EA469F8}"/>
              </a:ext>
            </a:extLst>
          </p:cNvPr>
          <p:cNvSpPr/>
          <p:nvPr/>
        </p:nvSpPr>
        <p:spPr>
          <a:xfrm>
            <a:off x="4331606" y="3767181"/>
            <a:ext cx="2768507" cy="2504153"/>
          </a:xfrm>
          <a:prstGeom prst="ellipse">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accent6">
                    <a:lumMod val="50000"/>
                  </a:schemeClr>
                </a:solidFill>
              </a:rPr>
              <a:t>Material Usage and Waste: </a:t>
            </a:r>
            <a:r>
              <a:rPr lang="en-US" sz="1600"/>
              <a:t>Minimizing material usage and waste </a:t>
            </a:r>
            <a:endParaRPr lang="en-US"/>
          </a:p>
        </p:txBody>
      </p:sp>
      <p:sp>
        <p:nvSpPr>
          <p:cNvPr id="17" name="Flowchart: Off-page Connector 16">
            <a:extLst>
              <a:ext uri="{FF2B5EF4-FFF2-40B4-BE49-F238E27FC236}">
                <a16:creationId xmlns:a16="http://schemas.microsoft.com/office/drawing/2014/main" id="{8AB1CF95-4477-6036-50CC-29653AC00921}"/>
              </a:ext>
            </a:extLst>
          </p:cNvPr>
          <p:cNvSpPr/>
          <p:nvPr/>
        </p:nvSpPr>
        <p:spPr>
          <a:xfrm>
            <a:off x="7797495" y="1993577"/>
            <a:ext cx="1801882" cy="2869129"/>
          </a:xfrm>
          <a:prstGeom prst="flowChartOffpageConnector">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horz" rtlCol="0" anchor="ctr" anchorCtr="1"/>
          <a:lstStyle/>
          <a:p>
            <a:pPr algn="ctr"/>
            <a:r>
              <a:rPr lang="en-US"/>
              <a:t>Base Metal Waste:</a:t>
            </a:r>
          </a:p>
          <a:p>
            <a:pPr algn="ctr"/>
            <a:r>
              <a:rPr lang="en-US"/>
              <a:t> </a:t>
            </a:r>
            <a:r>
              <a:rPr lang="en-US" sz="1400"/>
              <a:t>Manage and recycle metal scrap generated during welding to reduce overall material waste.</a:t>
            </a:r>
            <a:endParaRPr lang="en-US"/>
          </a:p>
        </p:txBody>
      </p:sp>
    </p:spTree>
    <p:extLst>
      <p:ext uri="{BB962C8B-B14F-4D97-AF65-F5344CB8AC3E}">
        <p14:creationId xmlns:p14="http://schemas.microsoft.com/office/powerpoint/2010/main" val="180167222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background pattern&#10;&#10;Description automatically generated">
            <a:extLst>
              <a:ext uri="{FF2B5EF4-FFF2-40B4-BE49-F238E27FC236}">
                <a16:creationId xmlns:a16="http://schemas.microsoft.com/office/drawing/2014/main" id="{94D1EE3D-F272-E14B-043D-0E7F951FCFFE}"/>
              </a:ext>
            </a:extLst>
          </p:cNvPr>
          <p:cNvPicPr>
            <a:picLocks noGrp="1" noRot="1" noChangeAspect="1" noMove="1" noResize="1" noEditPoints="1" noAdjustHandles="1" noChangeArrowheads="1" noChangeShapeType="1" noCrop="1"/>
          </p:cNvPicPr>
          <p:nvPr>
            <p:ph idx="1"/>
          </p:nvPr>
        </p:nvPicPr>
        <p:blipFill>
          <a:blip r:embed="rId2">
            <a:extLst>
              <a:ext uri="{28A0092B-C50C-407E-A947-70E740481C1C}">
                <a14:useLocalDpi xmlns:a14="http://schemas.microsoft.com/office/drawing/2010/main" val="0"/>
              </a:ext>
            </a:extLst>
          </a:blip>
          <a:stretch>
            <a:fillRect/>
          </a:stretch>
        </p:blipFill>
        <p:spPr>
          <a:xfrm>
            <a:off x="0" y="-1"/>
            <a:ext cx="12192000" cy="6856287"/>
          </a:xfrm>
        </p:spPr>
      </p:pic>
      <p:sp>
        <p:nvSpPr>
          <p:cNvPr id="8" name="TextBox 7">
            <a:extLst>
              <a:ext uri="{FF2B5EF4-FFF2-40B4-BE49-F238E27FC236}">
                <a16:creationId xmlns:a16="http://schemas.microsoft.com/office/drawing/2014/main" id="{0CE3724E-EA95-08C6-964D-7AA5C34EB482}"/>
              </a:ext>
            </a:extLst>
          </p:cNvPr>
          <p:cNvSpPr txBox="1"/>
          <p:nvPr/>
        </p:nvSpPr>
        <p:spPr>
          <a:xfrm>
            <a:off x="336302" y="2781811"/>
            <a:ext cx="7447181" cy="646331"/>
          </a:xfrm>
          <a:prstGeom prst="rect">
            <a:avLst/>
          </a:prstGeom>
          <a:noFill/>
        </p:spPr>
        <p:txBody>
          <a:bodyPr wrap="square" rtlCol="0">
            <a:spAutoFit/>
          </a:bodyPr>
          <a:lstStyle/>
          <a:p>
            <a:pPr marL="285750" indent="-285750">
              <a:buFont typeface="Arial" panose="020B0604020202020204" pitchFamily="34" charset="0"/>
              <a:buChar char="•"/>
            </a:pPr>
            <a:r>
              <a:rPr lang="en-US">
                <a:latin typeface="Calibri" panose="020F0502020204030204" pitchFamily="34" charset="0"/>
                <a:cs typeface="Times New Roman" panose="02020603050405020304" pitchFamily="18" charset="0"/>
              </a:rPr>
              <a:t>A shipbuilding company aims to reduce waste and energy consumption in their welding operations..</a:t>
            </a:r>
            <a:endParaRPr lang="en-US">
              <a:latin typeface="Barlow" panose="00000500000000000000" pitchFamily="2" charset="0"/>
            </a:endParaRPr>
          </a:p>
        </p:txBody>
      </p:sp>
      <p:sp>
        <p:nvSpPr>
          <p:cNvPr id="9" name="TextBox 8">
            <a:extLst>
              <a:ext uri="{FF2B5EF4-FFF2-40B4-BE49-F238E27FC236}">
                <a16:creationId xmlns:a16="http://schemas.microsoft.com/office/drawing/2014/main" id="{65F00BA7-B566-2C8F-8636-3C3AED4EC83D}"/>
              </a:ext>
            </a:extLst>
          </p:cNvPr>
          <p:cNvSpPr txBox="1"/>
          <p:nvPr/>
        </p:nvSpPr>
        <p:spPr>
          <a:xfrm>
            <a:off x="489379" y="2134782"/>
            <a:ext cx="10764328" cy="369332"/>
          </a:xfrm>
          <a:prstGeom prst="rect">
            <a:avLst/>
          </a:prstGeom>
          <a:noFill/>
        </p:spPr>
        <p:txBody>
          <a:bodyPr wrap="square" rtlCol="0">
            <a:spAutoFit/>
          </a:bodyPr>
          <a:lstStyle/>
          <a:p>
            <a:r>
              <a:rPr lang="en-US" b="1">
                <a:solidFill>
                  <a:srgbClr val="2B5E1C"/>
                </a:solidFill>
                <a:latin typeface="Barlow" panose="00000500000000000000" pitchFamily="2" charset="0"/>
              </a:rPr>
              <a:t>Lean Manufacturing and Efficient Welding Processes</a:t>
            </a:r>
          </a:p>
        </p:txBody>
      </p:sp>
      <p:sp>
        <p:nvSpPr>
          <p:cNvPr id="10" name="TextBox 9">
            <a:extLst>
              <a:ext uri="{FF2B5EF4-FFF2-40B4-BE49-F238E27FC236}">
                <a16:creationId xmlns:a16="http://schemas.microsoft.com/office/drawing/2014/main" id="{A41399A4-3216-C6B4-633C-3B44058BB4DA}"/>
              </a:ext>
            </a:extLst>
          </p:cNvPr>
          <p:cNvSpPr txBox="1"/>
          <p:nvPr/>
        </p:nvSpPr>
        <p:spPr>
          <a:xfrm>
            <a:off x="838199" y="4542049"/>
            <a:ext cx="10805719" cy="1200329"/>
          </a:xfrm>
          <a:prstGeom prst="rect">
            <a:avLst/>
          </a:prstGeom>
          <a:noFill/>
        </p:spPr>
        <p:txBody>
          <a:bodyPr wrap="square">
            <a:spAutoFit/>
          </a:bodyPr>
          <a:lstStyle/>
          <a:p>
            <a:r>
              <a:rPr lang="en-US" b="0" i="0">
                <a:solidFill>
                  <a:srgbClr val="374151"/>
                </a:solidFill>
                <a:effectLst/>
                <a:latin typeface="Söhne"/>
              </a:rPr>
              <a:t>The company adopts lean manufacturing principles to optimize their welding processes. They streamline workflows, reduce idle time, and implement efficient welding techniques. As a result, they achieve higher productivity with less energy consumption and waste generation. This approach not only benefits the environment but also improves the company's bottom line.</a:t>
            </a:r>
            <a:endParaRPr lang="en-US"/>
          </a:p>
        </p:txBody>
      </p:sp>
      <p:sp>
        <p:nvSpPr>
          <p:cNvPr id="4" name="Speech Bubble: Oval 3">
            <a:extLst>
              <a:ext uri="{FF2B5EF4-FFF2-40B4-BE49-F238E27FC236}">
                <a16:creationId xmlns:a16="http://schemas.microsoft.com/office/drawing/2014/main" id="{4D10DAC2-74AD-CB39-7656-8BE306AEE977}"/>
              </a:ext>
            </a:extLst>
          </p:cNvPr>
          <p:cNvSpPr/>
          <p:nvPr/>
        </p:nvSpPr>
        <p:spPr>
          <a:xfrm>
            <a:off x="7783483" y="2084548"/>
            <a:ext cx="3959603" cy="1845383"/>
          </a:xfrm>
          <a:prstGeom prst="wedgeEllipseCallout">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a:t>Lean manufacturing is a methodology that focuses on minimizing waste within manufacturing systems while simultaneously maximizing productivity. Waste is anything that customers do not believe adds value and are not willing to pay for.</a:t>
            </a:r>
          </a:p>
        </p:txBody>
      </p:sp>
      <p:sp>
        <p:nvSpPr>
          <p:cNvPr id="11" name="Title 1">
            <a:extLst>
              <a:ext uri="{FF2B5EF4-FFF2-40B4-BE49-F238E27FC236}">
                <a16:creationId xmlns:a16="http://schemas.microsoft.com/office/drawing/2014/main" id="{4A6DAB9D-709F-98A8-63FF-1D2FC7E1F6C0}"/>
              </a:ext>
            </a:extLst>
          </p:cNvPr>
          <p:cNvSpPr>
            <a:spLocks noGrp="1"/>
          </p:cNvSpPr>
          <p:nvPr>
            <p:ph type="title"/>
          </p:nvPr>
        </p:nvSpPr>
        <p:spPr>
          <a:xfrm>
            <a:off x="838200" y="365125"/>
            <a:ext cx="10515600" cy="1325563"/>
          </a:xfrm>
        </p:spPr>
        <p:txBody>
          <a:bodyPr>
            <a:normAutofit/>
          </a:bodyPr>
          <a:lstStyle/>
          <a:p>
            <a:r>
              <a:rPr lang="en-US" sz="4000" b="1">
                <a:solidFill>
                  <a:srgbClr val="2B5E1C"/>
                </a:solidFill>
                <a:latin typeface="Barlow" panose="00000500000000000000" pitchFamily="2" charset="0"/>
              </a:rPr>
              <a:t>GREENWELDING examples</a:t>
            </a:r>
          </a:p>
        </p:txBody>
      </p:sp>
    </p:spTree>
    <p:extLst>
      <p:ext uri="{BB962C8B-B14F-4D97-AF65-F5344CB8AC3E}">
        <p14:creationId xmlns:p14="http://schemas.microsoft.com/office/powerpoint/2010/main" val="173742475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Graphical user interface, application, website">
            <a:extLst>
              <a:ext uri="{FF2B5EF4-FFF2-40B4-BE49-F238E27FC236}">
                <a16:creationId xmlns:a16="http://schemas.microsoft.com/office/drawing/2014/main" id="{D1BA1C56-037C-E271-7BFC-89B77060BE07}"/>
              </a:ext>
            </a:extLst>
          </p:cNvPr>
          <p:cNvPicPr>
            <a:picLocks noGrp="1" noRot="1" noChangeAspect="1" noMove="1" noResize="1" noEditPoints="1" noAdjustHandles="1" noChangeArrowheads="1" noChangeShapeType="1" noCrop="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2" name="Title 1">
            <a:extLst>
              <a:ext uri="{FF2B5EF4-FFF2-40B4-BE49-F238E27FC236}">
                <a16:creationId xmlns:a16="http://schemas.microsoft.com/office/drawing/2014/main" id="{AA479E1F-84DE-ADE4-A659-0E4387475C9E}"/>
              </a:ext>
            </a:extLst>
          </p:cNvPr>
          <p:cNvSpPr>
            <a:spLocks noGrp="1"/>
          </p:cNvSpPr>
          <p:nvPr>
            <p:ph type="title"/>
          </p:nvPr>
        </p:nvSpPr>
        <p:spPr>
          <a:xfrm>
            <a:off x="557542" y="2526640"/>
            <a:ext cx="4095939" cy="902360"/>
          </a:xfrm>
        </p:spPr>
        <p:txBody>
          <a:bodyPr>
            <a:normAutofit/>
          </a:bodyPr>
          <a:lstStyle/>
          <a:p>
            <a:r>
              <a:rPr lang="en-US" sz="4000" b="1">
                <a:solidFill>
                  <a:srgbClr val="2B5E1C"/>
                </a:solidFill>
                <a:latin typeface="Barlow" panose="00000500000000000000" pitchFamily="2" charset="0"/>
              </a:rPr>
              <a:t>Any questions?</a:t>
            </a:r>
          </a:p>
        </p:txBody>
      </p:sp>
      <p:sp>
        <p:nvSpPr>
          <p:cNvPr id="6" name="Title 1">
            <a:extLst>
              <a:ext uri="{FF2B5EF4-FFF2-40B4-BE49-F238E27FC236}">
                <a16:creationId xmlns:a16="http://schemas.microsoft.com/office/drawing/2014/main" id="{39597120-3BAB-73C4-797A-13C2F3EBD1AD}"/>
              </a:ext>
            </a:extLst>
          </p:cNvPr>
          <p:cNvSpPr txBox="1">
            <a:spLocks/>
          </p:cNvSpPr>
          <p:nvPr/>
        </p:nvSpPr>
        <p:spPr>
          <a:xfrm>
            <a:off x="7871233" y="2526640"/>
            <a:ext cx="4095939" cy="90236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a:solidFill>
                  <a:srgbClr val="2B5E1C"/>
                </a:solidFill>
                <a:latin typeface="Barlow" panose="00000500000000000000" pitchFamily="2" charset="0"/>
              </a:rPr>
              <a:t>Thank you!</a:t>
            </a:r>
          </a:p>
        </p:txBody>
      </p:sp>
    </p:spTree>
    <p:extLst>
      <p:ext uri="{BB962C8B-B14F-4D97-AF65-F5344CB8AC3E}">
        <p14:creationId xmlns:p14="http://schemas.microsoft.com/office/powerpoint/2010/main" val="26273889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background pattern&#10;&#10;Description automatically generated">
            <a:extLst>
              <a:ext uri="{FF2B5EF4-FFF2-40B4-BE49-F238E27FC236}">
                <a16:creationId xmlns:a16="http://schemas.microsoft.com/office/drawing/2014/main" id="{94D1EE3D-F272-E14B-043D-0E7F951FCFFE}"/>
              </a:ext>
            </a:extLst>
          </p:cNvPr>
          <p:cNvPicPr>
            <a:picLocks noGrp="1" noRot="1" noChangeAspect="1" noMove="1" noResize="1" noEditPoints="1" noAdjustHandles="1" noChangeArrowheads="1" noChangeShapeType="1" noCrop="1"/>
          </p:cNvPicPr>
          <p:nvPr>
            <p:ph idx="1"/>
          </p:nvPr>
        </p:nvPicPr>
        <p:blipFill>
          <a:blip r:embed="rId2">
            <a:extLst>
              <a:ext uri="{28A0092B-C50C-407E-A947-70E740481C1C}">
                <a14:useLocalDpi xmlns:a14="http://schemas.microsoft.com/office/drawing/2010/main" val="0"/>
              </a:ext>
            </a:extLst>
          </a:blip>
          <a:stretch>
            <a:fillRect/>
          </a:stretch>
        </p:blipFill>
        <p:spPr>
          <a:xfrm>
            <a:off x="0" y="-1"/>
            <a:ext cx="12192000" cy="6856287"/>
          </a:xfrm>
        </p:spPr>
      </p:pic>
      <p:sp>
        <p:nvSpPr>
          <p:cNvPr id="2" name="Title 1">
            <a:extLst>
              <a:ext uri="{FF2B5EF4-FFF2-40B4-BE49-F238E27FC236}">
                <a16:creationId xmlns:a16="http://schemas.microsoft.com/office/drawing/2014/main" id="{33A04DB5-8A62-9323-6040-A92FB64728BC}"/>
              </a:ext>
            </a:extLst>
          </p:cNvPr>
          <p:cNvSpPr>
            <a:spLocks noGrp="1"/>
          </p:cNvSpPr>
          <p:nvPr>
            <p:ph type="title"/>
          </p:nvPr>
        </p:nvSpPr>
        <p:spPr/>
        <p:txBody>
          <a:bodyPr/>
          <a:lstStyle/>
          <a:p>
            <a:r>
              <a:rPr lang="en-US" b="1">
                <a:solidFill>
                  <a:srgbClr val="2B5E1C"/>
                </a:solidFill>
                <a:latin typeface="Barlow" panose="00000500000000000000" pitchFamily="2" charset="0"/>
              </a:rPr>
              <a:t>Key Green Welding Parameters</a:t>
            </a:r>
          </a:p>
        </p:txBody>
      </p:sp>
      <p:sp>
        <p:nvSpPr>
          <p:cNvPr id="14" name="Oval 13">
            <a:extLst>
              <a:ext uri="{FF2B5EF4-FFF2-40B4-BE49-F238E27FC236}">
                <a16:creationId xmlns:a16="http://schemas.microsoft.com/office/drawing/2014/main" id="{B17EB2CE-D03C-0A8F-AD43-1E321EA469F8}"/>
              </a:ext>
            </a:extLst>
          </p:cNvPr>
          <p:cNvSpPr/>
          <p:nvPr/>
        </p:nvSpPr>
        <p:spPr>
          <a:xfrm>
            <a:off x="4039985" y="2399809"/>
            <a:ext cx="3425228" cy="3380403"/>
          </a:xfrm>
          <a:prstGeom prst="ellipse">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accent6">
                    <a:lumMod val="50000"/>
                  </a:schemeClr>
                </a:solidFill>
              </a:rPr>
              <a:t>Water Usage: </a:t>
            </a:r>
            <a:endParaRPr lang="el-GR" sz="2000" b="1">
              <a:solidFill>
                <a:schemeClr val="accent6">
                  <a:lumMod val="50000"/>
                </a:schemeClr>
              </a:solidFill>
            </a:endParaRPr>
          </a:p>
          <a:p>
            <a:pPr algn="ctr"/>
            <a:r>
              <a:rPr lang="en-US" sz="1600"/>
              <a:t>Evaluate the amount of water used in cooling systems and other aspects of the welding process</a:t>
            </a:r>
            <a:endParaRPr lang="en-US"/>
          </a:p>
        </p:txBody>
      </p:sp>
      <p:sp>
        <p:nvSpPr>
          <p:cNvPr id="3" name="Flowchart: Off-page Connector 2">
            <a:extLst>
              <a:ext uri="{FF2B5EF4-FFF2-40B4-BE49-F238E27FC236}">
                <a16:creationId xmlns:a16="http://schemas.microsoft.com/office/drawing/2014/main" id="{D7F18300-366C-8041-F7E2-2E17F96BD95C}"/>
              </a:ext>
            </a:extLst>
          </p:cNvPr>
          <p:cNvSpPr/>
          <p:nvPr/>
        </p:nvSpPr>
        <p:spPr>
          <a:xfrm rot="5400000">
            <a:off x="8563692" y="3943690"/>
            <a:ext cx="476472" cy="4092915"/>
          </a:xfrm>
          <a:prstGeom prst="flowChartOffpageConnector">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t" anchorCtr="0"/>
          <a:lstStyle/>
          <a:p>
            <a:r>
              <a:rPr lang="en-GB" sz="1800">
                <a:effectLst/>
                <a:latin typeface="Calibri" panose="020F0502020204030204" pitchFamily="34" charset="0"/>
                <a:ea typeface="Calibri" panose="020F0502020204030204" pitchFamily="34" charset="0"/>
                <a:cs typeface="Times New Roman" panose="02020603050405020304" pitchFamily="18" charset="0"/>
              </a:rPr>
              <a:t>Regular Monitoring and Auditing</a:t>
            </a:r>
            <a:endParaRPr lang="en-US"/>
          </a:p>
        </p:txBody>
      </p:sp>
      <p:sp>
        <p:nvSpPr>
          <p:cNvPr id="6" name="Flowchart: Off-page Connector 5">
            <a:extLst>
              <a:ext uri="{FF2B5EF4-FFF2-40B4-BE49-F238E27FC236}">
                <a16:creationId xmlns:a16="http://schemas.microsoft.com/office/drawing/2014/main" id="{B814F884-B678-22AD-949E-AF5BEC539F6D}"/>
              </a:ext>
            </a:extLst>
          </p:cNvPr>
          <p:cNvSpPr/>
          <p:nvPr/>
        </p:nvSpPr>
        <p:spPr>
          <a:xfrm rot="5400000">
            <a:off x="8878369" y="1480167"/>
            <a:ext cx="476472" cy="3419479"/>
          </a:xfrm>
          <a:prstGeom prst="flowChartOffpageConnector">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t" anchorCtr="0"/>
          <a:lstStyle/>
          <a:p>
            <a:r>
              <a:rPr lang="en-GB" sz="2000"/>
              <a:t>Weld Joint Design</a:t>
            </a:r>
            <a:endParaRPr lang="en-US" sz="2000"/>
          </a:p>
        </p:txBody>
      </p:sp>
      <p:sp>
        <p:nvSpPr>
          <p:cNvPr id="7" name="Flowchart: Off-page Connector 6">
            <a:extLst>
              <a:ext uri="{FF2B5EF4-FFF2-40B4-BE49-F238E27FC236}">
                <a16:creationId xmlns:a16="http://schemas.microsoft.com/office/drawing/2014/main" id="{44945017-4967-8DFF-A8B7-8ECD33C6D49E}"/>
              </a:ext>
            </a:extLst>
          </p:cNvPr>
          <p:cNvSpPr/>
          <p:nvPr/>
        </p:nvSpPr>
        <p:spPr>
          <a:xfrm rot="5400000">
            <a:off x="8898009" y="3521463"/>
            <a:ext cx="476472" cy="3481724"/>
          </a:xfrm>
          <a:prstGeom prst="flowChartOffpageConnector">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t" anchorCtr="0"/>
          <a:lstStyle/>
          <a:p>
            <a:r>
              <a:rPr lang="en-US" sz="2000"/>
              <a:t>Water Management Plans</a:t>
            </a:r>
            <a:endParaRPr lang="en-US"/>
          </a:p>
        </p:txBody>
      </p:sp>
      <p:sp>
        <p:nvSpPr>
          <p:cNvPr id="8" name="Flowchart: Off-page Connector 7">
            <a:extLst>
              <a:ext uri="{FF2B5EF4-FFF2-40B4-BE49-F238E27FC236}">
                <a16:creationId xmlns:a16="http://schemas.microsoft.com/office/drawing/2014/main" id="{B6BF7ABF-079B-E336-94AA-D6C018AB7B1E}"/>
              </a:ext>
            </a:extLst>
          </p:cNvPr>
          <p:cNvSpPr/>
          <p:nvPr/>
        </p:nvSpPr>
        <p:spPr>
          <a:xfrm rot="5400000">
            <a:off x="8985150" y="2956578"/>
            <a:ext cx="476472" cy="3205920"/>
          </a:xfrm>
          <a:prstGeom prst="flowChartOffpageConnector">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t" anchorCtr="0"/>
          <a:lstStyle/>
          <a:p>
            <a:r>
              <a:rPr lang="en-GB" sz="1800">
                <a:effectLst/>
                <a:latin typeface="Calibri" panose="020F0502020204030204" pitchFamily="34" charset="0"/>
                <a:ea typeface="Calibri" panose="020F0502020204030204" pitchFamily="34" charset="0"/>
                <a:cs typeface="Times New Roman" panose="02020603050405020304" pitchFamily="18" charset="0"/>
              </a:rPr>
              <a:t>Technology Upgrades</a:t>
            </a:r>
            <a:endParaRPr lang="en-US"/>
          </a:p>
        </p:txBody>
      </p:sp>
      <p:sp>
        <p:nvSpPr>
          <p:cNvPr id="9" name="Flowchart: Off-page Connector 8">
            <a:extLst>
              <a:ext uri="{FF2B5EF4-FFF2-40B4-BE49-F238E27FC236}">
                <a16:creationId xmlns:a16="http://schemas.microsoft.com/office/drawing/2014/main" id="{29EFB8CF-C1FB-4C20-D8E0-B1B2FA647A92}"/>
              </a:ext>
            </a:extLst>
          </p:cNvPr>
          <p:cNvSpPr/>
          <p:nvPr/>
        </p:nvSpPr>
        <p:spPr>
          <a:xfrm rot="5400000" flipV="1">
            <a:off x="2289185" y="672718"/>
            <a:ext cx="476472" cy="3512464"/>
          </a:xfrm>
          <a:prstGeom prst="flowChartOffpageConnector">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t" anchorCtr="0"/>
          <a:lstStyle/>
          <a:p>
            <a:r>
              <a:rPr lang="en-US" sz="2000"/>
              <a:t>Cooling Systems</a:t>
            </a:r>
            <a:endParaRPr lang="en-US"/>
          </a:p>
        </p:txBody>
      </p:sp>
      <p:sp>
        <p:nvSpPr>
          <p:cNvPr id="10" name="Flowchart: Off-page Connector 9">
            <a:extLst>
              <a:ext uri="{FF2B5EF4-FFF2-40B4-BE49-F238E27FC236}">
                <a16:creationId xmlns:a16="http://schemas.microsoft.com/office/drawing/2014/main" id="{A2312976-E0D1-7432-3470-A20FC5A7F325}"/>
              </a:ext>
            </a:extLst>
          </p:cNvPr>
          <p:cNvSpPr/>
          <p:nvPr/>
        </p:nvSpPr>
        <p:spPr>
          <a:xfrm rot="5400000" flipV="1">
            <a:off x="2096855" y="1562362"/>
            <a:ext cx="476472" cy="3152039"/>
          </a:xfrm>
          <a:prstGeom prst="flowChartOffpageConnector">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t" anchorCtr="0"/>
          <a:lstStyle/>
          <a:p>
            <a:r>
              <a:rPr lang="en-US" sz="2000"/>
              <a:t>Water Recycling</a:t>
            </a:r>
            <a:endParaRPr lang="en-US"/>
          </a:p>
        </p:txBody>
      </p:sp>
      <p:sp>
        <p:nvSpPr>
          <p:cNvPr id="11" name="Flowchart: Off-page Connector 10">
            <a:extLst>
              <a:ext uri="{FF2B5EF4-FFF2-40B4-BE49-F238E27FC236}">
                <a16:creationId xmlns:a16="http://schemas.microsoft.com/office/drawing/2014/main" id="{A5E643B7-D7E6-752A-EC53-C57A5AEF5B40}"/>
              </a:ext>
            </a:extLst>
          </p:cNvPr>
          <p:cNvSpPr/>
          <p:nvPr/>
        </p:nvSpPr>
        <p:spPr>
          <a:xfrm rot="5400000" flipV="1">
            <a:off x="2484565" y="4062633"/>
            <a:ext cx="476472" cy="3897998"/>
          </a:xfrm>
          <a:prstGeom prst="flowChartOffpageConnector">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t" anchorCtr="0"/>
          <a:lstStyle/>
          <a:p>
            <a:r>
              <a:rPr lang="en-GB" sz="2000"/>
              <a:t>Water-Efficient Cutting Methods</a:t>
            </a:r>
            <a:endParaRPr lang="en-US" sz="2000"/>
          </a:p>
        </p:txBody>
      </p:sp>
      <p:sp>
        <p:nvSpPr>
          <p:cNvPr id="12" name="Flowchart: Off-page Connector 11">
            <a:extLst>
              <a:ext uri="{FF2B5EF4-FFF2-40B4-BE49-F238E27FC236}">
                <a16:creationId xmlns:a16="http://schemas.microsoft.com/office/drawing/2014/main" id="{F38C3B8A-2F0C-714C-094A-E9A5C568F821}"/>
              </a:ext>
            </a:extLst>
          </p:cNvPr>
          <p:cNvSpPr/>
          <p:nvPr/>
        </p:nvSpPr>
        <p:spPr>
          <a:xfrm rot="5400000" flipV="1">
            <a:off x="2167376" y="2217352"/>
            <a:ext cx="476472" cy="3268846"/>
          </a:xfrm>
          <a:prstGeom prst="flowChartOffpageConnector">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t" anchorCtr="0"/>
          <a:lstStyle/>
          <a:p>
            <a:r>
              <a:rPr lang="en-GB" sz="2000"/>
              <a:t>Low-Flow Water Cooling</a:t>
            </a:r>
            <a:endParaRPr lang="en-US" sz="2000"/>
          </a:p>
        </p:txBody>
      </p:sp>
      <p:sp>
        <p:nvSpPr>
          <p:cNvPr id="13" name="Flowchart: Off-page Connector 12">
            <a:extLst>
              <a:ext uri="{FF2B5EF4-FFF2-40B4-BE49-F238E27FC236}">
                <a16:creationId xmlns:a16="http://schemas.microsoft.com/office/drawing/2014/main" id="{CC90A220-DF00-CB18-CE0C-206B4376E282}"/>
              </a:ext>
            </a:extLst>
          </p:cNvPr>
          <p:cNvSpPr/>
          <p:nvPr/>
        </p:nvSpPr>
        <p:spPr>
          <a:xfrm rot="5400000" flipV="1">
            <a:off x="2179889" y="2836329"/>
            <a:ext cx="476472" cy="3293871"/>
          </a:xfrm>
          <a:prstGeom prst="flowChartOffpageConnector">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t" anchorCtr="0"/>
          <a:lstStyle/>
          <a:p>
            <a:r>
              <a:rPr lang="en-GB" sz="2000"/>
              <a:t>Process Optimization</a:t>
            </a:r>
            <a:endParaRPr lang="en-US" sz="2000"/>
          </a:p>
        </p:txBody>
      </p:sp>
      <p:sp>
        <p:nvSpPr>
          <p:cNvPr id="15" name="Flowchart: Off-page Connector 14">
            <a:extLst>
              <a:ext uri="{FF2B5EF4-FFF2-40B4-BE49-F238E27FC236}">
                <a16:creationId xmlns:a16="http://schemas.microsoft.com/office/drawing/2014/main" id="{1E05A112-B39A-E2DB-C396-28F44905320B}"/>
              </a:ext>
            </a:extLst>
          </p:cNvPr>
          <p:cNvSpPr/>
          <p:nvPr/>
        </p:nvSpPr>
        <p:spPr>
          <a:xfrm rot="5400000">
            <a:off x="8723043" y="556380"/>
            <a:ext cx="476472" cy="3730132"/>
          </a:xfrm>
          <a:prstGeom prst="flowChartOffpageConnector">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t" anchorCtr="0"/>
          <a:lstStyle/>
          <a:p>
            <a:r>
              <a:rPr lang="en-GB"/>
              <a:t>Use of Eco-Friendly Coolants</a:t>
            </a:r>
            <a:endParaRPr lang="en-US"/>
          </a:p>
        </p:txBody>
      </p:sp>
      <p:sp>
        <p:nvSpPr>
          <p:cNvPr id="16" name="Flowchart: Off-page Connector 15">
            <a:extLst>
              <a:ext uri="{FF2B5EF4-FFF2-40B4-BE49-F238E27FC236}">
                <a16:creationId xmlns:a16="http://schemas.microsoft.com/office/drawing/2014/main" id="{8751E17C-2AE6-21DF-B4BD-CC43EEBB64C4}"/>
              </a:ext>
            </a:extLst>
          </p:cNvPr>
          <p:cNvSpPr/>
          <p:nvPr/>
        </p:nvSpPr>
        <p:spPr>
          <a:xfrm rot="5400000">
            <a:off x="8952616" y="2260053"/>
            <a:ext cx="476472" cy="3270989"/>
          </a:xfrm>
          <a:prstGeom prst="flowChartOffpageConnector">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t" anchorCtr="0"/>
          <a:lstStyle/>
          <a:p>
            <a:r>
              <a:rPr lang="en-GB" sz="1800">
                <a:effectLst/>
                <a:latin typeface="Calibri" panose="020F0502020204030204" pitchFamily="34" charset="0"/>
                <a:ea typeface="Calibri" panose="020F0502020204030204" pitchFamily="34" charset="0"/>
                <a:cs typeface="Times New Roman" panose="02020603050405020304" pitchFamily="18" charset="0"/>
              </a:rPr>
              <a:t>Rainwater Harvesting</a:t>
            </a:r>
            <a:endParaRPr lang="en-US"/>
          </a:p>
        </p:txBody>
      </p:sp>
      <p:sp>
        <p:nvSpPr>
          <p:cNvPr id="18" name="Flowchart: Off-page Connector 17">
            <a:extLst>
              <a:ext uri="{FF2B5EF4-FFF2-40B4-BE49-F238E27FC236}">
                <a16:creationId xmlns:a16="http://schemas.microsoft.com/office/drawing/2014/main" id="{ADF21226-3ECA-2D10-9266-71C28C713EDB}"/>
              </a:ext>
            </a:extLst>
          </p:cNvPr>
          <p:cNvSpPr/>
          <p:nvPr/>
        </p:nvSpPr>
        <p:spPr>
          <a:xfrm rot="5400000" flipV="1">
            <a:off x="2307780" y="3492723"/>
            <a:ext cx="476472" cy="3475274"/>
          </a:xfrm>
          <a:prstGeom prst="flowChartOffpageConnector">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t" anchorCtr="0"/>
          <a:lstStyle/>
          <a:p>
            <a:r>
              <a:rPr lang="en-GB" sz="2000"/>
              <a:t>Water</a:t>
            </a:r>
            <a:r>
              <a:rPr lang="en-GB" sz="1800" i="1" u="sng">
                <a:effectLst/>
                <a:latin typeface="Calibri" panose="020F0502020204030204" pitchFamily="34" charset="0"/>
                <a:ea typeface="Calibri" panose="020F0502020204030204" pitchFamily="34" charset="0"/>
                <a:cs typeface="Times New Roman" panose="02020603050405020304" pitchFamily="18" charset="0"/>
              </a:rPr>
              <a:t> </a:t>
            </a:r>
            <a:r>
              <a:rPr lang="en-GB" sz="2000"/>
              <a:t>Quality</a:t>
            </a:r>
            <a:endParaRPr lang="en-US" sz="2000"/>
          </a:p>
        </p:txBody>
      </p:sp>
    </p:spTree>
    <p:extLst>
      <p:ext uri="{BB962C8B-B14F-4D97-AF65-F5344CB8AC3E}">
        <p14:creationId xmlns:p14="http://schemas.microsoft.com/office/powerpoint/2010/main" val="3442684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background pattern&#10;&#10;Description automatically generated">
            <a:extLst>
              <a:ext uri="{FF2B5EF4-FFF2-40B4-BE49-F238E27FC236}">
                <a16:creationId xmlns:a16="http://schemas.microsoft.com/office/drawing/2014/main" id="{94D1EE3D-F272-E14B-043D-0E7F951FCFFE}"/>
              </a:ext>
            </a:extLst>
          </p:cNvPr>
          <p:cNvPicPr>
            <a:picLocks noGrp="1" noRot="1" noChangeAspect="1" noMove="1" noResize="1" noEditPoints="1" noAdjustHandles="1" noChangeArrowheads="1" noChangeShapeType="1" noCrop="1"/>
          </p:cNvPicPr>
          <p:nvPr>
            <p:ph idx="1"/>
          </p:nvPr>
        </p:nvPicPr>
        <p:blipFill>
          <a:blip r:embed="rId2">
            <a:extLst>
              <a:ext uri="{28A0092B-C50C-407E-A947-70E740481C1C}">
                <a14:useLocalDpi xmlns:a14="http://schemas.microsoft.com/office/drawing/2010/main" val="0"/>
              </a:ext>
            </a:extLst>
          </a:blip>
          <a:stretch>
            <a:fillRect/>
          </a:stretch>
        </p:blipFill>
        <p:spPr>
          <a:xfrm>
            <a:off x="0" y="-1"/>
            <a:ext cx="12192000" cy="6856287"/>
          </a:xfrm>
        </p:spPr>
      </p:pic>
      <p:sp>
        <p:nvSpPr>
          <p:cNvPr id="2" name="Title 1">
            <a:extLst>
              <a:ext uri="{FF2B5EF4-FFF2-40B4-BE49-F238E27FC236}">
                <a16:creationId xmlns:a16="http://schemas.microsoft.com/office/drawing/2014/main" id="{33A04DB5-8A62-9323-6040-A92FB64728BC}"/>
              </a:ext>
            </a:extLst>
          </p:cNvPr>
          <p:cNvSpPr>
            <a:spLocks noGrp="1"/>
          </p:cNvSpPr>
          <p:nvPr>
            <p:ph type="title"/>
          </p:nvPr>
        </p:nvSpPr>
        <p:spPr/>
        <p:txBody>
          <a:bodyPr/>
          <a:lstStyle/>
          <a:p>
            <a:r>
              <a:rPr lang="en-US" b="1">
                <a:solidFill>
                  <a:srgbClr val="2B5E1C"/>
                </a:solidFill>
                <a:latin typeface="Barlow" panose="00000500000000000000" pitchFamily="2" charset="0"/>
              </a:rPr>
              <a:t>Key Green Welding Parameters</a:t>
            </a:r>
          </a:p>
        </p:txBody>
      </p:sp>
      <p:sp>
        <p:nvSpPr>
          <p:cNvPr id="14" name="Oval 13">
            <a:extLst>
              <a:ext uri="{FF2B5EF4-FFF2-40B4-BE49-F238E27FC236}">
                <a16:creationId xmlns:a16="http://schemas.microsoft.com/office/drawing/2014/main" id="{B17EB2CE-D03C-0A8F-AD43-1E321EA469F8}"/>
              </a:ext>
            </a:extLst>
          </p:cNvPr>
          <p:cNvSpPr/>
          <p:nvPr/>
        </p:nvSpPr>
        <p:spPr>
          <a:xfrm>
            <a:off x="4418990" y="2808493"/>
            <a:ext cx="2779915" cy="2741737"/>
          </a:xfrm>
          <a:prstGeom prst="ellipse">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accent6">
                    <a:lumMod val="50000"/>
                  </a:schemeClr>
                </a:solidFill>
              </a:rPr>
              <a:t>Environmental Compliance: </a:t>
            </a:r>
            <a:endParaRPr lang="el-GR" sz="2000" b="1">
              <a:solidFill>
                <a:schemeClr val="accent6">
                  <a:lumMod val="50000"/>
                </a:schemeClr>
              </a:solidFill>
            </a:endParaRPr>
          </a:p>
          <a:p>
            <a:pPr algn="ctr"/>
            <a:r>
              <a:rPr lang="en-US" sz="1600"/>
              <a:t>Ensure compliance with local, regional, and national environmental regulations related to welding activities</a:t>
            </a:r>
            <a:endParaRPr lang="en-US"/>
          </a:p>
        </p:txBody>
      </p:sp>
      <p:sp>
        <p:nvSpPr>
          <p:cNvPr id="4" name="Rectangle 3">
            <a:extLst>
              <a:ext uri="{FF2B5EF4-FFF2-40B4-BE49-F238E27FC236}">
                <a16:creationId xmlns:a16="http://schemas.microsoft.com/office/drawing/2014/main" id="{18AD37A9-DA9A-17A7-366A-3572236C78F1}"/>
              </a:ext>
            </a:extLst>
          </p:cNvPr>
          <p:cNvSpPr/>
          <p:nvPr/>
        </p:nvSpPr>
        <p:spPr>
          <a:xfrm rot="16200000">
            <a:off x="5558327" y="912218"/>
            <a:ext cx="501240" cy="2641810"/>
          </a:xfrm>
          <a:prstGeom prst="rect">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t" anchorCtr="0"/>
          <a:lstStyle/>
          <a:p>
            <a:r>
              <a:rPr lang="en-US" sz="2000"/>
              <a:t>Regulatory Knowledge</a:t>
            </a:r>
          </a:p>
        </p:txBody>
      </p:sp>
      <p:sp>
        <p:nvSpPr>
          <p:cNvPr id="17" name="Rectangle 16">
            <a:extLst>
              <a:ext uri="{FF2B5EF4-FFF2-40B4-BE49-F238E27FC236}">
                <a16:creationId xmlns:a16="http://schemas.microsoft.com/office/drawing/2014/main" id="{4EC454F0-0CC3-B452-A2D4-AB0FDE706994}"/>
              </a:ext>
            </a:extLst>
          </p:cNvPr>
          <p:cNvSpPr/>
          <p:nvPr/>
        </p:nvSpPr>
        <p:spPr>
          <a:xfrm rot="16200000">
            <a:off x="8576296" y="1249085"/>
            <a:ext cx="539340" cy="3008657"/>
          </a:xfrm>
          <a:prstGeom prst="rect">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t" anchorCtr="0"/>
          <a:lstStyle/>
          <a:p>
            <a:r>
              <a:rPr lang="en-US" sz="2000"/>
              <a:t>Permitting and Reporting</a:t>
            </a:r>
          </a:p>
        </p:txBody>
      </p:sp>
      <p:sp>
        <p:nvSpPr>
          <p:cNvPr id="20" name="Rectangle 19">
            <a:extLst>
              <a:ext uri="{FF2B5EF4-FFF2-40B4-BE49-F238E27FC236}">
                <a16:creationId xmlns:a16="http://schemas.microsoft.com/office/drawing/2014/main" id="{149E356E-B6C4-A6FA-98AE-BABB291DD21E}"/>
              </a:ext>
            </a:extLst>
          </p:cNvPr>
          <p:cNvSpPr/>
          <p:nvPr/>
        </p:nvSpPr>
        <p:spPr>
          <a:xfrm rot="16200000">
            <a:off x="10277226" y="3059074"/>
            <a:ext cx="539340" cy="2779917"/>
          </a:xfrm>
          <a:prstGeom prst="rect">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t" anchorCtr="0"/>
          <a:lstStyle/>
          <a:p>
            <a:r>
              <a:rPr lang="en-US" sz="2000"/>
              <a:t>Air Quality Compliance</a:t>
            </a:r>
          </a:p>
        </p:txBody>
      </p:sp>
      <p:sp>
        <p:nvSpPr>
          <p:cNvPr id="21" name="Rectangle 20">
            <a:extLst>
              <a:ext uri="{FF2B5EF4-FFF2-40B4-BE49-F238E27FC236}">
                <a16:creationId xmlns:a16="http://schemas.microsoft.com/office/drawing/2014/main" id="{AF5AC7A7-ED79-A870-679A-2FBF592B0EA4}"/>
              </a:ext>
            </a:extLst>
          </p:cNvPr>
          <p:cNvSpPr/>
          <p:nvPr/>
        </p:nvSpPr>
        <p:spPr>
          <a:xfrm rot="16200000">
            <a:off x="2153760" y="3490865"/>
            <a:ext cx="539340" cy="3745466"/>
          </a:xfrm>
          <a:prstGeom prst="rect">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t" anchorCtr="0"/>
          <a:lstStyle/>
          <a:p>
            <a:r>
              <a:rPr lang="en-US" sz="2000"/>
              <a:t>Hazardous Material Management</a:t>
            </a:r>
          </a:p>
        </p:txBody>
      </p:sp>
      <p:sp>
        <p:nvSpPr>
          <p:cNvPr id="22" name="Rectangle 21">
            <a:extLst>
              <a:ext uri="{FF2B5EF4-FFF2-40B4-BE49-F238E27FC236}">
                <a16:creationId xmlns:a16="http://schemas.microsoft.com/office/drawing/2014/main" id="{40318CA9-21A6-40A2-7B61-B86FC3A7BC33}"/>
              </a:ext>
            </a:extLst>
          </p:cNvPr>
          <p:cNvSpPr/>
          <p:nvPr/>
        </p:nvSpPr>
        <p:spPr>
          <a:xfrm rot="16200000">
            <a:off x="8992026" y="3437552"/>
            <a:ext cx="539340" cy="3829049"/>
          </a:xfrm>
          <a:prstGeom prst="rect">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t" anchorCtr="0"/>
          <a:lstStyle/>
          <a:p>
            <a:r>
              <a:rPr lang="en-US" sz="2000"/>
              <a:t>Waste Management and Recycling</a:t>
            </a:r>
          </a:p>
        </p:txBody>
      </p:sp>
      <p:sp>
        <p:nvSpPr>
          <p:cNvPr id="23" name="Rectangle 22">
            <a:extLst>
              <a:ext uri="{FF2B5EF4-FFF2-40B4-BE49-F238E27FC236}">
                <a16:creationId xmlns:a16="http://schemas.microsoft.com/office/drawing/2014/main" id="{3C98A348-5617-461F-1215-379520A2C8AD}"/>
              </a:ext>
            </a:extLst>
          </p:cNvPr>
          <p:cNvSpPr/>
          <p:nvPr/>
        </p:nvSpPr>
        <p:spPr>
          <a:xfrm rot="16200000">
            <a:off x="9388306" y="1990786"/>
            <a:ext cx="539340" cy="3391653"/>
          </a:xfrm>
          <a:prstGeom prst="rect">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t" anchorCtr="0"/>
          <a:lstStyle/>
          <a:p>
            <a:r>
              <a:rPr lang="en-US" sz="2000"/>
              <a:t>Water Quality Compliance</a:t>
            </a:r>
          </a:p>
        </p:txBody>
      </p:sp>
      <p:sp>
        <p:nvSpPr>
          <p:cNvPr id="24" name="Rectangle 23">
            <a:extLst>
              <a:ext uri="{FF2B5EF4-FFF2-40B4-BE49-F238E27FC236}">
                <a16:creationId xmlns:a16="http://schemas.microsoft.com/office/drawing/2014/main" id="{45BDB479-C246-CBE8-9E5D-89049160C23A}"/>
              </a:ext>
            </a:extLst>
          </p:cNvPr>
          <p:cNvSpPr/>
          <p:nvPr/>
        </p:nvSpPr>
        <p:spPr>
          <a:xfrm rot="16200000">
            <a:off x="1341639" y="3153198"/>
            <a:ext cx="539340" cy="2779918"/>
          </a:xfrm>
          <a:prstGeom prst="rect">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t" anchorCtr="0"/>
          <a:lstStyle/>
          <a:p>
            <a:r>
              <a:rPr lang="en-US" sz="2000"/>
              <a:t>Record Keeping</a:t>
            </a:r>
          </a:p>
        </p:txBody>
      </p:sp>
      <p:sp>
        <p:nvSpPr>
          <p:cNvPr id="25" name="Rectangle 24">
            <a:extLst>
              <a:ext uri="{FF2B5EF4-FFF2-40B4-BE49-F238E27FC236}">
                <a16:creationId xmlns:a16="http://schemas.microsoft.com/office/drawing/2014/main" id="{0C97BC7D-B657-AA18-BD8B-4ECFE108CA17}"/>
              </a:ext>
            </a:extLst>
          </p:cNvPr>
          <p:cNvSpPr/>
          <p:nvPr/>
        </p:nvSpPr>
        <p:spPr>
          <a:xfrm rot="16200000">
            <a:off x="5660025" y="3593987"/>
            <a:ext cx="539340" cy="4782925"/>
          </a:xfrm>
          <a:prstGeom prst="rect">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t" anchorCtr="0"/>
          <a:lstStyle/>
          <a:p>
            <a:r>
              <a:rPr lang="en-US" sz="2000"/>
              <a:t>Environmental Management Systems (EMS) </a:t>
            </a:r>
          </a:p>
        </p:txBody>
      </p:sp>
      <p:sp>
        <p:nvSpPr>
          <p:cNvPr id="26" name="Rectangle 25">
            <a:extLst>
              <a:ext uri="{FF2B5EF4-FFF2-40B4-BE49-F238E27FC236}">
                <a16:creationId xmlns:a16="http://schemas.microsoft.com/office/drawing/2014/main" id="{E57C1BEC-6B90-14C7-A751-F3AB3B615657}"/>
              </a:ext>
            </a:extLst>
          </p:cNvPr>
          <p:cNvSpPr/>
          <p:nvPr/>
        </p:nvSpPr>
        <p:spPr>
          <a:xfrm rot="16200000">
            <a:off x="1764231" y="2260640"/>
            <a:ext cx="539340" cy="3008660"/>
          </a:xfrm>
          <a:prstGeom prst="rect">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t" anchorCtr="0"/>
          <a:lstStyle/>
          <a:p>
            <a:r>
              <a:rPr lang="en-US" sz="2000"/>
              <a:t>Community Engagement</a:t>
            </a:r>
          </a:p>
        </p:txBody>
      </p:sp>
      <p:sp>
        <p:nvSpPr>
          <p:cNvPr id="27" name="Rectangle 26">
            <a:extLst>
              <a:ext uri="{FF2B5EF4-FFF2-40B4-BE49-F238E27FC236}">
                <a16:creationId xmlns:a16="http://schemas.microsoft.com/office/drawing/2014/main" id="{4783F7D7-ED56-CCD7-1173-F82063A05BBD}"/>
              </a:ext>
            </a:extLst>
          </p:cNvPr>
          <p:cNvSpPr/>
          <p:nvPr/>
        </p:nvSpPr>
        <p:spPr>
          <a:xfrm rot="16200000">
            <a:off x="2399335" y="1482454"/>
            <a:ext cx="539340" cy="3008660"/>
          </a:xfrm>
          <a:prstGeom prst="rect">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t" anchorCtr="0"/>
          <a:lstStyle/>
          <a:p>
            <a:r>
              <a:rPr lang="en-US" sz="2000"/>
              <a:t>Continuous Improvement</a:t>
            </a:r>
          </a:p>
        </p:txBody>
      </p:sp>
    </p:spTree>
    <p:extLst>
      <p:ext uri="{BB962C8B-B14F-4D97-AF65-F5344CB8AC3E}">
        <p14:creationId xmlns:p14="http://schemas.microsoft.com/office/powerpoint/2010/main" val="1116476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background pattern&#10;&#10;Description automatically generated">
            <a:extLst>
              <a:ext uri="{FF2B5EF4-FFF2-40B4-BE49-F238E27FC236}">
                <a16:creationId xmlns:a16="http://schemas.microsoft.com/office/drawing/2014/main" id="{94D1EE3D-F272-E14B-043D-0E7F951FCFFE}"/>
              </a:ext>
            </a:extLst>
          </p:cNvPr>
          <p:cNvPicPr>
            <a:picLocks noGrp="1" noRot="1" noChangeAspect="1" noMove="1" noResize="1" noEditPoints="1" noAdjustHandles="1" noChangeArrowheads="1" noChangeShapeType="1" noCrop="1"/>
          </p:cNvPicPr>
          <p:nvPr>
            <p:ph idx="1"/>
          </p:nvPr>
        </p:nvPicPr>
        <p:blipFill>
          <a:blip r:embed="rId2">
            <a:extLst>
              <a:ext uri="{28A0092B-C50C-407E-A947-70E740481C1C}">
                <a14:useLocalDpi xmlns:a14="http://schemas.microsoft.com/office/drawing/2010/main" val="0"/>
              </a:ext>
            </a:extLst>
          </a:blip>
          <a:stretch>
            <a:fillRect/>
          </a:stretch>
        </p:blipFill>
        <p:spPr>
          <a:xfrm>
            <a:off x="0" y="-1"/>
            <a:ext cx="12192000" cy="6856287"/>
          </a:xfrm>
        </p:spPr>
      </p:pic>
      <p:sp>
        <p:nvSpPr>
          <p:cNvPr id="2" name="Title 1">
            <a:extLst>
              <a:ext uri="{FF2B5EF4-FFF2-40B4-BE49-F238E27FC236}">
                <a16:creationId xmlns:a16="http://schemas.microsoft.com/office/drawing/2014/main" id="{33A04DB5-8A62-9323-6040-A92FB64728BC}"/>
              </a:ext>
            </a:extLst>
          </p:cNvPr>
          <p:cNvSpPr>
            <a:spLocks noGrp="1"/>
          </p:cNvSpPr>
          <p:nvPr>
            <p:ph type="title"/>
          </p:nvPr>
        </p:nvSpPr>
        <p:spPr/>
        <p:txBody>
          <a:bodyPr/>
          <a:lstStyle/>
          <a:p>
            <a:r>
              <a:rPr lang="en-US" b="1">
                <a:solidFill>
                  <a:srgbClr val="2B5E1C"/>
                </a:solidFill>
                <a:latin typeface="Barlow" panose="00000500000000000000" pitchFamily="2" charset="0"/>
              </a:rPr>
              <a:t>Key Green Welding Parameters</a:t>
            </a:r>
          </a:p>
        </p:txBody>
      </p:sp>
      <p:sp>
        <p:nvSpPr>
          <p:cNvPr id="14" name="Oval 13">
            <a:extLst>
              <a:ext uri="{FF2B5EF4-FFF2-40B4-BE49-F238E27FC236}">
                <a16:creationId xmlns:a16="http://schemas.microsoft.com/office/drawing/2014/main" id="{B17EB2CE-D03C-0A8F-AD43-1E321EA469F8}"/>
              </a:ext>
            </a:extLst>
          </p:cNvPr>
          <p:cNvSpPr/>
          <p:nvPr/>
        </p:nvSpPr>
        <p:spPr>
          <a:xfrm>
            <a:off x="792350" y="2010716"/>
            <a:ext cx="3152041" cy="3014727"/>
          </a:xfrm>
          <a:prstGeom prst="ellipse">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accent6">
                    <a:lumMod val="50000"/>
                  </a:schemeClr>
                </a:solidFill>
              </a:rPr>
              <a:t>Green Welding Technologies: </a:t>
            </a:r>
            <a:endParaRPr lang="el-GR" sz="2400" b="1">
              <a:solidFill>
                <a:schemeClr val="accent6">
                  <a:lumMod val="50000"/>
                </a:schemeClr>
              </a:solidFill>
            </a:endParaRPr>
          </a:p>
          <a:p>
            <a:pPr algn="ctr"/>
            <a:r>
              <a:rPr lang="el-GR"/>
              <a:t>Α</a:t>
            </a:r>
            <a:r>
              <a:rPr lang="en-US" err="1"/>
              <a:t>im</a:t>
            </a:r>
            <a:r>
              <a:rPr lang="en-US"/>
              <a:t> to reduce the environmental impact of welding processes.</a:t>
            </a:r>
            <a:endParaRPr lang="en-US" sz="2000"/>
          </a:p>
        </p:txBody>
      </p:sp>
      <p:sp>
        <p:nvSpPr>
          <p:cNvPr id="4" name="Oval 3">
            <a:extLst>
              <a:ext uri="{FF2B5EF4-FFF2-40B4-BE49-F238E27FC236}">
                <a16:creationId xmlns:a16="http://schemas.microsoft.com/office/drawing/2014/main" id="{8D199388-1FEC-D03E-D05E-1DB35AB1E684}"/>
              </a:ext>
            </a:extLst>
          </p:cNvPr>
          <p:cNvSpPr/>
          <p:nvPr/>
        </p:nvSpPr>
        <p:spPr>
          <a:xfrm>
            <a:off x="9086817" y="1341124"/>
            <a:ext cx="2828947" cy="2681287"/>
          </a:xfrm>
          <a:prstGeom prst="ellipse">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1500"/>
              <a:t>Friction Stir Welding</a:t>
            </a:r>
            <a:endParaRPr lang="el-GR" sz="1500"/>
          </a:p>
          <a:p>
            <a:pPr marL="285750" indent="-285750">
              <a:buFont typeface="Arial" panose="020B0604020202020204" pitchFamily="34" charset="0"/>
              <a:buChar char="•"/>
            </a:pPr>
            <a:r>
              <a:rPr lang="en-GB" sz="1500"/>
              <a:t>Electron Beam Welding</a:t>
            </a:r>
            <a:endParaRPr lang="el-GR" sz="1500"/>
          </a:p>
          <a:p>
            <a:pPr marL="285750" indent="-285750">
              <a:buFont typeface="Arial" panose="020B0604020202020204" pitchFamily="34" charset="0"/>
              <a:buChar char="•"/>
            </a:pPr>
            <a:r>
              <a:rPr lang="en-GB" sz="1500"/>
              <a:t>Pulsed Welding</a:t>
            </a:r>
            <a:r>
              <a:rPr lang="en-US" sz="1500"/>
              <a:t> </a:t>
            </a:r>
            <a:endParaRPr lang="el-GR" sz="1500"/>
          </a:p>
          <a:p>
            <a:pPr marL="285750" indent="-285750">
              <a:buFont typeface="Arial" panose="020B0604020202020204" pitchFamily="34" charset="0"/>
              <a:buChar char="•"/>
            </a:pPr>
            <a:r>
              <a:rPr lang="en-GB" sz="1500"/>
              <a:t>Cold Metal Transfer </a:t>
            </a:r>
            <a:endParaRPr lang="el-GR" sz="1500"/>
          </a:p>
          <a:p>
            <a:pPr marL="285750" indent="-285750">
              <a:buFont typeface="Arial" panose="020B0604020202020204" pitchFamily="34" charset="0"/>
              <a:buChar char="•"/>
            </a:pPr>
            <a:r>
              <a:rPr lang="en-GB" sz="1500"/>
              <a:t>Plasma Arc Welding </a:t>
            </a:r>
            <a:r>
              <a:rPr lang="el-GR" sz="1500"/>
              <a:t>α</a:t>
            </a:r>
            <a:r>
              <a:rPr lang="en-GB" sz="1500" err="1"/>
              <a:t>nd</a:t>
            </a:r>
            <a:r>
              <a:rPr lang="en-GB" sz="1500"/>
              <a:t> Cutting</a:t>
            </a:r>
            <a:endParaRPr lang="en-US" sz="1500"/>
          </a:p>
        </p:txBody>
      </p:sp>
      <p:sp>
        <p:nvSpPr>
          <p:cNvPr id="9" name="Flowchart: Off-page Connector 8">
            <a:extLst>
              <a:ext uri="{FF2B5EF4-FFF2-40B4-BE49-F238E27FC236}">
                <a16:creationId xmlns:a16="http://schemas.microsoft.com/office/drawing/2014/main" id="{29EFB8CF-C1FB-4C20-D8E0-B1B2FA647A92}"/>
              </a:ext>
            </a:extLst>
          </p:cNvPr>
          <p:cNvSpPr/>
          <p:nvPr/>
        </p:nvSpPr>
        <p:spPr>
          <a:xfrm rot="5400000" flipV="1">
            <a:off x="7048347" y="755610"/>
            <a:ext cx="476472" cy="3991311"/>
          </a:xfrm>
          <a:prstGeom prst="flowChartOffpageConnector">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t" anchorCtr="0"/>
          <a:lstStyle/>
          <a:p>
            <a:r>
              <a:rPr lang="en-US" sz="2000"/>
              <a:t>Advanced Welding Processes</a:t>
            </a:r>
            <a:endParaRPr lang="en-US"/>
          </a:p>
        </p:txBody>
      </p:sp>
      <p:sp>
        <p:nvSpPr>
          <p:cNvPr id="17" name="Oval 16">
            <a:extLst>
              <a:ext uri="{FF2B5EF4-FFF2-40B4-BE49-F238E27FC236}">
                <a16:creationId xmlns:a16="http://schemas.microsoft.com/office/drawing/2014/main" id="{184BBEE3-52FA-2A11-080D-F3D6FF66F173}"/>
              </a:ext>
            </a:extLst>
          </p:cNvPr>
          <p:cNvSpPr/>
          <p:nvPr/>
        </p:nvSpPr>
        <p:spPr>
          <a:xfrm>
            <a:off x="6220866" y="3114676"/>
            <a:ext cx="3694659" cy="3378199"/>
          </a:xfrm>
          <a:prstGeom prst="ellipse">
            <a:avLst/>
          </a:prstGeom>
          <a:solidFill>
            <a:schemeClr val="accent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1400"/>
              <a:t>High-Efficiency Power Sources</a:t>
            </a:r>
            <a:endParaRPr lang="el-GR" sz="1400"/>
          </a:p>
          <a:p>
            <a:pPr marL="285750" indent="-285750">
              <a:buFont typeface="Arial" panose="020B0604020202020204" pitchFamily="34" charset="0"/>
              <a:buChar char="•"/>
            </a:pPr>
            <a:r>
              <a:rPr lang="en-GB" sz="1400">
                <a:effectLst/>
                <a:ea typeface="Calibri" panose="020F0502020204030204" pitchFamily="34" charset="0"/>
                <a:cs typeface="Times New Roman" panose="02020603050405020304" pitchFamily="18" charset="0"/>
              </a:rPr>
              <a:t>Efficient Cooling Systems</a:t>
            </a:r>
            <a:r>
              <a:rPr lang="el-GR" sz="1400">
                <a:effectLst/>
                <a:ea typeface="Calibri" panose="020F0502020204030204" pitchFamily="34" charset="0"/>
                <a:cs typeface="Times New Roman" panose="02020603050405020304" pitchFamily="18" charset="0"/>
              </a:rPr>
              <a:t> </a:t>
            </a:r>
          </a:p>
          <a:p>
            <a:pPr marL="285750" indent="-285750">
              <a:buFont typeface="Arial" panose="020B0604020202020204" pitchFamily="34" charset="0"/>
              <a:buChar char="•"/>
            </a:pPr>
            <a:r>
              <a:rPr lang="en-GB" sz="1400">
                <a:effectLst/>
                <a:ea typeface="Calibri" panose="020F0502020204030204" pitchFamily="34" charset="0"/>
                <a:cs typeface="Times New Roman" panose="02020603050405020304" pitchFamily="18" charset="0"/>
              </a:rPr>
              <a:t>Robotics and Automation</a:t>
            </a:r>
            <a:endParaRPr lang="el-GR" sz="140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GB" sz="1400">
                <a:effectLst/>
                <a:ea typeface="Calibri" panose="020F0502020204030204" pitchFamily="34" charset="0"/>
                <a:cs typeface="Times New Roman" panose="02020603050405020304" pitchFamily="18" charset="0"/>
              </a:rPr>
              <a:t>Lightweight Materials and Thin-Section Welding</a:t>
            </a:r>
            <a:endParaRPr lang="el-GR" sz="1400">
              <a:effectLst/>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GB" sz="1400">
                <a:effectLst/>
                <a:ea typeface="Calibri" panose="020F0502020204030204" pitchFamily="34" charset="0"/>
                <a:cs typeface="Times New Roman" panose="02020603050405020304" pitchFamily="18" charset="0"/>
              </a:rPr>
              <a:t>Energy Recovery Systems</a:t>
            </a:r>
            <a:endParaRPr lang="el-GR" sz="1400">
              <a:effectLst/>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GB" sz="1400">
                <a:effectLst/>
                <a:ea typeface="Calibri" panose="020F0502020204030204" pitchFamily="34" charset="0"/>
                <a:cs typeface="Times New Roman" panose="02020603050405020304" pitchFamily="18" charset="0"/>
              </a:rPr>
              <a:t>Low-Emission Consumables</a:t>
            </a:r>
            <a:endParaRPr lang="el-GR" sz="140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GB" sz="1400">
                <a:effectLst/>
                <a:ea typeface="Calibri" panose="020F0502020204030204" pitchFamily="34" charset="0"/>
                <a:cs typeface="Times New Roman" panose="02020603050405020304" pitchFamily="18" charset="0"/>
              </a:rPr>
              <a:t>Welding Simulation Software</a:t>
            </a:r>
            <a:endParaRPr lang="el-GR" sz="1400">
              <a:effectLst/>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GB" sz="1400">
                <a:effectLst/>
                <a:ea typeface="Calibri" panose="020F0502020204030204" pitchFamily="34" charset="0"/>
                <a:cs typeface="Times New Roman" panose="02020603050405020304" pitchFamily="18" charset="0"/>
              </a:rPr>
              <a:t>Green Coating Technologies</a:t>
            </a:r>
            <a:endParaRPr lang="el-GR" sz="140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GB" sz="1400">
                <a:effectLst/>
                <a:ea typeface="Calibri" panose="020F0502020204030204" pitchFamily="34" charset="0"/>
                <a:cs typeface="Times New Roman" panose="02020603050405020304" pitchFamily="18" charset="0"/>
              </a:rPr>
              <a:t>Carbon Footprint Analysis</a:t>
            </a:r>
            <a:endParaRPr lang="en-US" sz="1400"/>
          </a:p>
        </p:txBody>
      </p:sp>
      <p:sp>
        <p:nvSpPr>
          <p:cNvPr id="10" name="Flowchart: Off-page Connector 9">
            <a:extLst>
              <a:ext uri="{FF2B5EF4-FFF2-40B4-BE49-F238E27FC236}">
                <a16:creationId xmlns:a16="http://schemas.microsoft.com/office/drawing/2014/main" id="{A2312976-E0D1-7432-3470-A20FC5A7F325}"/>
              </a:ext>
            </a:extLst>
          </p:cNvPr>
          <p:cNvSpPr/>
          <p:nvPr/>
        </p:nvSpPr>
        <p:spPr>
          <a:xfrm rot="5400000" flipV="1">
            <a:off x="4674017" y="3720782"/>
            <a:ext cx="476472" cy="3152039"/>
          </a:xfrm>
          <a:prstGeom prst="flowChartOffpageConnector">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t" anchorCtr="0"/>
          <a:lstStyle/>
          <a:p>
            <a:r>
              <a:rPr lang="en-US" sz="2000"/>
              <a:t>Efficient Equipment</a:t>
            </a:r>
            <a:endParaRPr lang="en-US"/>
          </a:p>
        </p:txBody>
      </p:sp>
    </p:spTree>
    <p:extLst>
      <p:ext uri="{BB962C8B-B14F-4D97-AF65-F5344CB8AC3E}">
        <p14:creationId xmlns:p14="http://schemas.microsoft.com/office/powerpoint/2010/main" val="40845866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background pattern&#10;&#10;Description automatically generated">
            <a:extLst>
              <a:ext uri="{FF2B5EF4-FFF2-40B4-BE49-F238E27FC236}">
                <a16:creationId xmlns:a16="http://schemas.microsoft.com/office/drawing/2014/main" id="{94D1EE3D-F272-E14B-043D-0E7F951FCFFE}"/>
              </a:ext>
            </a:extLst>
          </p:cNvPr>
          <p:cNvPicPr>
            <a:picLocks noGrp="1" noRot="1" noChangeAspect="1" noMove="1" noResize="1" noEditPoints="1" noAdjustHandles="1" noChangeArrowheads="1" noChangeShapeType="1" noCrop="1"/>
          </p:cNvPicPr>
          <p:nvPr>
            <p:ph idx="1"/>
          </p:nvPr>
        </p:nvPicPr>
        <p:blipFill>
          <a:blip r:embed="rId2">
            <a:extLst>
              <a:ext uri="{28A0092B-C50C-407E-A947-70E740481C1C}">
                <a14:useLocalDpi xmlns:a14="http://schemas.microsoft.com/office/drawing/2010/main" val="0"/>
              </a:ext>
            </a:extLst>
          </a:blip>
          <a:stretch>
            <a:fillRect/>
          </a:stretch>
        </p:blipFill>
        <p:spPr>
          <a:xfrm>
            <a:off x="0" y="-1"/>
            <a:ext cx="12192000" cy="6856287"/>
          </a:xfrm>
        </p:spPr>
      </p:pic>
      <p:sp>
        <p:nvSpPr>
          <p:cNvPr id="2" name="Title 1">
            <a:extLst>
              <a:ext uri="{FF2B5EF4-FFF2-40B4-BE49-F238E27FC236}">
                <a16:creationId xmlns:a16="http://schemas.microsoft.com/office/drawing/2014/main" id="{33A04DB5-8A62-9323-6040-A92FB64728BC}"/>
              </a:ext>
            </a:extLst>
          </p:cNvPr>
          <p:cNvSpPr>
            <a:spLocks noGrp="1"/>
          </p:cNvSpPr>
          <p:nvPr>
            <p:ph type="title"/>
          </p:nvPr>
        </p:nvSpPr>
        <p:spPr/>
        <p:txBody>
          <a:bodyPr/>
          <a:lstStyle/>
          <a:p>
            <a:r>
              <a:rPr lang="en-US" b="1">
                <a:solidFill>
                  <a:srgbClr val="2B5E1C"/>
                </a:solidFill>
                <a:latin typeface="Barlow" panose="00000500000000000000" pitchFamily="2" charset="0"/>
              </a:rPr>
              <a:t>Key Green Welding Parameters</a:t>
            </a:r>
          </a:p>
        </p:txBody>
      </p:sp>
      <p:sp>
        <p:nvSpPr>
          <p:cNvPr id="14" name="Oval 13">
            <a:extLst>
              <a:ext uri="{FF2B5EF4-FFF2-40B4-BE49-F238E27FC236}">
                <a16:creationId xmlns:a16="http://schemas.microsoft.com/office/drawing/2014/main" id="{B17EB2CE-D03C-0A8F-AD43-1E321EA469F8}"/>
              </a:ext>
            </a:extLst>
          </p:cNvPr>
          <p:cNvSpPr/>
          <p:nvPr/>
        </p:nvSpPr>
        <p:spPr>
          <a:xfrm>
            <a:off x="72325" y="1954212"/>
            <a:ext cx="4008250" cy="3334755"/>
          </a:xfrm>
          <a:prstGeom prst="ellipse">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accent6">
                    <a:lumMod val="50000"/>
                  </a:schemeClr>
                </a:solidFill>
              </a:rPr>
              <a:t>Transportation Impact: </a:t>
            </a:r>
            <a:endParaRPr lang="el-GR" sz="2400" b="1">
              <a:solidFill>
                <a:schemeClr val="accent6">
                  <a:lumMod val="50000"/>
                </a:schemeClr>
              </a:solidFill>
            </a:endParaRPr>
          </a:p>
          <a:p>
            <a:pPr algn="ctr"/>
            <a:r>
              <a:rPr lang="el-GR"/>
              <a:t>Τ</a:t>
            </a:r>
            <a:r>
              <a:rPr lang="en-US"/>
              <a:t>he environmental impact of transporting materials, equipment, and finished products associated with welding activities.</a:t>
            </a:r>
            <a:endParaRPr lang="en-US" sz="2000"/>
          </a:p>
        </p:txBody>
      </p:sp>
      <p:sp>
        <p:nvSpPr>
          <p:cNvPr id="3" name="Oval 2">
            <a:extLst>
              <a:ext uri="{FF2B5EF4-FFF2-40B4-BE49-F238E27FC236}">
                <a16:creationId xmlns:a16="http://schemas.microsoft.com/office/drawing/2014/main" id="{D4637514-9A05-B29B-B4B7-6DC408D8593C}"/>
              </a:ext>
            </a:extLst>
          </p:cNvPr>
          <p:cNvSpPr/>
          <p:nvPr/>
        </p:nvSpPr>
        <p:spPr>
          <a:xfrm>
            <a:off x="4080575" y="2446292"/>
            <a:ext cx="4008250" cy="3334755"/>
          </a:xfrm>
          <a:prstGeom prst="ellipse">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accent6">
                    <a:lumMod val="50000"/>
                  </a:schemeClr>
                </a:solidFill>
              </a:rPr>
              <a:t>Carbon Footprint: </a:t>
            </a:r>
            <a:endParaRPr lang="el-GR" sz="2400" b="1">
              <a:solidFill>
                <a:schemeClr val="accent6">
                  <a:lumMod val="50000"/>
                </a:schemeClr>
              </a:solidFill>
            </a:endParaRPr>
          </a:p>
          <a:p>
            <a:pPr algn="ctr"/>
            <a:r>
              <a:rPr lang="en-US"/>
              <a:t>Calculate and monitor the carbon footprint of welding activities, considering the overall greenhouse gas emissions associated with the process.</a:t>
            </a:r>
            <a:endParaRPr lang="en-US" sz="2000"/>
          </a:p>
        </p:txBody>
      </p:sp>
      <p:sp>
        <p:nvSpPr>
          <p:cNvPr id="6" name="Oval 5">
            <a:extLst>
              <a:ext uri="{FF2B5EF4-FFF2-40B4-BE49-F238E27FC236}">
                <a16:creationId xmlns:a16="http://schemas.microsoft.com/office/drawing/2014/main" id="{4DE2274A-FF9B-A989-F579-3D068B260562}"/>
              </a:ext>
            </a:extLst>
          </p:cNvPr>
          <p:cNvSpPr/>
          <p:nvPr/>
        </p:nvSpPr>
        <p:spPr>
          <a:xfrm>
            <a:off x="8111425" y="2874964"/>
            <a:ext cx="4008250" cy="3334755"/>
          </a:xfrm>
          <a:prstGeom prst="ellipse">
            <a:avLst/>
          </a:prstGeom>
          <a:solidFill>
            <a:schemeClr val="accent2">
              <a:lumMod val="50000"/>
              <a:alpha val="9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accent6">
                    <a:lumMod val="50000"/>
                  </a:schemeClr>
                </a:solidFill>
              </a:rPr>
              <a:t>Environmental Management Systems (EMS): </a:t>
            </a:r>
            <a:endParaRPr lang="el-GR" sz="2400" b="1">
              <a:solidFill>
                <a:schemeClr val="accent6">
                  <a:lumMod val="50000"/>
                </a:schemeClr>
              </a:solidFill>
            </a:endParaRPr>
          </a:p>
          <a:p>
            <a:pPr algn="ctr"/>
            <a:r>
              <a:rPr lang="en-US"/>
              <a:t>Adopt an environmental management system to systematically manage and improve the environmental performance of welding operations.</a:t>
            </a:r>
            <a:endParaRPr lang="en-US" sz="2000"/>
          </a:p>
        </p:txBody>
      </p:sp>
    </p:spTree>
    <p:extLst>
      <p:ext uri="{BB962C8B-B14F-4D97-AF65-F5344CB8AC3E}">
        <p14:creationId xmlns:p14="http://schemas.microsoft.com/office/powerpoint/2010/main" val="32438024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C159CDD35C3154B853C14A5973D9177" ma:contentTypeVersion="19" ma:contentTypeDescription="Create a new document." ma:contentTypeScope="" ma:versionID="ae681db4a790312d9301532ef383b0a9">
  <xsd:schema xmlns:xsd="http://www.w3.org/2001/XMLSchema" xmlns:xs="http://www.w3.org/2001/XMLSchema" xmlns:p="http://schemas.microsoft.com/office/2006/metadata/properties" xmlns:ns2="95e94ba8-06f2-464a-976b-09a63c8d55f3" xmlns:ns3="3dabffc9-16c3-42ec-b1e5-4cb70145edd7" targetNamespace="http://schemas.microsoft.com/office/2006/metadata/properties" ma:root="true" ma:fieldsID="90f1aaa6f5682fbcdbec559695d1ab60" ns2:_="" ns3:_="">
    <xsd:import namespace="95e94ba8-06f2-464a-976b-09a63c8d55f3"/>
    <xsd:import namespace="3dabffc9-16c3-42ec-b1e5-4cb70145edd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DateofInitialContac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5e94ba8-06f2-464a-976b-09a63c8d55f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a892be2-1788-4ce5-99d9-ce25f50c503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DateofInitialContact" ma:index="26" nillable="true" ma:displayName="Date of Initial Contact" ma:format="DateOnly" ma:internalName="DateofInitialContact">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3dabffc9-16c3-42ec-b1e5-4cb70145edd7"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74a7aa7c-14f4-4404-ba28-fbb1631da0b2}" ma:internalName="TaxCatchAll" ma:showField="CatchAllData" ma:web="3dabffc9-16c3-42ec-b1e5-4cb70145edd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95e94ba8-06f2-464a-976b-09a63c8d55f3">
      <Terms xmlns="http://schemas.microsoft.com/office/infopath/2007/PartnerControls"/>
    </lcf76f155ced4ddcb4097134ff3c332f>
    <TaxCatchAll xmlns="3dabffc9-16c3-42ec-b1e5-4cb70145edd7" xsi:nil="true"/>
    <DateofInitialContact xmlns="95e94ba8-06f2-464a-976b-09a63c8d55f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2C2C5C2-9BE6-4623-B127-E44CD4B480C0}"/>
</file>

<file path=customXml/itemProps2.xml><?xml version="1.0" encoding="utf-8"?>
<ds:datastoreItem xmlns:ds="http://schemas.openxmlformats.org/officeDocument/2006/customXml" ds:itemID="{329A2F0A-7980-4810-8B24-35558C8313D6}">
  <ds:schemaRefs>
    <ds:schemaRef ds:uri="http://purl.org/dc/dcmitype/"/>
    <ds:schemaRef ds:uri="13f37a2d-f648-47f7-9c60-62f32bf3fdfb"/>
    <ds:schemaRef ds:uri="58ee4ddb-4996-4df4-aff4-7d6617591703"/>
    <ds:schemaRef ds:uri="http://purl.org/dc/terms/"/>
    <ds:schemaRef ds:uri="http://schemas.microsoft.com/office/infopath/2007/PartnerControls"/>
    <ds:schemaRef ds:uri="http://www.w3.org/XML/1998/namespace"/>
    <ds:schemaRef ds:uri="http://schemas.microsoft.com/office/2006/metadata/properties"/>
    <ds:schemaRef ds:uri="http://schemas.microsoft.com/office/2006/documentManagement/types"/>
    <ds:schemaRef ds:uri="http://schemas.openxmlformats.org/package/2006/metadata/core-properties"/>
    <ds:schemaRef ds:uri="http://purl.org/dc/elements/1.1/"/>
  </ds:schemaRefs>
</ds:datastoreItem>
</file>

<file path=customXml/itemProps3.xml><?xml version="1.0" encoding="utf-8"?>
<ds:datastoreItem xmlns:ds="http://schemas.openxmlformats.org/officeDocument/2006/customXml" ds:itemID="{BADE9AE4-BB86-4414-AF86-0B84235B32B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3603</Words>
  <Application>Microsoft Office PowerPoint</Application>
  <PresentationFormat>Ecrã Panorâmico</PresentationFormat>
  <Paragraphs>407</Paragraphs>
  <Slides>51</Slides>
  <Notes>0</Notes>
  <HiddenSlides>0</HiddenSlides>
  <MMClips>0</MMClips>
  <ScaleCrop>false</ScaleCrop>
  <HeadingPairs>
    <vt:vector size="6" baseType="variant">
      <vt:variant>
        <vt:lpstr>Tipos de letra usados</vt:lpstr>
      </vt:variant>
      <vt:variant>
        <vt:i4>6</vt:i4>
      </vt:variant>
      <vt:variant>
        <vt:lpstr>Tema</vt:lpstr>
      </vt:variant>
      <vt:variant>
        <vt:i4>1</vt:i4>
      </vt:variant>
      <vt:variant>
        <vt:lpstr>Títulos dos diapositivos</vt:lpstr>
      </vt:variant>
      <vt:variant>
        <vt:i4>51</vt:i4>
      </vt:variant>
    </vt:vector>
  </HeadingPairs>
  <TitlesOfParts>
    <vt:vector size="58" baseType="lpstr">
      <vt:lpstr>Arial</vt:lpstr>
      <vt:lpstr>Barlow</vt:lpstr>
      <vt:lpstr>Calibri</vt:lpstr>
      <vt:lpstr>Calibri Light</vt:lpstr>
      <vt:lpstr>Google Sans</vt:lpstr>
      <vt:lpstr>Söhne</vt:lpstr>
      <vt:lpstr>Office Theme</vt:lpstr>
      <vt:lpstr>Apresentação do PowerPoint</vt:lpstr>
      <vt:lpstr>Agenda</vt:lpstr>
      <vt:lpstr>Key Green Welding Parameters</vt:lpstr>
      <vt:lpstr>Key Green Welding Parameters</vt:lpstr>
      <vt:lpstr>Key Green Welding Parameters</vt:lpstr>
      <vt:lpstr>Key Green Welding Parameters</vt:lpstr>
      <vt:lpstr>Key Green Welding Parameters</vt:lpstr>
      <vt:lpstr>Key Green Welding Parameters</vt:lpstr>
      <vt:lpstr>Key Green Welding Parameters</vt:lpstr>
      <vt:lpstr>Measurement Types and Techniques for Green Welding</vt:lpstr>
      <vt:lpstr>Measurement Types and Techniques for Green Welding</vt:lpstr>
      <vt:lpstr>Measurement Types and Techniques for Green Welding</vt:lpstr>
      <vt:lpstr>Measurement Types and Techniques for Green Welding</vt:lpstr>
      <vt:lpstr>Measurement Types and Techniques for Green Welding</vt:lpstr>
      <vt:lpstr>Measurement Types and Techniques for Green Welding</vt:lpstr>
      <vt:lpstr>Measurement Types and Techniques for Green Welding</vt:lpstr>
      <vt:lpstr>Measurement Types and Techniques for Green Welding</vt:lpstr>
      <vt:lpstr>Measurement Types and Techniques for Green Welding</vt:lpstr>
      <vt:lpstr>Measurement Types and Techniques for Green Welding</vt:lpstr>
      <vt:lpstr>International Standard, European Legislation and Acceptance criteria</vt:lpstr>
      <vt:lpstr>International Standard, European Legislation and Acceptance criteria</vt:lpstr>
      <vt:lpstr>The influence of novel approaches on overall emission for environmentally friendly welding</vt:lpstr>
      <vt:lpstr>The influence of novel approaches on overall emission for environmentally friendly welding</vt:lpstr>
      <vt:lpstr>The influence of novel approaches on overall emission for environmentally friendly welding</vt:lpstr>
      <vt:lpstr>The influence of novel approaches on overall emission for environmentally friendly welding</vt:lpstr>
      <vt:lpstr>Performance of various welding techniques: emissions and welding quality evaluation for environmentally friendly welding</vt:lpstr>
      <vt:lpstr>Performance of various welding techniques: emissions and welding quality evaluation for environmentally friendly welding</vt:lpstr>
      <vt:lpstr>Performance of various welding techniques: emissions and welding quality evaluation for environmentally friendly welding</vt:lpstr>
      <vt:lpstr>Performance of various welding techniques: emissions and welding quality evaluation for environmentally friendly welding</vt:lpstr>
      <vt:lpstr>Performance of various welding techniques: emissions and welding quality evaluation for environmentally friendly welding</vt:lpstr>
      <vt:lpstr>Performance of various welding techniques: emissions and welding quality evaluation for environmentally friendly welding</vt:lpstr>
      <vt:lpstr>Performance of various welding techniques: emissions and welding quality evaluation for environmentally friendly welding</vt:lpstr>
      <vt:lpstr>Performance of various welding techniques: emissions and welding quality evaluation for environmentally friendly welding</vt:lpstr>
      <vt:lpstr>Performance of various welding techniques: emissions and welding quality evaluation for environmentally friendly welding</vt:lpstr>
      <vt:lpstr>The Impact of various gases on emissions and welding quality for environmentally friendly welding</vt:lpstr>
      <vt:lpstr>The Impact of various gases on emissions and welding quality for environmentally friendly welding</vt:lpstr>
      <vt:lpstr>The Impact of various gases on emissions and welding quality for environmentally friendly welding</vt:lpstr>
      <vt:lpstr>The Impact of various gases on emissions and welding quality for environmentally friendly welding</vt:lpstr>
      <vt:lpstr>The Impact of various gases on emissions and welding quality for environmentally friendly welding</vt:lpstr>
      <vt:lpstr>The impact of various gases and emissions on production time for environmentally friendly welding </vt:lpstr>
      <vt:lpstr>The impact of various gases and emissions on production time for environmentally friendly welding </vt:lpstr>
      <vt:lpstr>The impact of various gases and emissions on production time for environmentally friendly welding </vt:lpstr>
      <vt:lpstr>The impact of various gases and emissions on production time for environmentally friendly welding </vt:lpstr>
      <vt:lpstr>The impact of various gases and emissions on production time for environmentally friendly welding </vt:lpstr>
      <vt:lpstr>The impact of various gases and emissions on production time for environmentally friendly welding </vt:lpstr>
      <vt:lpstr>The impact of various gases and emissions on production time for environmentally friendly welding </vt:lpstr>
      <vt:lpstr>The impact of various gases and emissions on production time for environmentally friendly welding </vt:lpstr>
      <vt:lpstr>GREENWELDING examples</vt:lpstr>
      <vt:lpstr>GREENWELDING examples</vt:lpstr>
      <vt:lpstr>GREENWELDING examples</vt:lpstr>
      <vt:lpstr>Any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Francisco Neto</dc:creator>
  <cp:lastModifiedBy>Ana Marques</cp:lastModifiedBy>
  <cp:revision>2</cp:revision>
  <dcterms:created xsi:type="dcterms:W3CDTF">2023-01-23T13:51:44Z</dcterms:created>
  <dcterms:modified xsi:type="dcterms:W3CDTF">2024-10-29T16:26:24Z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0x0101000C159CDD35C3154B853C14A5973D9177</vt:lpwstr>
  </property>
  <property fmtid="{D5CDD505-2E9C-101B-9397-08002B2CF9AE}" pid="3" name="MediaServiceImageTags">
    <vt:lpwstr/>
  </property>
</Properties>
</file>