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1" r:id="rId8"/>
    <p:sldId id="262" r:id="rId9"/>
    <p:sldId id="265" r:id="rId10"/>
    <p:sldId id="263" r:id="rId11"/>
    <p:sldId id="266" r:id="rId12"/>
    <p:sldId id="264" r:id="rId13"/>
    <p:sldId id="267" r:id="rId14"/>
    <p:sldId id="268" r:id="rId15"/>
    <p:sldId id="270" r:id="rId16"/>
    <p:sldId id="271" r:id="rId17"/>
    <p:sldId id="269"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E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ques" userId="33258d42-abe8-42f4-a657-38f1c898d6d8" providerId="ADAL" clId="{1A384418-E72B-4327-B883-3380EE837D39}"/>
    <pc:docChg chg="custSel modSld">
      <pc:chgData name="Ana Marques" userId="33258d42-abe8-42f4-a657-38f1c898d6d8" providerId="ADAL" clId="{1A384418-E72B-4327-B883-3380EE837D39}" dt="2024-10-29T16:28:55.026" v="4" actId="478"/>
      <pc:docMkLst>
        <pc:docMk/>
      </pc:docMkLst>
      <pc:sldChg chg="delSp modSp mod">
        <pc:chgData name="Ana Marques" userId="33258d42-abe8-42f4-a657-38f1c898d6d8" providerId="ADAL" clId="{1A384418-E72B-4327-B883-3380EE837D39}" dt="2024-10-29T16:28:55.026" v="4" actId="478"/>
        <pc:sldMkLst>
          <pc:docMk/>
          <pc:sldMk cId="314902233" sldId="256"/>
        </pc:sldMkLst>
        <pc:spChg chg="mod">
          <ac:chgData name="Ana Marques" userId="33258d42-abe8-42f4-a657-38f1c898d6d8" providerId="ADAL" clId="{1A384418-E72B-4327-B883-3380EE837D39}" dt="2024-10-29T16:28:50.310" v="2" actId="20577"/>
          <ac:spMkLst>
            <pc:docMk/>
            <pc:sldMk cId="314902233" sldId="256"/>
            <ac:spMk id="6" creationId="{3CBB657B-F064-1FE7-7390-D15E02C2C0AA}"/>
          </ac:spMkLst>
        </pc:spChg>
        <pc:spChg chg="del">
          <ac:chgData name="Ana Marques" userId="33258d42-abe8-42f4-a657-38f1c898d6d8" providerId="ADAL" clId="{1A384418-E72B-4327-B883-3380EE837D39}" dt="2024-10-29T16:28:53.500" v="3" actId="478"/>
          <ac:spMkLst>
            <pc:docMk/>
            <pc:sldMk cId="314902233" sldId="256"/>
            <ac:spMk id="7" creationId="{577B50AF-59E6-C06E-A159-3443C2E74D75}"/>
          </ac:spMkLst>
        </pc:spChg>
        <pc:spChg chg="del">
          <ac:chgData name="Ana Marques" userId="33258d42-abe8-42f4-a657-38f1c898d6d8" providerId="ADAL" clId="{1A384418-E72B-4327-B883-3380EE837D39}" dt="2024-10-29T16:28:55.026" v="4" actId="478"/>
          <ac:spMkLst>
            <pc:docMk/>
            <pc:sldMk cId="314902233" sldId="256"/>
            <ac:spMk id="8" creationId="{89798C75-C2B3-0D1B-18FE-F605DE70A35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D90E-008A-F589-4A5F-309742C40A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43156E-F66F-BAFE-1EC8-AD320F416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092FF0-F98E-522A-1B45-7861F1101685}"/>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E3496C27-62D2-88E1-5F9D-AA054F98F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3199C-CD74-3EEE-6854-3EB4EB829077}"/>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421835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1F6A-D75F-BABD-19A9-255403B0CD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574DB-4BDE-79AD-C677-14B24F7E28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2B622-9998-9769-11C5-8780424F4594}"/>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A12E0485-02FD-7A53-D46F-3D5F4160B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864B-F65B-42F0-7306-604B2350EC83}"/>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075241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A371F-AA45-1751-7F0D-9A6FB49B3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49999-796E-9EB4-4055-389E50A579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9AEEC-0D02-4D43-4252-F0C570E57C8C}"/>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2C90542A-8C74-01CD-067F-2991442CF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20E56-1338-255F-296A-D2841E9E9AC9}"/>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196205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037C-6434-0748-63DD-A8259149D3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6BC4C7-596D-D822-A80A-349F49C8D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44D0B-F095-532F-D2D2-C29DC84CC655}"/>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943D7F6B-7126-DED2-77CC-56EDF0A8E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45B91-45A4-021C-40A1-C89282CB4FC9}"/>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303392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D8676-55FD-5FEF-918C-0123848D7B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2BA82B-4FEA-5736-B9D0-E4063161DB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1CB556-F4C6-94FA-81F7-5F413B7C97BE}"/>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6DDCF373-6742-C925-DEBA-D14192D39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950BF-4843-4395-ABAA-2C673807ADA1}"/>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154370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96AE-9CD4-7B9B-C1FB-C0A994ECA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AEFF8F-D496-C2B8-4F9C-587997ADA5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E5B7B-B806-432E-06F3-1249B0DDE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2213A-13C2-E2B1-9FE4-6710A1DF8B1E}"/>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6" name="Footer Placeholder 5">
            <a:extLst>
              <a:ext uri="{FF2B5EF4-FFF2-40B4-BE49-F238E27FC236}">
                <a16:creationId xmlns:a16="http://schemas.microsoft.com/office/drawing/2014/main" id="{5D3C4C13-FC20-DA81-59A8-0E9862B99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80974-3407-1B85-A713-AF2FE745D251}"/>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91487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79A5-441A-2336-693D-B261D65624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80EFF-9DDC-CF55-9D43-80C458859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57317-3705-AFD9-73FB-EBFECA131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7EA15-8AB5-6AB3-8165-D77A55797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D795F7-6C7E-5507-D7D0-BDC589B1F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0E6EC-F6F1-62D0-7091-00B44E66657C}"/>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8" name="Footer Placeholder 7">
            <a:extLst>
              <a:ext uri="{FF2B5EF4-FFF2-40B4-BE49-F238E27FC236}">
                <a16:creationId xmlns:a16="http://schemas.microsoft.com/office/drawing/2014/main" id="{F4C09CF0-ADE4-A042-5933-54EA063CC6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AA4FA1-E153-3237-9608-5F61A6A391FF}"/>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01411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71EF-4766-AFF2-7D5D-333A3F4FA9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BE341D-AA6C-9C2B-48D4-78D95E05EA07}"/>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4" name="Footer Placeholder 3">
            <a:extLst>
              <a:ext uri="{FF2B5EF4-FFF2-40B4-BE49-F238E27FC236}">
                <a16:creationId xmlns:a16="http://schemas.microsoft.com/office/drawing/2014/main" id="{8BFED2F4-7D19-98F5-5C9B-B5701565EA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1C7EC-F771-FA14-A039-D36F9986D425}"/>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322876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1470F-FC4D-E2D1-C63C-98BEF66A296D}"/>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3" name="Footer Placeholder 2">
            <a:extLst>
              <a:ext uri="{FF2B5EF4-FFF2-40B4-BE49-F238E27FC236}">
                <a16:creationId xmlns:a16="http://schemas.microsoft.com/office/drawing/2014/main" id="{F5FF6526-1DE5-8105-4E7D-E027B1438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A9654A-9DCD-3840-17E7-3995077B6061}"/>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230783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EA0B-D962-A8A8-FB04-A8C665EC4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1B486A-D7DC-012F-2ED4-57236DDFD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B89DBD-516E-7A57-6B23-B753B2466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1C362-F9AB-6DDD-DAFC-E50A6DB05C3B}"/>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6" name="Footer Placeholder 5">
            <a:extLst>
              <a:ext uri="{FF2B5EF4-FFF2-40B4-BE49-F238E27FC236}">
                <a16:creationId xmlns:a16="http://schemas.microsoft.com/office/drawing/2014/main" id="{EE6DD94D-A299-0B59-4282-7EE0151FF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BC59F-F58C-1EB2-768E-18D84B23E346}"/>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45318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7720-73AE-48EF-58F7-9B22FB15E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C4DB98-813D-1051-E3D5-7FFA3E7FC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FFD23-980C-F45E-2A84-D1633C8CF3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CB387-BD9D-8A54-6714-8D521C39658A}"/>
              </a:ext>
            </a:extLst>
          </p:cNvPr>
          <p:cNvSpPr>
            <a:spLocks noGrp="1"/>
          </p:cNvSpPr>
          <p:nvPr>
            <p:ph type="dt" sz="half" idx="10"/>
          </p:nvPr>
        </p:nvSpPr>
        <p:spPr/>
        <p:txBody>
          <a:bodyPr/>
          <a:lstStyle/>
          <a:p>
            <a:fld id="{229FE3B7-F545-4036-BF26-98D9DF88E6E5}" type="datetimeFigureOut">
              <a:rPr lang="en-US" smtClean="0"/>
              <a:t>10/29/2024</a:t>
            </a:fld>
            <a:endParaRPr lang="en-US"/>
          </a:p>
        </p:txBody>
      </p:sp>
      <p:sp>
        <p:nvSpPr>
          <p:cNvPr id="6" name="Footer Placeholder 5">
            <a:extLst>
              <a:ext uri="{FF2B5EF4-FFF2-40B4-BE49-F238E27FC236}">
                <a16:creationId xmlns:a16="http://schemas.microsoft.com/office/drawing/2014/main" id="{83ED4199-1044-A1D2-0CE7-15E3226FD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78397-BD38-F1C8-6B83-D7B26574A126}"/>
              </a:ext>
            </a:extLst>
          </p:cNvPr>
          <p:cNvSpPr>
            <a:spLocks noGrp="1"/>
          </p:cNvSpPr>
          <p:nvPr>
            <p:ph type="sldNum" sz="quarter" idx="12"/>
          </p:nvPr>
        </p:nvSpPr>
        <p:spPr/>
        <p:txBody>
          <a:bodyPr/>
          <a:lstStyle/>
          <a:p>
            <a:fld id="{87B29DA0-7CC1-44BE-868C-27FABA2BEC26}" type="slidenum">
              <a:rPr lang="en-US" smtClean="0"/>
              <a:t>‹nº›</a:t>
            </a:fld>
            <a:endParaRPr lang="en-US"/>
          </a:p>
        </p:txBody>
      </p:sp>
    </p:spTree>
    <p:extLst>
      <p:ext uri="{BB962C8B-B14F-4D97-AF65-F5344CB8AC3E}">
        <p14:creationId xmlns:p14="http://schemas.microsoft.com/office/powerpoint/2010/main" val="134766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72F8F-FFBE-E17D-2F45-728AB88FC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707335-7489-8E4C-E77E-2A866A181F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B0D2F-01BC-91B6-485C-7955754CB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FE3B7-F545-4036-BF26-98D9DF88E6E5}" type="datetimeFigureOut">
              <a:rPr lang="en-US" smtClean="0"/>
              <a:t>10/29/2024</a:t>
            </a:fld>
            <a:endParaRPr lang="en-US"/>
          </a:p>
        </p:txBody>
      </p:sp>
      <p:sp>
        <p:nvSpPr>
          <p:cNvPr id="5" name="Footer Placeholder 4">
            <a:extLst>
              <a:ext uri="{FF2B5EF4-FFF2-40B4-BE49-F238E27FC236}">
                <a16:creationId xmlns:a16="http://schemas.microsoft.com/office/drawing/2014/main" id="{07DD4619-A94D-5CF7-3D03-325547F50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A6E79-6431-0D71-4811-87AD7BA00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29DA0-7CC1-44BE-868C-27FABA2BEC26}" type="slidenum">
              <a:rPr lang="en-US" smtClean="0"/>
              <a:t>‹nº›</a:t>
            </a:fld>
            <a:endParaRPr lang="en-US"/>
          </a:p>
        </p:txBody>
      </p:sp>
    </p:spTree>
    <p:extLst>
      <p:ext uri="{BB962C8B-B14F-4D97-AF65-F5344CB8AC3E}">
        <p14:creationId xmlns:p14="http://schemas.microsoft.com/office/powerpoint/2010/main" val="2887565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
            <a:extLst>
              <a:ext uri="{FF2B5EF4-FFF2-40B4-BE49-F238E27FC236}">
                <a16:creationId xmlns:a16="http://schemas.microsoft.com/office/drawing/2014/main" id="{6B62AD53-85B7-ACC9-B111-436532DD54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B657B-F064-1FE7-7390-D15E02C2C0AA}"/>
              </a:ext>
            </a:extLst>
          </p:cNvPr>
          <p:cNvSpPr txBox="1"/>
          <p:nvPr/>
        </p:nvSpPr>
        <p:spPr>
          <a:xfrm>
            <a:off x="5014803" y="2253438"/>
            <a:ext cx="6305719" cy="1446550"/>
          </a:xfrm>
          <a:prstGeom prst="rect">
            <a:avLst/>
          </a:prstGeom>
          <a:noFill/>
        </p:spPr>
        <p:txBody>
          <a:bodyPr wrap="square" lIns="91440" tIns="45720" rIns="91440" bIns="45720" rtlCol="0" anchor="t">
            <a:spAutoFit/>
          </a:bodyPr>
          <a:lstStyle/>
          <a:p>
            <a:r>
              <a:rPr lang="en-US" sz="4400" b="1" dirty="0">
                <a:solidFill>
                  <a:schemeClr val="bg1"/>
                </a:solidFill>
                <a:latin typeface="Barlow" panose="00000500000000000000" pitchFamily="2" charset="0"/>
              </a:rPr>
              <a:t>GREENWELD  Impact Measurement  - Part B</a:t>
            </a:r>
          </a:p>
        </p:txBody>
      </p:sp>
    </p:spTree>
    <p:extLst>
      <p:ext uri="{BB962C8B-B14F-4D97-AF65-F5344CB8AC3E}">
        <p14:creationId xmlns:p14="http://schemas.microsoft.com/office/powerpoint/2010/main" val="314902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dirty="0">
                <a:solidFill>
                  <a:srgbClr val="2B5E1C"/>
                </a:solidFill>
                <a:latin typeface="Barlow"/>
              </a:rPr>
              <a:t>Energy-saving actions</a:t>
            </a:r>
          </a:p>
        </p:txBody>
      </p:sp>
      <p:sp>
        <p:nvSpPr>
          <p:cNvPr id="4" name="Tekstfelt 3">
            <a:extLst>
              <a:ext uri="{FF2B5EF4-FFF2-40B4-BE49-F238E27FC236}">
                <a16:creationId xmlns:a16="http://schemas.microsoft.com/office/drawing/2014/main" id="{FCC03251-DFAB-9D88-EBCB-516161815341}"/>
              </a:ext>
            </a:extLst>
          </p:cNvPr>
          <p:cNvSpPr txBox="1"/>
          <p:nvPr/>
        </p:nvSpPr>
        <p:spPr>
          <a:xfrm>
            <a:off x="621631" y="2177382"/>
            <a:ext cx="107737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solidFill>
                  <a:srgbClr val="2B5E1C"/>
                </a:solidFill>
                <a:latin typeface="Barlow"/>
                <a:ea typeface="+mn-lt"/>
                <a:cs typeface="+mn-lt"/>
              </a:rPr>
              <a:t>Energy-</a:t>
            </a:r>
            <a:r>
              <a:rPr lang="da-DK" dirty="0" err="1">
                <a:solidFill>
                  <a:srgbClr val="2B5E1C"/>
                </a:solidFill>
                <a:latin typeface="Barlow"/>
                <a:ea typeface="+mn-lt"/>
                <a:cs typeface="+mn-lt"/>
              </a:rPr>
              <a:t>saving</a:t>
            </a:r>
            <a:r>
              <a:rPr lang="da-DK" dirty="0">
                <a:solidFill>
                  <a:srgbClr val="2B5E1C"/>
                </a:solidFill>
                <a:latin typeface="Barlow"/>
                <a:ea typeface="+mn-lt"/>
                <a:cs typeface="+mn-lt"/>
              </a:rPr>
              <a:t> actions </a:t>
            </a:r>
            <a:r>
              <a:rPr lang="da-DK" dirty="0" err="1">
                <a:solidFill>
                  <a:srgbClr val="2B5E1C"/>
                </a:solidFill>
                <a:latin typeface="Barlow"/>
                <a:ea typeface="+mn-lt"/>
                <a:cs typeface="+mn-lt"/>
              </a:rPr>
              <a:t>include</a:t>
            </a:r>
            <a:r>
              <a:rPr lang="da-DK" dirty="0">
                <a:solidFill>
                  <a:srgbClr val="2B5E1C"/>
                </a:solidFill>
                <a:latin typeface="Barlow"/>
                <a:ea typeface="+mn-lt"/>
                <a:cs typeface="+mn-lt"/>
              </a:rPr>
              <a:t> </a:t>
            </a:r>
            <a:r>
              <a:rPr lang="da-DK" dirty="0" err="1">
                <a:solidFill>
                  <a:srgbClr val="2B5E1C"/>
                </a:solidFill>
                <a:latin typeface="Barlow"/>
                <a:ea typeface="+mn-lt"/>
                <a:cs typeface="+mn-lt"/>
              </a:rPr>
              <a:t>several</a:t>
            </a:r>
            <a:r>
              <a:rPr lang="da-DK" dirty="0">
                <a:solidFill>
                  <a:srgbClr val="2B5E1C"/>
                </a:solidFill>
                <a:latin typeface="Barlow"/>
                <a:ea typeface="+mn-lt"/>
                <a:cs typeface="+mn-lt"/>
              </a:rPr>
              <a:t> </a:t>
            </a:r>
            <a:r>
              <a:rPr lang="da-DK" dirty="0" err="1">
                <a:solidFill>
                  <a:srgbClr val="2B5E1C"/>
                </a:solidFill>
                <a:latin typeface="Barlow"/>
                <a:ea typeface="+mn-lt"/>
                <a:cs typeface="+mn-lt"/>
              </a:rPr>
              <a:t>different</a:t>
            </a:r>
            <a:r>
              <a:rPr lang="da-DK" dirty="0">
                <a:solidFill>
                  <a:srgbClr val="2B5E1C"/>
                </a:solidFill>
                <a:latin typeface="Barlow"/>
                <a:ea typeface="+mn-lt"/>
                <a:cs typeface="+mn-lt"/>
              </a:rPr>
              <a:t> parameters for the </a:t>
            </a:r>
            <a:r>
              <a:rPr lang="da-DK" dirty="0" err="1">
                <a:solidFill>
                  <a:srgbClr val="2B5E1C"/>
                </a:solidFill>
                <a:latin typeface="Barlow"/>
                <a:ea typeface="+mn-lt"/>
                <a:cs typeface="+mn-lt"/>
              </a:rPr>
              <a:t>individual</a:t>
            </a:r>
            <a:r>
              <a:rPr lang="da-DK" dirty="0">
                <a:solidFill>
                  <a:srgbClr val="2B5E1C"/>
                </a:solidFill>
                <a:latin typeface="Barlow"/>
                <a:ea typeface="+mn-lt"/>
                <a:cs typeface="+mn-lt"/>
              </a:rPr>
              <a:t> </a:t>
            </a:r>
            <a:r>
              <a:rPr lang="da-DK" dirty="0" err="1">
                <a:solidFill>
                  <a:srgbClr val="2B5E1C"/>
                </a:solidFill>
                <a:latin typeface="Barlow"/>
                <a:ea typeface="+mn-lt"/>
                <a:cs typeface="+mn-lt"/>
              </a:rPr>
              <a:t>welder</a:t>
            </a:r>
            <a:r>
              <a:rPr lang="da-DK" dirty="0">
                <a:solidFill>
                  <a:srgbClr val="2B5E1C"/>
                </a:solidFill>
                <a:latin typeface="Barlow"/>
                <a:ea typeface="+mn-lt"/>
                <a:cs typeface="+mn-lt"/>
              </a:rPr>
              <a:t> to </a:t>
            </a:r>
            <a:r>
              <a:rPr lang="da-DK" dirty="0" err="1">
                <a:solidFill>
                  <a:srgbClr val="2B5E1C"/>
                </a:solidFill>
                <a:latin typeface="Barlow"/>
                <a:ea typeface="+mn-lt"/>
                <a:cs typeface="+mn-lt"/>
              </a:rPr>
              <a:t>consider</a:t>
            </a:r>
            <a:r>
              <a:rPr lang="da-DK" dirty="0">
                <a:solidFill>
                  <a:srgbClr val="2B5E1C"/>
                </a:solidFill>
                <a:latin typeface="Barlow"/>
                <a:ea typeface="+mn-lt"/>
                <a:cs typeface="+mn-lt"/>
              </a:rPr>
              <a:t> </a:t>
            </a:r>
            <a:r>
              <a:rPr lang="da-DK" dirty="0" err="1">
                <a:solidFill>
                  <a:srgbClr val="2B5E1C"/>
                </a:solidFill>
                <a:latin typeface="Barlow"/>
                <a:ea typeface="+mn-lt"/>
                <a:cs typeface="+mn-lt"/>
              </a:rPr>
              <a:t>when</a:t>
            </a:r>
            <a:r>
              <a:rPr lang="da-DK" dirty="0">
                <a:solidFill>
                  <a:srgbClr val="2B5E1C"/>
                </a:solidFill>
                <a:latin typeface="Barlow"/>
                <a:ea typeface="+mn-lt"/>
                <a:cs typeface="+mn-lt"/>
              </a:rPr>
              <a:t> </a:t>
            </a:r>
            <a:r>
              <a:rPr lang="da-DK" dirty="0" err="1">
                <a:solidFill>
                  <a:srgbClr val="2B5E1C"/>
                </a:solidFill>
                <a:latin typeface="Barlow"/>
                <a:ea typeface="+mn-lt"/>
                <a:cs typeface="+mn-lt"/>
              </a:rPr>
              <a:t>combining</a:t>
            </a:r>
            <a:r>
              <a:rPr lang="da-DK" dirty="0">
                <a:solidFill>
                  <a:srgbClr val="2B5E1C"/>
                </a:solidFill>
                <a:latin typeface="Barlow"/>
                <a:ea typeface="+mn-lt"/>
                <a:cs typeface="+mn-lt"/>
              </a:rPr>
              <a:t> </a:t>
            </a:r>
            <a:r>
              <a:rPr lang="da-DK" dirty="0" err="1">
                <a:solidFill>
                  <a:srgbClr val="2B5E1C"/>
                </a:solidFill>
                <a:latin typeface="Barlow"/>
                <a:ea typeface="+mn-lt"/>
                <a:cs typeface="+mn-lt"/>
              </a:rPr>
              <a:t>quality</a:t>
            </a:r>
            <a:r>
              <a:rPr lang="da-DK" dirty="0">
                <a:solidFill>
                  <a:srgbClr val="2B5E1C"/>
                </a:solidFill>
                <a:latin typeface="Barlow"/>
                <a:ea typeface="+mn-lt"/>
                <a:cs typeface="+mn-lt"/>
              </a:rPr>
              <a:t> with a </a:t>
            </a:r>
            <a:r>
              <a:rPr lang="da-DK" dirty="0" err="1">
                <a:solidFill>
                  <a:srgbClr val="2B5E1C"/>
                </a:solidFill>
                <a:latin typeface="Barlow"/>
                <a:ea typeface="+mn-lt"/>
                <a:cs typeface="+mn-lt"/>
              </a:rPr>
              <a:t>sustainable</a:t>
            </a:r>
            <a:r>
              <a:rPr lang="da-DK" dirty="0">
                <a:solidFill>
                  <a:srgbClr val="2B5E1C"/>
                </a:solidFill>
                <a:latin typeface="Barlow"/>
                <a:ea typeface="+mn-lt"/>
                <a:cs typeface="+mn-lt"/>
              </a:rPr>
              <a:t> approach, and it </a:t>
            </a:r>
            <a:r>
              <a:rPr lang="da-DK" dirty="0" err="1">
                <a:solidFill>
                  <a:srgbClr val="2B5E1C"/>
                </a:solidFill>
                <a:latin typeface="Barlow"/>
                <a:ea typeface="+mn-lt"/>
                <a:cs typeface="+mn-lt"/>
              </a:rPr>
              <a:t>might</a:t>
            </a:r>
            <a:r>
              <a:rPr lang="da-DK" dirty="0">
                <a:solidFill>
                  <a:srgbClr val="2B5E1C"/>
                </a:solidFill>
                <a:latin typeface="Barlow"/>
                <a:ea typeface="+mn-lt"/>
                <a:cs typeface="+mn-lt"/>
              </a:rPr>
              <a:t> </a:t>
            </a:r>
            <a:r>
              <a:rPr lang="da-DK" dirty="0" err="1">
                <a:solidFill>
                  <a:srgbClr val="2B5E1C"/>
                </a:solidFill>
                <a:latin typeface="Barlow"/>
                <a:ea typeface="+mn-lt"/>
                <a:cs typeface="+mn-lt"/>
              </a:rPr>
              <a:t>differ</a:t>
            </a:r>
            <a:r>
              <a:rPr lang="da-DK" dirty="0">
                <a:solidFill>
                  <a:srgbClr val="2B5E1C"/>
                </a:solidFill>
                <a:latin typeface="Barlow"/>
                <a:ea typeface="+mn-lt"/>
                <a:cs typeface="+mn-lt"/>
              </a:rPr>
              <a:t> from task to task.</a:t>
            </a:r>
          </a:p>
        </p:txBody>
      </p:sp>
      <p:sp>
        <p:nvSpPr>
          <p:cNvPr id="6" name="Tekstfelt 5">
            <a:extLst>
              <a:ext uri="{FF2B5EF4-FFF2-40B4-BE49-F238E27FC236}">
                <a16:creationId xmlns:a16="http://schemas.microsoft.com/office/drawing/2014/main" id="{716B5EC4-F3A2-821C-B314-53991E30FD3E}"/>
              </a:ext>
            </a:extLst>
          </p:cNvPr>
          <p:cNvSpPr txBox="1"/>
          <p:nvPr/>
        </p:nvSpPr>
        <p:spPr>
          <a:xfrm>
            <a:off x="621630" y="3111910"/>
            <a:ext cx="35131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a-DK" dirty="0" err="1">
                <a:solidFill>
                  <a:srgbClr val="2B5E1C"/>
                </a:solidFill>
                <a:latin typeface="Barlow"/>
                <a:cs typeface="Calibri"/>
              </a:rPr>
              <a:t>Welding</a:t>
            </a:r>
            <a:r>
              <a:rPr lang="da-DK" dirty="0">
                <a:solidFill>
                  <a:srgbClr val="2B5E1C"/>
                </a:solidFill>
                <a:latin typeface="Barlow"/>
                <a:cs typeface="Calibri"/>
              </a:rPr>
              <a:t> Methods</a:t>
            </a:r>
          </a:p>
          <a:p>
            <a:endParaRPr lang="da-DK" dirty="0">
              <a:solidFill>
                <a:srgbClr val="2B5E1C"/>
              </a:solidFill>
              <a:latin typeface="Barlow"/>
              <a:cs typeface="Calibri"/>
            </a:endParaRPr>
          </a:p>
          <a:p>
            <a:pPr marL="285750" indent="-285750">
              <a:buFont typeface="Arial"/>
              <a:buChar char="•"/>
            </a:pPr>
            <a:r>
              <a:rPr lang="da-DK" err="1">
                <a:solidFill>
                  <a:srgbClr val="2B5E1C"/>
                </a:solidFill>
                <a:latin typeface="Barlow"/>
                <a:cs typeface="Calibri"/>
              </a:rPr>
              <a:t>Welding</a:t>
            </a:r>
            <a:r>
              <a:rPr lang="da-DK" dirty="0">
                <a:solidFill>
                  <a:srgbClr val="2B5E1C"/>
                </a:solidFill>
                <a:latin typeface="Barlow"/>
                <a:cs typeface="Calibri"/>
              </a:rPr>
              <a:t> </a:t>
            </a:r>
            <a:r>
              <a:rPr lang="da-DK" err="1">
                <a:solidFill>
                  <a:srgbClr val="2B5E1C"/>
                </a:solidFill>
                <a:latin typeface="Barlow"/>
                <a:cs typeface="Calibri"/>
              </a:rPr>
              <a:t>techniques</a:t>
            </a:r>
            <a:endParaRPr lang="da-DK" dirty="0" err="1">
              <a:solidFill>
                <a:srgbClr val="2B5E1C"/>
              </a:solidFill>
              <a:latin typeface="Barlow"/>
              <a:cs typeface="Calibri"/>
            </a:endParaRPr>
          </a:p>
          <a:p>
            <a:endParaRPr lang="da-DK" dirty="0">
              <a:solidFill>
                <a:srgbClr val="2B5E1C"/>
              </a:solidFill>
              <a:latin typeface="Barlow"/>
              <a:cs typeface="Calibri"/>
            </a:endParaRPr>
          </a:p>
          <a:p>
            <a:pPr marL="285750" indent="-285750">
              <a:buFont typeface="Arial"/>
              <a:buChar char="•"/>
            </a:pPr>
            <a:r>
              <a:rPr lang="da-DK" dirty="0">
                <a:solidFill>
                  <a:srgbClr val="2B5E1C"/>
                </a:solidFill>
                <a:latin typeface="Barlow"/>
                <a:cs typeface="Calibri"/>
              </a:rPr>
              <a:t>Machine </a:t>
            </a:r>
            <a:r>
              <a:rPr lang="da-DK" dirty="0" err="1">
                <a:solidFill>
                  <a:srgbClr val="2B5E1C"/>
                </a:solidFill>
                <a:latin typeface="Barlow"/>
                <a:cs typeface="Calibri"/>
              </a:rPr>
              <a:t>settings</a:t>
            </a:r>
            <a:endParaRPr lang="da-DK">
              <a:solidFill>
                <a:srgbClr val="2B5E1C"/>
              </a:solidFill>
              <a:latin typeface="Barlow"/>
              <a:cs typeface="Calibri"/>
            </a:endParaRPr>
          </a:p>
        </p:txBody>
      </p:sp>
      <p:pic>
        <p:nvPicPr>
          <p:cNvPr id="7" name="Billede 6" descr="Welding">
            <a:extLst>
              <a:ext uri="{FF2B5EF4-FFF2-40B4-BE49-F238E27FC236}">
                <a16:creationId xmlns:a16="http://schemas.microsoft.com/office/drawing/2014/main" id="{B41C52D2-5ACA-661A-EE1B-01BCD59BF84A}"/>
              </a:ext>
            </a:extLst>
          </p:cNvPr>
          <p:cNvPicPr>
            <a:picLocks noChangeAspect="1"/>
          </p:cNvPicPr>
          <p:nvPr/>
        </p:nvPicPr>
        <p:blipFill>
          <a:blip r:embed="rId3"/>
          <a:stretch>
            <a:fillRect/>
          </a:stretch>
        </p:blipFill>
        <p:spPr>
          <a:xfrm>
            <a:off x="7066298" y="3112920"/>
            <a:ext cx="3664118" cy="2747712"/>
          </a:xfrm>
          <a:prstGeom prst="rect">
            <a:avLst/>
          </a:prstGeom>
        </p:spPr>
      </p:pic>
    </p:spTree>
    <p:extLst>
      <p:ext uri="{BB962C8B-B14F-4D97-AF65-F5344CB8AC3E}">
        <p14:creationId xmlns:p14="http://schemas.microsoft.com/office/powerpoint/2010/main" val="230158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dirty="0">
                <a:solidFill>
                  <a:srgbClr val="2B5E1C"/>
                </a:solidFill>
                <a:latin typeface="Barlow"/>
              </a:rPr>
              <a:t>Energy-saving actions</a:t>
            </a:r>
          </a:p>
        </p:txBody>
      </p:sp>
      <p:sp>
        <p:nvSpPr>
          <p:cNvPr id="6" name="Tekstfelt 5">
            <a:extLst>
              <a:ext uri="{FF2B5EF4-FFF2-40B4-BE49-F238E27FC236}">
                <a16:creationId xmlns:a16="http://schemas.microsoft.com/office/drawing/2014/main" id="{DD87C14F-A1A1-54EF-2C2B-B0F59696B235}"/>
              </a:ext>
            </a:extLst>
          </p:cNvPr>
          <p:cNvSpPr txBox="1"/>
          <p:nvPr/>
        </p:nvSpPr>
        <p:spPr>
          <a:xfrm>
            <a:off x="621631" y="2177382"/>
            <a:ext cx="1077372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i="1" err="1">
                <a:solidFill>
                  <a:srgbClr val="2B5E1C"/>
                </a:solidFill>
                <a:ea typeface="+mn-lt"/>
                <a:cs typeface="+mn-lt"/>
              </a:rPr>
              <a:t>Welding</a:t>
            </a:r>
            <a:r>
              <a:rPr lang="da-DK" b="1" i="1" dirty="0">
                <a:solidFill>
                  <a:srgbClr val="2B5E1C"/>
                </a:solidFill>
                <a:ea typeface="+mn-lt"/>
                <a:cs typeface="+mn-lt"/>
              </a:rPr>
              <a:t> Methods</a:t>
            </a:r>
          </a:p>
          <a:p>
            <a:r>
              <a:rPr lang="da-DK" sz="1600" dirty="0" err="1">
                <a:solidFill>
                  <a:srgbClr val="2B5E1C"/>
                </a:solidFill>
                <a:ea typeface="+mn-lt"/>
                <a:cs typeface="+mn-lt"/>
              </a:rPr>
              <a:t>Some</a:t>
            </a:r>
            <a:r>
              <a:rPr lang="da-DK" sz="1600" dirty="0">
                <a:solidFill>
                  <a:srgbClr val="2B5E1C"/>
                </a:solidFill>
                <a:ea typeface="+mn-lt"/>
                <a:cs typeface="+mn-lt"/>
              </a:rPr>
              <a:t> </a:t>
            </a:r>
            <a:r>
              <a:rPr lang="da-DK" sz="1600" dirty="0" err="1">
                <a:solidFill>
                  <a:srgbClr val="2B5E1C"/>
                </a:solidFill>
                <a:ea typeface="+mn-lt"/>
                <a:cs typeface="+mn-lt"/>
              </a:rPr>
              <a:t>welding</a:t>
            </a:r>
            <a:r>
              <a:rPr lang="da-DK" sz="1600" dirty="0">
                <a:solidFill>
                  <a:srgbClr val="2B5E1C"/>
                </a:solidFill>
                <a:ea typeface="+mn-lt"/>
                <a:cs typeface="+mn-lt"/>
              </a:rPr>
              <a:t> </a:t>
            </a:r>
            <a:r>
              <a:rPr lang="da-DK" sz="1600" dirty="0" err="1">
                <a:solidFill>
                  <a:srgbClr val="2B5E1C"/>
                </a:solidFill>
                <a:ea typeface="+mn-lt"/>
                <a:cs typeface="+mn-lt"/>
              </a:rPr>
              <a:t>methods</a:t>
            </a:r>
            <a:r>
              <a:rPr lang="da-DK" sz="1600" dirty="0">
                <a:solidFill>
                  <a:srgbClr val="2B5E1C"/>
                </a:solidFill>
                <a:ea typeface="+mn-lt"/>
                <a:cs typeface="+mn-lt"/>
              </a:rPr>
              <a:t> </a:t>
            </a:r>
            <a:r>
              <a:rPr lang="da-DK" sz="1600" dirty="0" err="1">
                <a:solidFill>
                  <a:srgbClr val="2B5E1C"/>
                </a:solidFill>
                <a:ea typeface="+mn-lt"/>
                <a:cs typeface="+mn-lt"/>
              </a:rPr>
              <a:t>are</a:t>
            </a:r>
            <a:r>
              <a:rPr lang="da-DK" sz="1600" dirty="0">
                <a:solidFill>
                  <a:srgbClr val="2B5E1C"/>
                </a:solidFill>
                <a:ea typeface="+mn-lt"/>
                <a:cs typeface="+mn-lt"/>
              </a:rPr>
              <a:t> more efficient </a:t>
            </a:r>
            <a:r>
              <a:rPr lang="da-DK" sz="1600" dirty="0" err="1">
                <a:solidFill>
                  <a:srgbClr val="2B5E1C"/>
                </a:solidFill>
                <a:ea typeface="+mn-lt"/>
                <a:cs typeface="+mn-lt"/>
              </a:rPr>
              <a:t>than</a:t>
            </a:r>
            <a:r>
              <a:rPr lang="da-DK" sz="1600" dirty="0">
                <a:solidFill>
                  <a:srgbClr val="2B5E1C"/>
                </a:solidFill>
                <a:ea typeface="+mn-lt"/>
                <a:cs typeface="+mn-lt"/>
              </a:rPr>
              <a:t> </a:t>
            </a:r>
            <a:r>
              <a:rPr lang="da-DK" sz="1600" dirty="0" err="1">
                <a:solidFill>
                  <a:srgbClr val="2B5E1C"/>
                </a:solidFill>
                <a:ea typeface="+mn-lt"/>
                <a:cs typeface="+mn-lt"/>
              </a:rPr>
              <a:t>others</a:t>
            </a:r>
            <a:r>
              <a:rPr lang="da-DK" sz="1600" dirty="0">
                <a:solidFill>
                  <a:srgbClr val="2B5E1C"/>
                </a:solidFill>
                <a:ea typeface="+mn-lt"/>
                <a:cs typeface="+mn-lt"/>
              </a:rPr>
              <a:t>, and it is </a:t>
            </a:r>
            <a:r>
              <a:rPr lang="da-DK" sz="1600" dirty="0" err="1">
                <a:solidFill>
                  <a:srgbClr val="2B5E1C"/>
                </a:solidFill>
                <a:ea typeface="+mn-lt"/>
                <a:cs typeface="+mn-lt"/>
              </a:rPr>
              <a:t>important</a:t>
            </a:r>
            <a:r>
              <a:rPr lang="da-DK" sz="1600" dirty="0">
                <a:solidFill>
                  <a:srgbClr val="2B5E1C"/>
                </a:solidFill>
                <a:ea typeface="+mn-lt"/>
                <a:cs typeface="+mn-lt"/>
              </a:rPr>
              <a:t> for the </a:t>
            </a:r>
            <a:r>
              <a:rPr lang="da-DK" sz="1600" dirty="0" err="1">
                <a:solidFill>
                  <a:srgbClr val="2B5E1C"/>
                </a:solidFill>
                <a:ea typeface="+mn-lt"/>
                <a:cs typeface="+mn-lt"/>
              </a:rPr>
              <a:t>welder</a:t>
            </a:r>
            <a:r>
              <a:rPr lang="da-DK" sz="1600" dirty="0">
                <a:solidFill>
                  <a:srgbClr val="2B5E1C"/>
                </a:solidFill>
                <a:ea typeface="+mn-lt"/>
                <a:cs typeface="+mn-lt"/>
              </a:rPr>
              <a:t> to </a:t>
            </a:r>
            <a:r>
              <a:rPr lang="da-DK" sz="1600" dirty="0" err="1">
                <a:solidFill>
                  <a:srgbClr val="2B5E1C"/>
                </a:solidFill>
                <a:ea typeface="+mn-lt"/>
                <a:cs typeface="+mn-lt"/>
              </a:rPr>
              <a:t>be</a:t>
            </a:r>
            <a:r>
              <a:rPr lang="da-DK" sz="1600" dirty="0">
                <a:solidFill>
                  <a:srgbClr val="2B5E1C"/>
                </a:solidFill>
                <a:ea typeface="+mn-lt"/>
                <a:cs typeface="+mn-lt"/>
              </a:rPr>
              <a:t> </a:t>
            </a:r>
            <a:r>
              <a:rPr lang="da-DK" sz="1600" dirty="0" err="1">
                <a:solidFill>
                  <a:srgbClr val="2B5E1C"/>
                </a:solidFill>
                <a:ea typeface="+mn-lt"/>
                <a:cs typeface="+mn-lt"/>
              </a:rPr>
              <a:t>able</a:t>
            </a:r>
            <a:r>
              <a:rPr lang="da-DK" sz="1600" dirty="0">
                <a:solidFill>
                  <a:srgbClr val="2B5E1C"/>
                </a:solidFill>
                <a:ea typeface="+mn-lt"/>
                <a:cs typeface="+mn-lt"/>
              </a:rPr>
              <a:t> to </a:t>
            </a:r>
            <a:r>
              <a:rPr lang="da-DK" sz="1600" dirty="0" err="1">
                <a:solidFill>
                  <a:srgbClr val="2B5E1C"/>
                </a:solidFill>
                <a:ea typeface="+mn-lt"/>
                <a:cs typeface="+mn-lt"/>
              </a:rPr>
              <a:t>know</a:t>
            </a:r>
            <a:r>
              <a:rPr lang="da-DK" sz="1600" dirty="0">
                <a:solidFill>
                  <a:srgbClr val="2B5E1C"/>
                </a:solidFill>
                <a:ea typeface="+mn-lt"/>
                <a:cs typeface="+mn-lt"/>
              </a:rPr>
              <a:t> the difference in </a:t>
            </a:r>
            <a:r>
              <a:rPr lang="da-DK" sz="1600" dirty="0" err="1">
                <a:solidFill>
                  <a:srgbClr val="2B5E1C"/>
                </a:solidFill>
                <a:ea typeface="+mn-lt"/>
                <a:cs typeface="+mn-lt"/>
              </a:rPr>
              <a:t>order</a:t>
            </a:r>
            <a:r>
              <a:rPr lang="da-DK" sz="1600" dirty="0">
                <a:solidFill>
                  <a:srgbClr val="2B5E1C"/>
                </a:solidFill>
                <a:ea typeface="+mn-lt"/>
                <a:cs typeface="+mn-lt"/>
              </a:rPr>
              <a:t> to </a:t>
            </a:r>
            <a:r>
              <a:rPr lang="da-DK" sz="1600" dirty="0" err="1">
                <a:solidFill>
                  <a:srgbClr val="2B5E1C"/>
                </a:solidFill>
                <a:ea typeface="+mn-lt"/>
                <a:cs typeface="+mn-lt"/>
              </a:rPr>
              <a:t>make</a:t>
            </a:r>
            <a:r>
              <a:rPr lang="da-DK" sz="1600" dirty="0">
                <a:solidFill>
                  <a:srgbClr val="2B5E1C"/>
                </a:solidFill>
                <a:ea typeface="+mn-lt"/>
                <a:cs typeface="+mn-lt"/>
              </a:rPr>
              <a:t> a </a:t>
            </a:r>
            <a:r>
              <a:rPr lang="da-DK" sz="1600" dirty="0" err="1">
                <a:solidFill>
                  <a:srgbClr val="2B5E1C"/>
                </a:solidFill>
                <a:ea typeface="+mn-lt"/>
                <a:cs typeface="+mn-lt"/>
              </a:rPr>
              <a:t>better</a:t>
            </a:r>
            <a:r>
              <a:rPr lang="da-DK" sz="1600" dirty="0">
                <a:solidFill>
                  <a:srgbClr val="2B5E1C"/>
                </a:solidFill>
                <a:ea typeface="+mn-lt"/>
                <a:cs typeface="+mn-lt"/>
              </a:rPr>
              <a:t> </a:t>
            </a:r>
            <a:r>
              <a:rPr lang="da-DK" sz="1600" dirty="0" err="1">
                <a:solidFill>
                  <a:srgbClr val="2B5E1C"/>
                </a:solidFill>
                <a:ea typeface="+mn-lt"/>
                <a:cs typeface="+mn-lt"/>
              </a:rPr>
              <a:t>choice</a:t>
            </a:r>
            <a:r>
              <a:rPr lang="da-DK" sz="1600" dirty="0">
                <a:solidFill>
                  <a:srgbClr val="2B5E1C"/>
                </a:solidFill>
                <a:ea typeface="+mn-lt"/>
                <a:cs typeface="+mn-lt"/>
              </a:rPr>
              <a:t>. </a:t>
            </a:r>
            <a:r>
              <a:rPr lang="da-DK" sz="1600" dirty="0" err="1">
                <a:solidFill>
                  <a:srgbClr val="2B5E1C"/>
                </a:solidFill>
                <a:ea typeface="+mn-lt"/>
                <a:cs typeface="+mn-lt"/>
              </a:rPr>
              <a:t>However</a:t>
            </a:r>
            <a:r>
              <a:rPr lang="da-DK" sz="1600" dirty="0">
                <a:solidFill>
                  <a:srgbClr val="2B5E1C"/>
                </a:solidFill>
                <a:ea typeface="+mn-lt"/>
                <a:cs typeface="+mn-lt"/>
              </a:rPr>
              <a:t>, the </a:t>
            </a:r>
            <a:r>
              <a:rPr lang="da-DK" sz="1600" dirty="0" err="1">
                <a:solidFill>
                  <a:srgbClr val="2B5E1C"/>
                </a:solidFill>
                <a:ea typeface="+mn-lt"/>
                <a:cs typeface="+mn-lt"/>
              </a:rPr>
              <a:t>choice</a:t>
            </a:r>
            <a:r>
              <a:rPr lang="da-DK" sz="1600" dirty="0">
                <a:solidFill>
                  <a:srgbClr val="2B5E1C"/>
                </a:solidFill>
                <a:ea typeface="+mn-lt"/>
                <a:cs typeface="+mn-lt"/>
              </a:rPr>
              <a:t> </a:t>
            </a:r>
            <a:r>
              <a:rPr lang="da-DK" sz="1600" dirty="0" err="1">
                <a:solidFill>
                  <a:srgbClr val="2B5E1C"/>
                </a:solidFill>
                <a:ea typeface="+mn-lt"/>
                <a:cs typeface="+mn-lt"/>
              </a:rPr>
              <a:t>should</a:t>
            </a:r>
            <a:r>
              <a:rPr lang="da-DK" sz="1600" dirty="0">
                <a:solidFill>
                  <a:srgbClr val="2B5E1C"/>
                </a:solidFill>
                <a:ea typeface="+mn-lt"/>
                <a:cs typeface="+mn-lt"/>
              </a:rPr>
              <a:t> </a:t>
            </a:r>
            <a:r>
              <a:rPr lang="da-DK" sz="1600" dirty="0" err="1">
                <a:solidFill>
                  <a:srgbClr val="2B5E1C"/>
                </a:solidFill>
                <a:ea typeface="+mn-lt"/>
                <a:cs typeface="+mn-lt"/>
              </a:rPr>
              <a:t>first</a:t>
            </a:r>
            <a:r>
              <a:rPr lang="da-DK" sz="1600" dirty="0">
                <a:solidFill>
                  <a:srgbClr val="2B5E1C"/>
                </a:solidFill>
                <a:ea typeface="+mn-lt"/>
                <a:cs typeface="+mn-lt"/>
              </a:rPr>
              <a:t> and </a:t>
            </a:r>
            <a:r>
              <a:rPr lang="da-DK" sz="1600" dirty="0" err="1">
                <a:solidFill>
                  <a:srgbClr val="2B5E1C"/>
                </a:solidFill>
                <a:ea typeface="+mn-lt"/>
                <a:cs typeface="+mn-lt"/>
              </a:rPr>
              <a:t>foremost</a:t>
            </a:r>
            <a:r>
              <a:rPr lang="da-DK" sz="1600" dirty="0">
                <a:solidFill>
                  <a:srgbClr val="2B5E1C"/>
                </a:solidFill>
                <a:ea typeface="+mn-lt"/>
                <a:cs typeface="+mn-lt"/>
              </a:rPr>
              <a:t> </a:t>
            </a:r>
            <a:r>
              <a:rPr lang="da-DK" sz="1600" dirty="0" err="1">
                <a:solidFill>
                  <a:srgbClr val="2B5E1C"/>
                </a:solidFill>
                <a:ea typeface="+mn-lt"/>
                <a:cs typeface="+mn-lt"/>
              </a:rPr>
              <a:t>be</a:t>
            </a:r>
            <a:r>
              <a:rPr lang="da-DK" sz="1600" dirty="0">
                <a:solidFill>
                  <a:srgbClr val="2B5E1C"/>
                </a:solidFill>
                <a:ea typeface="+mn-lt"/>
                <a:cs typeface="+mn-lt"/>
              </a:rPr>
              <a:t> </a:t>
            </a:r>
            <a:r>
              <a:rPr lang="da-DK" sz="1600" dirty="0" err="1">
                <a:solidFill>
                  <a:srgbClr val="2B5E1C"/>
                </a:solidFill>
                <a:ea typeface="+mn-lt"/>
                <a:cs typeface="+mn-lt"/>
              </a:rPr>
              <a:t>based</a:t>
            </a:r>
            <a:r>
              <a:rPr lang="da-DK" sz="1600" dirty="0">
                <a:solidFill>
                  <a:srgbClr val="2B5E1C"/>
                </a:solidFill>
                <a:ea typeface="+mn-lt"/>
                <a:cs typeface="+mn-lt"/>
              </a:rPr>
              <a:t> on the </a:t>
            </a:r>
            <a:r>
              <a:rPr lang="da-DK" sz="1600" dirty="0" err="1">
                <a:solidFill>
                  <a:srgbClr val="2B5E1C"/>
                </a:solidFill>
                <a:ea typeface="+mn-lt"/>
                <a:cs typeface="+mn-lt"/>
              </a:rPr>
              <a:t>quality</a:t>
            </a:r>
            <a:r>
              <a:rPr lang="da-DK" sz="1600" dirty="0">
                <a:solidFill>
                  <a:srgbClr val="2B5E1C"/>
                </a:solidFill>
                <a:ea typeface="+mn-lt"/>
                <a:cs typeface="+mn-lt"/>
              </a:rPr>
              <a:t> </a:t>
            </a:r>
            <a:r>
              <a:rPr lang="da-DK" sz="1600" dirty="0" err="1">
                <a:solidFill>
                  <a:srgbClr val="2B5E1C"/>
                </a:solidFill>
                <a:ea typeface="+mn-lt"/>
                <a:cs typeface="+mn-lt"/>
              </a:rPr>
              <a:t>level</a:t>
            </a:r>
            <a:r>
              <a:rPr lang="da-DK" sz="1600" dirty="0">
                <a:solidFill>
                  <a:srgbClr val="2B5E1C"/>
                </a:solidFill>
                <a:ea typeface="+mn-lt"/>
                <a:cs typeface="+mn-lt"/>
              </a:rPr>
              <a:t> for the given task. </a:t>
            </a:r>
          </a:p>
        </p:txBody>
      </p:sp>
      <p:pic>
        <p:nvPicPr>
          <p:cNvPr id="9" name="Billede 8" descr="Et billede, der indeholder tekst, skærmbillede, værktøj, design&#10;&#10;Beskrivelsen er genereret automatisk">
            <a:extLst>
              <a:ext uri="{FF2B5EF4-FFF2-40B4-BE49-F238E27FC236}">
                <a16:creationId xmlns:a16="http://schemas.microsoft.com/office/drawing/2014/main" id="{74098718-7888-04E5-6464-82707EE66C78}"/>
              </a:ext>
            </a:extLst>
          </p:cNvPr>
          <p:cNvPicPr>
            <a:picLocks noChangeAspect="1"/>
          </p:cNvPicPr>
          <p:nvPr/>
        </p:nvPicPr>
        <p:blipFill>
          <a:blip r:embed="rId3"/>
          <a:stretch>
            <a:fillRect/>
          </a:stretch>
        </p:blipFill>
        <p:spPr>
          <a:xfrm>
            <a:off x="8486024" y="3301415"/>
            <a:ext cx="2719639" cy="2501065"/>
          </a:xfrm>
          <a:prstGeom prst="rect">
            <a:avLst/>
          </a:prstGeom>
        </p:spPr>
      </p:pic>
      <p:pic>
        <p:nvPicPr>
          <p:cNvPr id="10" name="Billede 9" descr="Et billede, der indeholder tekst, skærmbillede, værktøj, design&#10;&#10;Beskrivelsen er genereret automatisk">
            <a:extLst>
              <a:ext uri="{FF2B5EF4-FFF2-40B4-BE49-F238E27FC236}">
                <a16:creationId xmlns:a16="http://schemas.microsoft.com/office/drawing/2014/main" id="{5896E100-9316-2977-C698-056E4F6AB416}"/>
              </a:ext>
            </a:extLst>
          </p:cNvPr>
          <p:cNvPicPr>
            <a:picLocks noChangeAspect="1"/>
          </p:cNvPicPr>
          <p:nvPr/>
        </p:nvPicPr>
        <p:blipFill>
          <a:blip r:embed="rId4"/>
          <a:stretch>
            <a:fillRect/>
          </a:stretch>
        </p:blipFill>
        <p:spPr>
          <a:xfrm>
            <a:off x="4705954" y="3298658"/>
            <a:ext cx="2770066" cy="2506580"/>
          </a:xfrm>
          <a:prstGeom prst="rect">
            <a:avLst/>
          </a:prstGeom>
        </p:spPr>
      </p:pic>
      <p:pic>
        <p:nvPicPr>
          <p:cNvPr id="11" name="Billede 10" descr="Et billede, der indeholder tekst, skærmbillede, værktøj, design&#10;&#10;Beskrivelsen er genereret automatisk">
            <a:extLst>
              <a:ext uri="{FF2B5EF4-FFF2-40B4-BE49-F238E27FC236}">
                <a16:creationId xmlns:a16="http://schemas.microsoft.com/office/drawing/2014/main" id="{1087F613-8CF0-AF10-39D9-327442966D27}"/>
              </a:ext>
            </a:extLst>
          </p:cNvPr>
          <p:cNvPicPr>
            <a:picLocks noChangeAspect="1"/>
          </p:cNvPicPr>
          <p:nvPr/>
        </p:nvPicPr>
        <p:blipFill>
          <a:blip r:embed="rId5"/>
          <a:stretch>
            <a:fillRect/>
          </a:stretch>
        </p:blipFill>
        <p:spPr>
          <a:xfrm>
            <a:off x="833917" y="3298658"/>
            <a:ext cx="2864064" cy="2506580"/>
          </a:xfrm>
          <a:prstGeom prst="rect">
            <a:avLst/>
          </a:prstGeom>
        </p:spPr>
      </p:pic>
    </p:spTree>
    <p:extLst>
      <p:ext uri="{BB962C8B-B14F-4D97-AF65-F5344CB8AC3E}">
        <p14:creationId xmlns:p14="http://schemas.microsoft.com/office/powerpoint/2010/main" val="241920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dirty="0">
                <a:solidFill>
                  <a:srgbClr val="2B5E1C"/>
                </a:solidFill>
                <a:latin typeface="Barlow"/>
              </a:rPr>
              <a:t>Energy-saving actions</a:t>
            </a:r>
          </a:p>
        </p:txBody>
      </p:sp>
      <p:sp>
        <p:nvSpPr>
          <p:cNvPr id="6" name="Tekstfelt 5">
            <a:extLst>
              <a:ext uri="{FF2B5EF4-FFF2-40B4-BE49-F238E27FC236}">
                <a16:creationId xmlns:a16="http://schemas.microsoft.com/office/drawing/2014/main" id="{DD87C14F-A1A1-54EF-2C2B-B0F59696B235}"/>
              </a:ext>
            </a:extLst>
          </p:cNvPr>
          <p:cNvSpPr txBox="1"/>
          <p:nvPr/>
        </p:nvSpPr>
        <p:spPr>
          <a:xfrm>
            <a:off x="621631" y="2177382"/>
            <a:ext cx="3915723"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i="1" dirty="0" err="1">
                <a:solidFill>
                  <a:srgbClr val="2B5E1C"/>
                </a:solidFill>
                <a:ea typeface="+mn-lt"/>
                <a:cs typeface="+mn-lt"/>
              </a:rPr>
              <a:t>Welding</a:t>
            </a:r>
            <a:r>
              <a:rPr lang="da-DK" b="1" i="1" dirty="0">
                <a:solidFill>
                  <a:srgbClr val="2B5E1C"/>
                </a:solidFill>
                <a:ea typeface="+mn-lt"/>
                <a:cs typeface="+mn-lt"/>
              </a:rPr>
              <a:t> </a:t>
            </a:r>
            <a:r>
              <a:rPr lang="da-DK" b="1" i="1" dirty="0" err="1">
                <a:solidFill>
                  <a:srgbClr val="2B5E1C"/>
                </a:solidFill>
                <a:ea typeface="+mn-lt"/>
                <a:cs typeface="+mn-lt"/>
              </a:rPr>
              <a:t>techniques</a:t>
            </a:r>
            <a:endParaRPr lang="da-DK" b="1" i="1">
              <a:solidFill>
                <a:srgbClr val="2B5E1C"/>
              </a:solidFill>
              <a:ea typeface="+mn-lt"/>
              <a:cs typeface="+mn-lt"/>
            </a:endParaRPr>
          </a:p>
          <a:p>
            <a:pPr algn="just"/>
            <a:endParaRPr lang="da-DK" sz="1600" dirty="0">
              <a:solidFill>
                <a:srgbClr val="2B5E1C"/>
              </a:solidFill>
              <a:ea typeface="+mn-lt"/>
              <a:cs typeface="+mn-lt"/>
            </a:endParaRPr>
          </a:p>
          <a:p>
            <a:pPr algn="just"/>
            <a:r>
              <a:rPr lang="en-US" sz="1600" dirty="0">
                <a:solidFill>
                  <a:srgbClr val="2B5E1C"/>
                </a:solidFill>
                <a:ea typeface="+mn-lt"/>
                <a:cs typeface="+mn-lt"/>
              </a:rPr>
              <a:t>Furthermore, specific techniques, like stringing and weaving welding techniques will have an </a:t>
            </a:r>
            <a:r>
              <a:rPr lang="en-US" sz="1600" dirty="0" err="1">
                <a:solidFill>
                  <a:srgbClr val="2B5E1C"/>
                </a:solidFill>
                <a:ea typeface="+mn-lt"/>
                <a:cs typeface="+mn-lt"/>
              </a:rPr>
              <a:t>impcts</a:t>
            </a:r>
            <a:r>
              <a:rPr lang="en-US" sz="1600" dirty="0">
                <a:solidFill>
                  <a:srgbClr val="2B5E1C"/>
                </a:solidFill>
                <a:ea typeface="+mn-lt"/>
                <a:cs typeface="+mn-lt"/>
              </a:rPr>
              <a:t> on the energy consumption. The average power </a:t>
            </a:r>
            <a:r>
              <a:rPr lang="en-US" sz="1600" dirty="0" err="1">
                <a:solidFill>
                  <a:srgbClr val="2B5E1C"/>
                </a:solidFill>
                <a:ea typeface="+mn-lt"/>
                <a:cs typeface="+mn-lt"/>
              </a:rPr>
              <a:t>consump-tion</a:t>
            </a:r>
            <a:r>
              <a:rPr lang="en-US" sz="1600" dirty="0">
                <a:solidFill>
                  <a:srgbClr val="2B5E1C"/>
                </a:solidFill>
                <a:ea typeface="+mn-lt"/>
                <a:cs typeface="+mn-lt"/>
              </a:rPr>
              <a:t> is reduced, and thus energy loss is minimized when stringing a weld instead of weaving, as a lot of heat is generated in the material during weaving.</a:t>
            </a:r>
            <a:endParaRPr lang="da-DK" sz="1600" dirty="0">
              <a:solidFill>
                <a:srgbClr val="2B5E1C"/>
              </a:solidFill>
              <a:ea typeface="+mn-lt"/>
              <a:cs typeface="+mn-lt"/>
            </a:endParaRPr>
          </a:p>
          <a:p>
            <a:pPr algn="just"/>
            <a:endParaRPr lang="en-US" sz="1600" dirty="0">
              <a:solidFill>
                <a:srgbClr val="2B5E1C"/>
              </a:solidFill>
              <a:ea typeface="+mn-lt"/>
              <a:cs typeface="+mn-lt"/>
            </a:endParaRPr>
          </a:p>
          <a:p>
            <a:pPr algn="just"/>
            <a:r>
              <a:rPr lang="en-US" sz="1600" dirty="0">
                <a:solidFill>
                  <a:srgbClr val="2B5E1C"/>
                </a:solidFill>
                <a:ea typeface="+mn-lt"/>
                <a:cs typeface="+mn-lt"/>
              </a:rPr>
              <a:t>However,  weaving might be the correct welding in some cases. So, it is important to know how different techniques perform to make the right </a:t>
            </a:r>
            <a:r>
              <a:rPr lang="en-US" sz="1600" dirty="0" err="1">
                <a:solidFill>
                  <a:srgbClr val="2B5E1C"/>
                </a:solidFill>
                <a:ea typeface="+mn-lt"/>
                <a:cs typeface="+mn-lt"/>
              </a:rPr>
              <a:t>choise</a:t>
            </a:r>
            <a:r>
              <a:rPr lang="en-US" sz="1600" dirty="0">
                <a:solidFill>
                  <a:srgbClr val="2B5E1C"/>
                </a:solidFill>
                <a:ea typeface="+mn-lt"/>
                <a:cs typeface="+mn-lt"/>
              </a:rPr>
              <a:t>. </a:t>
            </a:r>
          </a:p>
        </p:txBody>
      </p:sp>
      <p:pic>
        <p:nvPicPr>
          <p:cNvPr id="3" name="Billede 2" descr="Et billede, der indeholder tekst, diagram, mønster, design&#10;&#10;Beskrivelsen er genereret automatisk">
            <a:extLst>
              <a:ext uri="{FF2B5EF4-FFF2-40B4-BE49-F238E27FC236}">
                <a16:creationId xmlns:a16="http://schemas.microsoft.com/office/drawing/2014/main" id="{5E109E81-9DE5-E84D-7396-8147435A6527}"/>
              </a:ext>
            </a:extLst>
          </p:cNvPr>
          <p:cNvPicPr>
            <a:picLocks noChangeAspect="1"/>
          </p:cNvPicPr>
          <p:nvPr/>
        </p:nvPicPr>
        <p:blipFill>
          <a:blip r:embed="rId3"/>
          <a:stretch>
            <a:fillRect/>
          </a:stretch>
        </p:blipFill>
        <p:spPr>
          <a:xfrm>
            <a:off x="4842711" y="2111542"/>
            <a:ext cx="6737685" cy="3838074"/>
          </a:xfrm>
          <a:prstGeom prst="rect">
            <a:avLst/>
          </a:prstGeom>
        </p:spPr>
      </p:pic>
    </p:spTree>
    <p:extLst>
      <p:ext uri="{BB962C8B-B14F-4D97-AF65-F5344CB8AC3E}">
        <p14:creationId xmlns:p14="http://schemas.microsoft.com/office/powerpoint/2010/main" val="340410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dirty="0">
                <a:solidFill>
                  <a:srgbClr val="2B5E1C"/>
                </a:solidFill>
                <a:latin typeface="Barlow"/>
              </a:rPr>
              <a:t>Energy-saving actions</a:t>
            </a:r>
          </a:p>
        </p:txBody>
      </p:sp>
      <p:sp>
        <p:nvSpPr>
          <p:cNvPr id="6" name="Tekstfelt 5">
            <a:extLst>
              <a:ext uri="{FF2B5EF4-FFF2-40B4-BE49-F238E27FC236}">
                <a16:creationId xmlns:a16="http://schemas.microsoft.com/office/drawing/2014/main" id="{DD87C14F-A1A1-54EF-2C2B-B0F59696B235}"/>
              </a:ext>
            </a:extLst>
          </p:cNvPr>
          <p:cNvSpPr txBox="1"/>
          <p:nvPr/>
        </p:nvSpPr>
        <p:spPr>
          <a:xfrm>
            <a:off x="621631" y="2177382"/>
            <a:ext cx="3417434"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i="1" dirty="0">
                <a:solidFill>
                  <a:srgbClr val="2B5E1C"/>
                </a:solidFill>
                <a:ea typeface="+mn-lt"/>
                <a:cs typeface="+mn-lt"/>
              </a:rPr>
              <a:t>Machine </a:t>
            </a:r>
            <a:r>
              <a:rPr lang="da-DK" b="1" i="1" dirty="0" err="1">
                <a:solidFill>
                  <a:srgbClr val="2B5E1C"/>
                </a:solidFill>
                <a:ea typeface="+mn-lt"/>
                <a:cs typeface="+mn-lt"/>
              </a:rPr>
              <a:t>settings</a:t>
            </a:r>
          </a:p>
          <a:p>
            <a:pPr algn="just"/>
            <a:endParaRPr lang="da-DK" sz="1600" dirty="0">
              <a:solidFill>
                <a:srgbClr val="2B5E1C"/>
              </a:solidFill>
              <a:ea typeface="+mn-lt"/>
              <a:cs typeface="+mn-lt"/>
            </a:endParaRPr>
          </a:p>
          <a:p>
            <a:pPr algn="just"/>
            <a:r>
              <a:rPr lang="en-US" sz="1600" dirty="0">
                <a:solidFill>
                  <a:srgbClr val="2B5E1C"/>
                </a:solidFill>
                <a:ea typeface="+mn-lt"/>
                <a:cs typeface="+mn-lt"/>
              </a:rPr>
              <a:t>Ensuring that the settings on the welding machines align with the specific task, including the materials used, task requirements, and welding technique, is critical for improving energy efficiency. </a:t>
            </a:r>
          </a:p>
          <a:p>
            <a:pPr algn="just"/>
            <a:endParaRPr lang="en-US" sz="1600" dirty="0">
              <a:solidFill>
                <a:srgbClr val="2B5E1C"/>
              </a:solidFill>
              <a:ea typeface="+mn-lt"/>
              <a:cs typeface="+mn-lt"/>
            </a:endParaRPr>
          </a:p>
          <a:p>
            <a:pPr algn="just"/>
            <a:r>
              <a:rPr lang="en-US" sz="1600" dirty="0">
                <a:solidFill>
                  <a:srgbClr val="2B5E1C"/>
                </a:solidFill>
                <a:ea typeface="+mn-lt"/>
                <a:cs typeface="+mn-lt"/>
              </a:rPr>
              <a:t>Regarding welding techniques, these parameters vary based on different factors that welders must consider, depending on the specific task and machine type. Below are some machine settings that could be taken into consideration.</a:t>
            </a:r>
            <a:endParaRPr lang="en-US" dirty="0">
              <a:cs typeface="Calibri"/>
            </a:endParaRPr>
          </a:p>
        </p:txBody>
      </p:sp>
      <p:grpSp>
        <p:nvGrpSpPr>
          <p:cNvPr id="14" name="Gruppe 13">
            <a:extLst>
              <a:ext uri="{FF2B5EF4-FFF2-40B4-BE49-F238E27FC236}">
                <a16:creationId xmlns:a16="http://schemas.microsoft.com/office/drawing/2014/main" id="{D9853AD7-5F35-7060-38E2-B6CA0E4B5F1B}"/>
              </a:ext>
            </a:extLst>
          </p:cNvPr>
          <p:cNvGrpSpPr/>
          <p:nvPr/>
        </p:nvGrpSpPr>
        <p:grpSpPr>
          <a:xfrm>
            <a:off x="4460385" y="2378664"/>
            <a:ext cx="2180981" cy="1323439"/>
            <a:chOff x="4460385" y="2378664"/>
            <a:chExt cx="2180981" cy="1323439"/>
          </a:xfrm>
        </p:grpSpPr>
        <p:sp>
          <p:nvSpPr>
            <p:cNvPr id="7" name="Tekstfelt 6">
              <a:extLst>
                <a:ext uri="{FF2B5EF4-FFF2-40B4-BE49-F238E27FC236}">
                  <a16:creationId xmlns:a16="http://schemas.microsoft.com/office/drawing/2014/main" id="{327E71D3-2FA4-18E4-115B-4DE90DF2C2B5}"/>
                </a:ext>
              </a:extLst>
            </p:cNvPr>
            <p:cNvSpPr txBox="1"/>
            <p:nvPr/>
          </p:nvSpPr>
          <p:spPr>
            <a:xfrm>
              <a:off x="4460385" y="2378664"/>
              <a:ext cx="218098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solidFill>
                    <a:srgbClr val="2B5E1C"/>
                  </a:solidFill>
                  <a:ea typeface="+mn-lt"/>
                  <a:cs typeface="+mn-lt"/>
                </a:rPr>
                <a:t>Voltage (V):</a:t>
              </a:r>
              <a:r>
                <a:rPr lang="en-US" sz="1600" dirty="0">
                  <a:solidFill>
                    <a:srgbClr val="2B5E1C"/>
                  </a:solidFill>
                  <a:ea typeface="+mn-lt"/>
                  <a:cs typeface="+mn-lt"/>
                </a:rPr>
                <a:t> </a:t>
              </a:r>
              <a:endParaRPr lang="en-US" dirty="0">
                <a:solidFill>
                  <a:srgbClr val="000000"/>
                </a:solidFill>
                <a:ea typeface="+mn-lt"/>
                <a:cs typeface="+mn-lt"/>
              </a:endParaRPr>
            </a:p>
            <a:p>
              <a:r>
                <a:rPr lang="en-US" sz="1600" dirty="0">
                  <a:solidFill>
                    <a:srgbClr val="2B5E1C"/>
                  </a:solidFill>
                  <a:ea typeface="+mn-lt"/>
                  <a:cs typeface="+mn-lt"/>
                </a:rPr>
                <a:t>Voltage impacts the energy input and heat generated during the welding process.</a:t>
              </a:r>
              <a:endParaRPr lang="en-US">
                <a:cs typeface="Calibri" panose="020F0502020204030204"/>
              </a:endParaRPr>
            </a:p>
          </p:txBody>
        </p:sp>
        <p:pic>
          <p:nvPicPr>
            <p:cNvPr id="13" name="Billede 12" descr="Et billede, der indeholder trekant&#10;&#10;Beskrivelsen er genereret automatisk">
              <a:extLst>
                <a:ext uri="{FF2B5EF4-FFF2-40B4-BE49-F238E27FC236}">
                  <a16:creationId xmlns:a16="http://schemas.microsoft.com/office/drawing/2014/main" id="{67D3BFD9-140C-D911-149A-47C7249A8FDB}"/>
                </a:ext>
              </a:extLst>
            </p:cNvPr>
            <p:cNvPicPr>
              <a:picLocks noChangeAspect="1"/>
            </p:cNvPicPr>
            <p:nvPr/>
          </p:nvPicPr>
          <p:blipFill>
            <a:blip r:embed="rId3"/>
            <a:stretch>
              <a:fillRect/>
            </a:stretch>
          </p:blipFill>
          <p:spPr>
            <a:xfrm>
              <a:off x="5602204" y="2413835"/>
              <a:ext cx="235619" cy="235619"/>
            </a:xfrm>
            <a:prstGeom prst="rect">
              <a:avLst/>
            </a:prstGeom>
          </p:spPr>
        </p:pic>
      </p:grpSp>
      <p:grpSp>
        <p:nvGrpSpPr>
          <p:cNvPr id="16" name="Gruppe 15">
            <a:extLst>
              <a:ext uri="{FF2B5EF4-FFF2-40B4-BE49-F238E27FC236}">
                <a16:creationId xmlns:a16="http://schemas.microsoft.com/office/drawing/2014/main" id="{E1824641-E358-A354-507D-417FD2C5F48A}"/>
              </a:ext>
            </a:extLst>
          </p:cNvPr>
          <p:cNvGrpSpPr/>
          <p:nvPr/>
        </p:nvGrpSpPr>
        <p:grpSpPr>
          <a:xfrm>
            <a:off x="4417252" y="4248902"/>
            <a:ext cx="2180981" cy="1597233"/>
            <a:chOff x="4417252" y="4248902"/>
            <a:chExt cx="2180981" cy="1597233"/>
          </a:xfrm>
        </p:grpSpPr>
        <p:sp>
          <p:nvSpPr>
            <p:cNvPr id="10" name="Tekstfelt 9">
              <a:extLst>
                <a:ext uri="{FF2B5EF4-FFF2-40B4-BE49-F238E27FC236}">
                  <a16:creationId xmlns:a16="http://schemas.microsoft.com/office/drawing/2014/main" id="{DD7CDB3F-BB7A-D8AD-5560-82D7DBF02ED3}"/>
                </a:ext>
              </a:extLst>
            </p:cNvPr>
            <p:cNvSpPr txBox="1"/>
            <p:nvPr/>
          </p:nvSpPr>
          <p:spPr>
            <a:xfrm>
              <a:off x="4417252" y="4276475"/>
              <a:ext cx="218098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solidFill>
                    <a:srgbClr val="2B5E1C"/>
                  </a:solidFill>
                  <a:ea typeface="+mn-lt"/>
                  <a:cs typeface="+mn-lt"/>
                </a:rPr>
                <a:t>Gas Flow Rate:</a:t>
              </a:r>
              <a:r>
                <a:rPr lang="en-US" sz="1600" dirty="0">
                  <a:solidFill>
                    <a:srgbClr val="2B5E1C"/>
                  </a:solidFill>
                  <a:ea typeface="+mn-lt"/>
                  <a:cs typeface="+mn-lt"/>
                </a:rPr>
                <a:t> </a:t>
              </a:r>
              <a:endParaRPr lang="en-US" dirty="0">
                <a:solidFill>
                  <a:srgbClr val="000000"/>
                </a:solidFill>
                <a:ea typeface="+mn-lt"/>
                <a:cs typeface="+mn-lt"/>
              </a:endParaRPr>
            </a:p>
            <a:p>
              <a:r>
                <a:rPr lang="en-US" sz="1600">
                  <a:solidFill>
                    <a:srgbClr val="2B5E1C"/>
                  </a:solidFill>
                  <a:ea typeface="+mn-lt"/>
                  <a:cs typeface="+mn-lt"/>
                </a:rPr>
                <a:t>Adjusting the flow rate </a:t>
              </a:r>
              <a:r>
                <a:rPr lang="en-US" sz="1600" dirty="0">
                  <a:solidFill>
                    <a:srgbClr val="2B5E1C"/>
                  </a:solidFill>
                  <a:ea typeface="+mn-lt"/>
                  <a:cs typeface="+mn-lt"/>
                </a:rPr>
                <a:t>can impact the efficiency of gas usage, contributing to energy savings.</a:t>
              </a:r>
              <a:endParaRPr lang="en-US" dirty="0">
                <a:solidFill>
                  <a:srgbClr val="000000"/>
                </a:solidFill>
                <a:ea typeface="+mn-lt"/>
                <a:cs typeface="+mn-lt"/>
              </a:endParaRPr>
            </a:p>
          </p:txBody>
        </p:sp>
        <p:pic>
          <p:nvPicPr>
            <p:cNvPr id="15" name="Billede 14" descr="Et billede, der indeholder skærmbillede, Rektangel&#10;&#10;Beskrivelsen er genereret automatisk">
              <a:extLst>
                <a:ext uri="{FF2B5EF4-FFF2-40B4-BE49-F238E27FC236}">
                  <a16:creationId xmlns:a16="http://schemas.microsoft.com/office/drawing/2014/main" id="{F3746122-B57E-D173-F9D8-B7DBE572C05D}"/>
                </a:ext>
              </a:extLst>
            </p:cNvPr>
            <p:cNvPicPr>
              <a:picLocks noChangeAspect="1"/>
            </p:cNvPicPr>
            <p:nvPr/>
          </p:nvPicPr>
          <p:blipFill>
            <a:blip r:embed="rId4"/>
            <a:stretch>
              <a:fillRect/>
            </a:stretch>
          </p:blipFill>
          <p:spPr>
            <a:xfrm>
              <a:off x="5824788" y="4248902"/>
              <a:ext cx="151398" cy="335381"/>
            </a:xfrm>
            <a:prstGeom prst="rect">
              <a:avLst/>
            </a:prstGeom>
          </p:spPr>
        </p:pic>
      </p:grpSp>
      <p:grpSp>
        <p:nvGrpSpPr>
          <p:cNvPr id="18" name="Gruppe 17">
            <a:extLst>
              <a:ext uri="{FF2B5EF4-FFF2-40B4-BE49-F238E27FC236}">
                <a16:creationId xmlns:a16="http://schemas.microsoft.com/office/drawing/2014/main" id="{E5C2CEB2-0F43-ADF6-5A3E-DCD303200A45}"/>
              </a:ext>
            </a:extLst>
          </p:cNvPr>
          <p:cNvGrpSpPr/>
          <p:nvPr/>
        </p:nvGrpSpPr>
        <p:grpSpPr>
          <a:xfrm>
            <a:off x="6732005" y="4276474"/>
            <a:ext cx="2296000" cy="1815882"/>
            <a:chOff x="6732005" y="4276474"/>
            <a:chExt cx="2296000" cy="1815882"/>
          </a:xfrm>
        </p:grpSpPr>
        <p:sp>
          <p:nvSpPr>
            <p:cNvPr id="11" name="Tekstfelt 10">
              <a:extLst>
                <a:ext uri="{FF2B5EF4-FFF2-40B4-BE49-F238E27FC236}">
                  <a16:creationId xmlns:a16="http://schemas.microsoft.com/office/drawing/2014/main" id="{448D101F-2690-DB47-F553-4D4D4C03F174}"/>
                </a:ext>
              </a:extLst>
            </p:cNvPr>
            <p:cNvSpPr txBox="1"/>
            <p:nvPr/>
          </p:nvSpPr>
          <p:spPr>
            <a:xfrm>
              <a:off x="6732005" y="4276474"/>
              <a:ext cx="22960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solidFill>
                    <a:srgbClr val="2B5E1C"/>
                  </a:solidFill>
                  <a:ea typeface="+mn-lt"/>
                  <a:cs typeface="+mn-lt"/>
                </a:rPr>
                <a:t>Pulse Settings: </a:t>
              </a:r>
              <a:endParaRPr lang="en-US" b="1" dirty="0">
                <a:solidFill>
                  <a:srgbClr val="000000"/>
                </a:solidFill>
                <a:ea typeface="+mn-lt"/>
                <a:cs typeface="+mn-lt"/>
              </a:endParaRPr>
            </a:p>
            <a:p>
              <a:pPr algn="just"/>
              <a:r>
                <a:rPr lang="en-US" sz="1600" dirty="0">
                  <a:solidFill>
                    <a:srgbClr val="2B5E1C"/>
                  </a:solidFill>
                  <a:ea typeface="+mn-lt"/>
                  <a:cs typeface="+mn-lt"/>
                </a:rPr>
                <a:t>Utilizing pulse settings can enhance control and reduce overall energy consumption. (not all machines allow adjust-</a:t>
              </a:r>
              <a:r>
                <a:rPr lang="en-US" sz="1600" dirty="0" err="1">
                  <a:solidFill>
                    <a:srgbClr val="2B5E1C"/>
                  </a:solidFill>
                  <a:ea typeface="+mn-lt"/>
                  <a:cs typeface="+mn-lt"/>
                </a:rPr>
                <a:t>ment</a:t>
              </a:r>
              <a:r>
                <a:rPr lang="en-US" sz="1600" dirty="0">
                  <a:solidFill>
                    <a:srgbClr val="2B5E1C"/>
                  </a:solidFill>
                  <a:ea typeface="+mn-lt"/>
                  <a:cs typeface="+mn-lt"/>
                </a:rPr>
                <a:t> of the pulse.)</a:t>
              </a:r>
              <a:endParaRPr lang="en-US" b="1" dirty="0">
                <a:solidFill>
                  <a:srgbClr val="000000"/>
                </a:solidFill>
                <a:ea typeface="+mn-lt"/>
                <a:cs typeface="+mn-lt"/>
              </a:endParaRPr>
            </a:p>
          </p:txBody>
        </p:sp>
        <p:pic>
          <p:nvPicPr>
            <p:cNvPr id="17" name="Billede 16" descr="Et billede, der indeholder grøn, Grafik, design&#10;&#10;Beskrivelsen er genereret automatisk">
              <a:extLst>
                <a:ext uri="{FF2B5EF4-FFF2-40B4-BE49-F238E27FC236}">
                  <a16:creationId xmlns:a16="http://schemas.microsoft.com/office/drawing/2014/main" id="{B9D16D9B-8FF1-FF72-4DC2-F90657173A62}"/>
                </a:ext>
              </a:extLst>
            </p:cNvPr>
            <p:cNvPicPr>
              <a:picLocks noChangeAspect="1"/>
            </p:cNvPicPr>
            <p:nvPr/>
          </p:nvPicPr>
          <p:blipFill>
            <a:blip r:embed="rId5"/>
            <a:stretch>
              <a:fillRect/>
            </a:stretch>
          </p:blipFill>
          <p:spPr>
            <a:xfrm>
              <a:off x="8158914" y="4308809"/>
              <a:ext cx="325856" cy="325856"/>
            </a:xfrm>
            <a:prstGeom prst="rect">
              <a:avLst/>
            </a:prstGeom>
          </p:spPr>
        </p:pic>
      </p:grpSp>
      <p:grpSp>
        <p:nvGrpSpPr>
          <p:cNvPr id="20" name="Gruppe 19">
            <a:extLst>
              <a:ext uri="{FF2B5EF4-FFF2-40B4-BE49-F238E27FC236}">
                <a16:creationId xmlns:a16="http://schemas.microsoft.com/office/drawing/2014/main" id="{FD1BE40D-5906-0259-92E0-3C6CB3C775DC}"/>
              </a:ext>
            </a:extLst>
          </p:cNvPr>
          <p:cNvGrpSpPr/>
          <p:nvPr/>
        </p:nvGrpSpPr>
        <p:grpSpPr>
          <a:xfrm>
            <a:off x="9176159" y="2373730"/>
            <a:ext cx="2497282" cy="1574594"/>
            <a:chOff x="9176159" y="2373730"/>
            <a:chExt cx="2497282" cy="1574594"/>
          </a:xfrm>
        </p:grpSpPr>
        <p:sp>
          <p:nvSpPr>
            <p:cNvPr id="9" name="Tekstfelt 8">
              <a:extLst>
                <a:ext uri="{FF2B5EF4-FFF2-40B4-BE49-F238E27FC236}">
                  <a16:creationId xmlns:a16="http://schemas.microsoft.com/office/drawing/2014/main" id="{64524E7D-395D-59BA-8F01-22D69E803E2A}"/>
                </a:ext>
              </a:extLst>
            </p:cNvPr>
            <p:cNvSpPr txBox="1"/>
            <p:nvPr/>
          </p:nvSpPr>
          <p:spPr>
            <a:xfrm>
              <a:off x="9176159" y="2378664"/>
              <a:ext cx="249728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solidFill>
                    <a:srgbClr val="2B5E1C"/>
                  </a:solidFill>
                  <a:ea typeface="+mn-lt"/>
                  <a:cs typeface="+mn-lt"/>
                </a:rPr>
                <a:t>Wire Feed Speed (WFS):</a:t>
              </a:r>
              <a:endParaRPr lang="en-US" dirty="0">
                <a:solidFill>
                  <a:srgbClr val="000000"/>
                </a:solidFill>
                <a:ea typeface="+mn-lt"/>
                <a:cs typeface="+mn-lt"/>
              </a:endParaRPr>
            </a:p>
            <a:p>
              <a:pPr algn="just"/>
              <a:r>
                <a:rPr lang="en-US" sz="1600" dirty="0">
                  <a:solidFill>
                    <a:srgbClr val="2B5E1C"/>
                  </a:solidFill>
                  <a:ea typeface="+mn-lt"/>
                  <a:cs typeface="+mn-lt"/>
                </a:rPr>
                <a:t>Managing the wire feed speed influences the overall energy consumption, and efficiency of the process, as well as the material usages.</a:t>
              </a:r>
              <a:endParaRPr lang="en-US">
                <a:solidFill>
                  <a:srgbClr val="000000"/>
                </a:solidFill>
                <a:ea typeface="+mn-lt"/>
                <a:cs typeface="+mn-lt"/>
              </a:endParaRPr>
            </a:p>
          </p:txBody>
        </p:sp>
        <p:pic>
          <p:nvPicPr>
            <p:cNvPr id="19" name="Billede 18" descr="Et billede, der indeholder symbol, Grafik, cirkel&#10;&#10;Beskrivelsen er genereret automatisk">
              <a:extLst>
                <a:ext uri="{FF2B5EF4-FFF2-40B4-BE49-F238E27FC236}">
                  <a16:creationId xmlns:a16="http://schemas.microsoft.com/office/drawing/2014/main" id="{F46C78F5-73C4-8F91-559A-FE452B7DEFFF}"/>
                </a:ext>
              </a:extLst>
            </p:cNvPr>
            <p:cNvPicPr>
              <a:picLocks noChangeAspect="1"/>
            </p:cNvPicPr>
            <p:nvPr/>
          </p:nvPicPr>
          <p:blipFill>
            <a:blip r:embed="rId6"/>
            <a:stretch>
              <a:fillRect/>
            </a:stretch>
          </p:blipFill>
          <p:spPr>
            <a:xfrm>
              <a:off x="11317204" y="2373730"/>
              <a:ext cx="315829" cy="315829"/>
            </a:xfrm>
            <a:prstGeom prst="rect">
              <a:avLst/>
            </a:prstGeom>
          </p:spPr>
        </p:pic>
      </p:grpSp>
      <p:grpSp>
        <p:nvGrpSpPr>
          <p:cNvPr id="22" name="Gruppe 21">
            <a:extLst>
              <a:ext uri="{FF2B5EF4-FFF2-40B4-BE49-F238E27FC236}">
                <a16:creationId xmlns:a16="http://schemas.microsoft.com/office/drawing/2014/main" id="{E03E8766-2E75-0297-2891-DD34700E329E}"/>
              </a:ext>
            </a:extLst>
          </p:cNvPr>
          <p:cNvGrpSpPr/>
          <p:nvPr/>
        </p:nvGrpSpPr>
        <p:grpSpPr>
          <a:xfrm>
            <a:off x="6746384" y="2371976"/>
            <a:ext cx="2180981" cy="1330126"/>
            <a:chOff x="6746384" y="2371976"/>
            <a:chExt cx="2180981" cy="1330126"/>
          </a:xfrm>
        </p:grpSpPr>
        <p:sp>
          <p:nvSpPr>
            <p:cNvPr id="8" name="Tekstfelt 7">
              <a:extLst>
                <a:ext uri="{FF2B5EF4-FFF2-40B4-BE49-F238E27FC236}">
                  <a16:creationId xmlns:a16="http://schemas.microsoft.com/office/drawing/2014/main" id="{208318B8-CB37-40A2-5C2F-AC3C221373E0}"/>
                </a:ext>
              </a:extLst>
            </p:cNvPr>
            <p:cNvSpPr txBox="1"/>
            <p:nvPr/>
          </p:nvSpPr>
          <p:spPr>
            <a:xfrm>
              <a:off x="6746384" y="2378663"/>
              <a:ext cx="218098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solidFill>
                    <a:srgbClr val="2B5E1C"/>
                  </a:solidFill>
                  <a:ea typeface="+mn-lt"/>
                  <a:cs typeface="+mn-lt"/>
                </a:rPr>
                <a:t>Amperage (A):</a:t>
              </a:r>
              <a:endParaRPr lang="en-US" b="1" dirty="0">
                <a:solidFill>
                  <a:srgbClr val="000000"/>
                </a:solidFill>
                <a:ea typeface="+mn-lt"/>
                <a:cs typeface="+mn-lt"/>
              </a:endParaRPr>
            </a:p>
            <a:p>
              <a:r>
                <a:rPr lang="en-US" sz="1600" dirty="0">
                  <a:solidFill>
                    <a:srgbClr val="2B5E1C"/>
                  </a:solidFill>
                  <a:ea typeface="+mn-lt"/>
                  <a:cs typeface="+mn-lt"/>
                </a:rPr>
                <a:t>Amperage regulates the welding current, affecting the heat produced. </a:t>
              </a:r>
            </a:p>
          </p:txBody>
        </p:sp>
        <p:pic>
          <p:nvPicPr>
            <p:cNvPr id="21" name="Billede 20" descr="Et billede, der indeholder symbol, Grafik, cirkel, Font/skrifttype&#10;&#10;Beskrivelsen er genereret automatisk">
              <a:extLst>
                <a:ext uri="{FF2B5EF4-FFF2-40B4-BE49-F238E27FC236}">
                  <a16:creationId xmlns:a16="http://schemas.microsoft.com/office/drawing/2014/main" id="{B8808B68-A963-170C-2A73-DD096BAF574C}"/>
                </a:ext>
              </a:extLst>
            </p:cNvPr>
            <p:cNvPicPr>
              <a:picLocks noChangeAspect="1"/>
            </p:cNvPicPr>
            <p:nvPr/>
          </p:nvPicPr>
          <p:blipFill>
            <a:blip r:embed="rId7"/>
            <a:stretch>
              <a:fillRect/>
            </a:stretch>
          </p:blipFill>
          <p:spPr>
            <a:xfrm>
              <a:off x="8165181" y="2371976"/>
              <a:ext cx="483769" cy="409575"/>
            </a:xfrm>
            <a:prstGeom prst="rect">
              <a:avLst/>
            </a:prstGeom>
          </p:spPr>
        </p:pic>
      </p:grpSp>
      <p:grpSp>
        <p:nvGrpSpPr>
          <p:cNvPr id="24" name="Gruppe 23">
            <a:extLst>
              <a:ext uri="{FF2B5EF4-FFF2-40B4-BE49-F238E27FC236}">
                <a16:creationId xmlns:a16="http://schemas.microsoft.com/office/drawing/2014/main" id="{941C02DE-84D6-F217-D33A-DC7DE935A60B}"/>
              </a:ext>
            </a:extLst>
          </p:cNvPr>
          <p:cNvGrpSpPr/>
          <p:nvPr/>
        </p:nvGrpSpPr>
        <p:grpSpPr>
          <a:xfrm>
            <a:off x="9161780" y="4276475"/>
            <a:ext cx="2641056" cy="1815882"/>
            <a:chOff x="9161780" y="4276475"/>
            <a:chExt cx="2641056" cy="1815882"/>
          </a:xfrm>
        </p:grpSpPr>
        <p:sp>
          <p:nvSpPr>
            <p:cNvPr id="12" name="Tekstfelt 11">
              <a:extLst>
                <a:ext uri="{FF2B5EF4-FFF2-40B4-BE49-F238E27FC236}">
                  <a16:creationId xmlns:a16="http://schemas.microsoft.com/office/drawing/2014/main" id="{B806919E-A2E1-4DBF-527D-BE78752A4E08}"/>
                </a:ext>
              </a:extLst>
            </p:cNvPr>
            <p:cNvSpPr txBox="1"/>
            <p:nvPr/>
          </p:nvSpPr>
          <p:spPr>
            <a:xfrm>
              <a:off x="9161780" y="4276475"/>
              <a:ext cx="264105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solidFill>
                    <a:srgbClr val="2B5E1C"/>
                  </a:solidFill>
                  <a:ea typeface="+mn-lt"/>
                  <a:cs typeface="+mn-lt"/>
                </a:rPr>
                <a:t>Arc Length:</a:t>
              </a:r>
              <a:r>
                <a:rPr lang="en-US" sz="1600" dirty="0">
                  <a:solidFill>
                    <a:srgbClr val="2B5E1C"/>
                  </a:solidFill>
                  <a:ea typeface="+mn-lt"/>
                  <a:cs typeface="+mn-lt"/>
                </a:rPr>
                <a:t> </a:t>
              </a:r>
              <a:endParaRPr lang="en-US" dirty="0">
                <a:solidFill>
                  <a:srgbClr val="000000"/>
                </a:solidFill>
                <a:ea typeface="+mn-lt"/>
                <a:cs typeface="+mn-lt"/>
              </a:endParaRPr>
            </a:p>
            <a:p>
              <a:pPr algn="just"/>
              <a:r>
                <a:rPr lang="en-US" sz="1600" dirty="0">
                  <a:solidFill>
                    <a:srgbClr val="2B5E1C"/>
                  </a:solidFill>
                  <a:ea typeface="+mn-lt"/>
                  <a:cs typeface="+mn-lt"/>
                </a:rPr>
                <a:t>The optimal arc length is essential for efficient welding. Adjusting this parameter can impact energy efficiency and the quality of the weld.</a:t>
              </a:r>
              <a:endParaRPr lang="en-US">
                <a:solidFill>
                  <a:srgbClr val="000000"/>
                </a:solidFill>
                <a:ea typeface="+mn-lt"/>
                <a:cs typeface="+mn-lt"/>
              </a:endParaRPr>
            </a:p>
          </p:txBody>
        </p:sp>
        <p:pic>
          <p:nvPicPr>
            <p:cNvPr id="23" name="Billede 22" descr="Et billede, der indeholder grøn&#10;&#10;Beskrivelsen er genereret automatisk">
              <a:extLst>
                <a:ext uri="{FF2B5EF4-FFF2-40B4-BE49-F238E27FC236}">
                  <a16:creationId xmlns:a16="http://schemas.microsoft.com/office/drawing/2014/main" id="{FED8DAB0-4CA0-949F-835B-67455C09EA1C}"/>
                </a:ext>
              </a:extLst>
            </p:cNvPr>
            <p:cNvPicPr>
              <a:picLocks noChangeAspect="1"/>
            </p:cNvPicPr>
            <p:nvPr/>
          </p:nvPicPr>
          <p:blipFill>
            <a:blip r:embed="rId8"/>
            <a:stretch>
              <a:fillRect/>
            </a:stretch>
          </p:blipFill>
          <p:spPr>
            <a:xfrm>
              <a:off x="10361446" y="4345656"/>
              <a:ext cx="222083" cy="222083"/>
            </a:xfrm>
            <a:prstGeom prst="rect">
              <a:avLst/>
            </a:prstGeom>
          </p:spPr>
        </p:pic>
      </p:grpSp>
    </p:spTree>
    <p:extLst>
      <p:ext uri="{BB962C8B-B14F-4D97-AF65-F5344CB8AC3E}">
        <p14:creationId xmlns:p14="http://schemas.microsoft.com/office/powerpoint/2010/main" val="319271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GB" b="1" dirty="0">
                <a:solidFill>
                  <a:srgbClr val="2B5E1C"/>
                </a:solidFill>
                <a:latin typeface="Barlow"/>
              </a:rPr>
              <a:t>Energy efficiency policies</a:t>
            </a:r>
            <a:r>
              <a:rPr lang="en-US" b="1" dirty="0">
                <a:solidFill>
                  <a:srgbClr val="2B5E1C"/>
                </a:solidFill>
                <a:latin typeface="Barlow"/>
              </a:rPr>
              <a:t> and industrial equipment</a:t>
            </a:r>
          </a:p>
        </p:txBody>
      </p:sp>
      <p:grpSp>
        <p:nvGrpSpPr>
          <p:cNvPr id="31" name="Gruppe 30">
            <a:extLst>
              <a:ext uri="{FF2B5EF4-FFF2-40B4-BE49-F238E27FC236}">
                <a16:creationId xmlns:a16="http://schemas.microsoft.com/office/drawing/2014/main" id="{7F229CDF-B9E1-8F52-9BC2-3D6441BDF055}"/>
              </a:ext>
            </a:extLst>
          </p:cNvPr>
          <p:cNvGrpSpPr/>
          <p:nvPr/>
        </p:nvGrpSpPr>
        <p:grpSpPr>
          <a:xfrm>
            <a:off x="1004528" y="2433887"/>
            <a:ext cx="2743200" cy="3684907"/>
            <a:chOff x="1004528" y="2433887"/>
            <a:chExt cx="2743200" cy="3684907"/>
          </a:xfrm>
        </p:grpSpPr>
        <p:sp>
          <p:nvSpPr>
            <p:cNvPr id="27" name="Tekstfelt 26">
              <a:extLst>
                <a:ext uri="{FF2B5EF4-FFF2-40B4-BE49-F238E27FC236}">
                  <a16:creationId xmlns:a16="http://schemas.microsoft.com/office/drawing/2014/main" id="{4C722FD7-BC36-B612-5DE2-0EF551A445E2}"/>
                </a:ext>
              </a:extLst>
            </p:cNvPr>
            <p:cNvSpPr txBox="1"/>
            <p:nvPr/>
          </p:nvSpPr>
          <p:spPr>
            <a:xfrm>
              <a:off x="1004528" y="3441138"/>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dirty="0">
                  <a:solidFill>
                    <a:srgbClr val="2B5E1C"/>
                  </a:solidFill>
                  <a:latin typeface="Barlow"/>
                </a:rPr>
                <a:t>Investing in </a:t>
              </a:r>
              <a:r>
                <a:rPr lang="en-US" sz="1200" b="1" dirty="0" err="1">
                  <a:solidFill>
                    <a:srgbClr val="2B5E1C"/>
                  </a:solidFill>
                  <a:latin typeface="Barlow"/>
                </a:rPr>
                <a:t>efficeint</a:t>
              </a:r>
              <a:r>
                <a:rPr lang="en-US" sz="1200" b="1" dirty="0">
                  <a:solidFill>
                    <a:srgbClr val="2B5E1C"/>
                  </a:solidFill>
                  <a:latin typeface="Barlow"/>
                </a:rPr>
                <a:t> equipment </a:t>
              </a:r>
            </a:p>
            <a:p>
              <a:pPr algn="just"/>
              <a:endParaRPr lang="en-US" sz="1200" b="1">
                <a:solidFill>
                  <a:srgbClr val="2B5E1C"/>
                </a:solidFill>
                <a:latin typeface="Barlow"/>
              </a:endParaRPr>
            </a:p>
            <a:p>
              <a:pPr algn="just"/>
              <a:r>
                <a:rPr lang="en-US" sz="1200" dirty="0">
                  <a:solidFill>
                    <a:srgbClr val="2B5E1C"/>
                  </a:solidFill>
                  <a:latin typeface="Barlow"/>
                </a:rPr>
                <a:t>When evaluating welding equipment from a sustainability standpoint, the key is to find a machine with optimal performance based on energy consumption.</a:t>
              </a:r>
              <a:endParaRPr lang="en-US"/>
            </a:p>
            <a:p>
              <a:pPr algn="just"/>
              <a:endParaRPr lang="en-US" sz="1200" dirty="0">
                <a:solidFill>
                  <a:srgbClr val="2B5E1C"/>
                </a:solidFill>
                <a:latin typeface="Barlow"/>
              </a:endParaRPr>
            </a:p>
            <a:p>
              <a:pPr algn="just"/>
              <a:r>
                <a:rPr lang="en-US" sz="1200" dirty="0">
                  <a:solidFill>
                    <a:srgbClr val="2B5E1C"/>
                  </a:solidFill>
                  <a:latin typeface="Barlow"/>
                </a:rPr>
                <a:t>One parameter to assess is the efficiency of electricity usage and how flexibly and effectively the welding machine controls the transition from the welding process.</a:t>
              </a:r>
            </a:p>
            <a:p>
              <a:pPr algn="just"/>
              <a:endParaRPr lang="en-US" sz="1200" dirty="0">
                <a:solidFill>
                  <a:srgbClr val="2B5E1C"/>
                </a:solidFill>
                <a:latin typeface="Barlow"/>
                <a:cs typeface="Calibri"/>
              </a:endParaRPr>
            </a:p>
          </p:txBody>
        </p:sp>
        <p:pic>
          <p:nvPicPr>
            <p:cNvPr id="30" name="Billede 29" descr="Et billede, der indeholder cirkel&#10;&#10;Beskrivelsen er genereret automatisk">
              <a:extLst>
                <a:ext uri="{FF2B5EF4-FFF2-40B4-BE49-F238E27FC236}">
                  <a16:creationId xmlns:a16="http://schemas.microsoft.com/office/drawing/2014/main" id="{61B0B2A8-A76A-9564-1CD8-D9CF08AB20E1}"/>
                </a:ext>
              </a:extLst>
            </p:cNvPr>
            <p:cNvPicPr>
              <a:picLocks noChangeAspect="1"/>
            </p:cNvPicPr>
            <p:nvPr/>
          </p:nvPicPr>
          <p:blipFill>
            <a:blip r:embed="rId3"/>
            <a:stretch>
              <a:fillRect/>
            </a:stretch>
          </p:blipFill>
          <p:spPr>
            <a:xfrm>
              <a:off x="1922546" y="2433887"/>
              <a:ext cx="827172" cy="827172"/>
            </a:xfrm>
            <a:prstGeom prst="rect">
              <a:avLst/>
            </a:prstGeom>
          </p:spPr>
        </p:pic>
      </p:grpSp>
      <p:grpSp>
        <p:nvGrpSpPr>
          <p:cNvPr id="34" name="Gruppe 33">
            <a:extLst>
              <a:ext uri="{FF2B5EF4-FFF2-40B4-BE49-F238E27FC236}">
                <a16:creationId xmlns:a16="http://schemas.microsoft.com/office/drawing/2014/main" id="{798E3A55-9D04-CBD4-08E4-5DC2477BA964}"/>
              </a:ext>
            </a:extLst>
          </p:cNvPr>
          <p:cNvGrpSpPr/>
          <p:nvPr/>
        </p:nvGrpSpPr>
        <p:grpSpPr>
          <a:xfrm>
            <a:off x="4732592" y="2343651"/>
            <a:ext cx="2743200" cy="2888788"/>
            <a:chOff x="4732592" y="2343651"/>
            <a:chExt cx="2743200" cy="2888788"/>
          </a:xfrm>
        </p:grpSpPr>
        <p:sp>
          <p:nvSpPr>
            <p:cNvPr id="23" name="Tekstfelt 22">
              <a:extLst>
                <a:ext uri="{FF2B5EF4-FFF2-40B4-BE49-F238E27FC236}">
                  <a16:creationId xmlns:a16="http://schemas.microsoft.com/office/drawing/2014/main" id="{9F829FE9-407F-FE5D-A0E8-249CF284EE65}"/>
                </a:ext>
              </a:extLst>
            </p:cNvPr>
            <p:cNvSpPr txBox="1"/>
            <p:nvPr/>
          </p:nvSpPr>
          <p:spPr>
            <a:xfrm>
              <a:off x="4732592" y="3416557"/>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dirty="0">
                  <a:solidFill>
                    <a:srgbClr val="2B5E1C"/>
                  </a:solidFill>
                  <a:latin typeface="Barlow"/>
                </a:rPr>
                <a:t>More sustainable materials </a:t>
              </a:r>
            </a:p>
            <a:p>
              <a:pPr algn="just"/>
              <a:endParaRPr lang="en-US" sz="1200" b="1">
                <a:solidFill>
                  <a:srgbClr val="2B5E1C"/>
                </a:solidFill>
                <a:latin typeface="Barlow"/>
              </a:endParaRPr>
            </a:p>
            <a:p>
              <a:pPr algn="just"/>
              <a:r>
                <a:rPr lang="en-US" sz="1100" dirty="0">
                  <a:solidFill>
                    <a:srgbClr val="2B5E1C"/>
                  </a:solidFill>
                  <a:latin typeface="Calibri"/>
                  <a:cs typeface="Calibri"/>
                </a:rPr>
                <a:t>Sustainable resources, whether it is an energy supply from renewable sources, more sustainable gas compositions, or eco-friendly welding materials, are all parameters that production companies or welding institutes can improve to support their welders and move towards a greener future.</a:t>
              </a:r>
            </a:p>
          </p:txBody>
        </p:sp>
        <p:pic>
          <p:nvPicPr>
            <p:cNvPr id="33" name="Billede 32" descr="Et billede, der indeholder grøn&#10;&#10;Beskrivelsen er genereret automatisk">
              <a:extLst>
                <a:ext uri="{FF2B5EF4-FFF2-40B4-BE49-F238E27FC236}">
                  <a16:creationId xmlns:a16="http://schemas.microsoft.com/office/drawing/2014/main" id="{6109B6E8-4907-2E5B-55AA-2B6B5FA566A2}"/>
                </a:ext>
              </a:extLst>
            </p:cNvPr>
            <p:cNvPicPr>
              <a:picLocks noChangeAspect="1"/>
            </p:cNvPicPr>
            <p:nvPr/>
          </p:nvPicPr>
          <p:blipFill>
            <a:blip r:embed="rId4"/>
            <a:stretch>
              <a:fillRect/>
            </a:stretch>
          </p:blipFill>
          <p:spPr>
            <a:xfrm>
              <a:off x="5582151" y="2343651"/>
              <a:ext cx="1027697" cy="1027697"/>
            </a:xfrm>
            <a:prstGeom prst="rect">
              <a:avLst/>
            </a:prstGeom>
          </p:spPr>
        </p:pic>
      </p:grpSp>
      <p:grpSp>
        <p:nvGrpSpPr>
          <p:cNvPr id="37" name="Gruppe 36">
            <a:extLst>
              <a:ext uri="{FF2B5EF4-FFF2-40B4-BE49-F238E27FC236}">
                <a16:creationId xmlns:a16="http://schemas.microsoft.com/office/drawing/2014/main" id="{1BD0A7BB-12E8-01D5-C49C-625093986BB8}"/>
              </a:ext>
            </a:extLst>
          </p:cNvPr>
          <p:cNvGrpSpPr/>
          <p:nvPr/>
        </p:nvGrpSpPr>
        <p:grpSpPr>
          <a:xfrm>
            <a:off x="8452464" y="2458360"/>
            <a:ext cx="2743200" cy="3081856"/>
            <a:chOff x="8452464" y="2458360"/>
            <a:chExt cx="2743200" cy="3081856"/>
          </a:xfrm>
        </p:grpSpPr>
        <p:sp>
          <p:nvSpPr>
            <p:cNvPr id="19" name="Tekstfelt 18">
              <a:extLst>
                <a:ext uri="{FF2B5EF4-FFF2-40B4-BE49-F238E27FC236}">
                  <a16:creationId xmlns:a16="http://schemas.microsoft.com/office/drawing/2014/main" id="{6322E62D-F199-E6FC-BC0B-4D6A4A66DF95}"/>
                </a:ext>
              </a:extLst>
            </p:cNvPr>
            <p:cNvSpPr txBox="1"/>
            <p:nvPr/>
          </p:nvSpPr>
          <p:spPr>
            <a:xfrm>
              <a:off x="8452464" y="3416558"/>
              <a:ext cx="27432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dirty="0">
                  <a:solidFill>
                    <a:srgbClr val="2B5E1C"/>
                  </a:solidFill>
                  <a:latin typeface="Barlow"/>
                </a:rPr>
                <a:t>Renewable energy source </a:t>
              </a:r>
            </a:p>
            <a:p>
              <a:pPr algn="just"/>
              <a:endParaRPr lang="en-US" sz="1200" b="1">
                <a:solidFill>
                  <a:srgbClr val="2B5E1C"/>
                </a:solidFill>
                <a:latin typeface="Barlow"/>
              </a:endParaRPr>
            </a:p>
            <a:p>
              <a:pPr algn="just"/>
              <a:r>
                <a:rPr lang="en-US" sz="1200" dirty="0">
                  <a:solidFill>
                    <a:srgbClr val="2B5E1C"/>
                  </a:solidFill>
                  <a:latin typeface="Barlow"/>
                </a:rPr>
                <a:t>Adopting renewable energy in welding facilities reduces carbon emissions and ensures a reliable energy supply. </a:t>
              </a:r>
            </a:p>
            <a:p>
              <a:pPr algn="just"/>
              <a:endParaRPr lang="en-US" sz="1200" dirty="0">
                <a:solidFill>
                  <a:srgbClr val="2B5E1C"/>
                </a:solidFill>
                <a:latin typeface="Barlow"/>
              </a:endParaRPr>
            </a:p>
            <a:p>
              <a:pPr algn="just"/>
              <a:r>
                <a:rPr lang="en-US" sz="1200" dirty="0">
                  <a:solidFill>
                    <a:srgbClr val="2B5E1C"/>
                  </a:solidFill>
                  <a:latin typeface="Barlow"/>
                </a:rPr>
                <a:t>Beyond environmental benefits, it enhances cost-efficiency, contributing to greener practices and meeting the demand for sustainable solutions in the welding industry.</a:t>
              </a:r>
              <a:endParaRPr lang="en-US">
                <a:cs typeface="Calibri"/>
              </a:endParaRPr>
            </a:p>
          </p:txBody>
        </p:sp>
        <p:pic>
          <p:nvPicPr>
            <p:cNvPr id="36" name="Billede 35" descr="Et billede, der indeholder symbol&#10;&#10;Beskrivelsen er genereret automatisk">
              <a:extLst>
                <a:ext uri="{FF2B5EF4-FFF2-40B4-BE49-F238E27FC236}">
                  <a16:creationId xmlns:a16="http://schemas.microsoft.com/office/drawing/2014/main" id="{32251883-3354-E322-F133-FDD25B9165C9}"/>
                </a:ext>
              </a:extLst>
            </p:cNvPr>
            <p:cNvPicPr>
              <a:picLocks noChangeAspect="1"/>
            </p:cNvPicPr>
            <p:nvPr/>
          </p:nvPicPr>
          <p:blipFill>
            <a:blip r:embed="rId5"/>
            <a:stretch>
              <a:fillRect/>
            </a:stretch>
          </p:blipFill>
          <p:spPr>
            <a:xfrm>
              <a:off x="9267954" y="2458360"/>
              <a:ext cx="863396" cy="863396"/>
            </a:xfrm>
            <a:prstGeom prst="rect">
              <a:avLst/>
            </a:prstGeom>
          </p:spPr>
        </p:pic>
      </p:grpSp>
    </p:spTree>
    <p:extLst>
      <p:ext uri="{BB962C8B-B14F-4D97-AF65-F5344CB8AC3E}">
        <p14:creationId xmlns:p14="http://schemas.microsoft.com/office/powerpoint/2010/main" val="298068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website">
            <a:extLst>
              <a:ext uri="{FF2B5EF4-FFF2-40B4-BE49-F238E27FC236}">
                <a16:creationId xmlns:a16="http://schemas.microsoft.com/office/drawing/2014/main" id="{D1BA1C56-037C-E271-7BFC-89B77060BE07}"/>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AA479E1F-84DE-ADE4-A659-0E4387475C9E}"/>
              </a:ext>
            </a:extLst>
          </p:cNvPr>
          <p:cNvSpPr>
            <a:spLocks noGrp="1"/>
          </p:cNvSpPr>
          <p:nvPr>
            <p:ph type="title"/>
          </p:nvPr>
        </p:nvSpPr>
        <p:spPr>
          <a:xfrm>
            <a:off x="557542" y="2526640"/>
            <a:ext cx="4095939" cy="902360"/>
          </a:xfrm>
        </p:spPr>
        <p:txBody>
          <a:bodyPr>
            <a:normAutofit/>
          </a:bodyPr>
          <a:lstStyle/>
          <a:p>
            <a:r>
              <a:rPr lang="en-US" sz="4000" b="1">
                <a:solidFill>
                  <a:srgbClr val="2B5E1C"/>
                </a:solidFill>
                <a:latin typeface="Barlow" panose="00000500000000000000" pitchFamily="2" charset="0"/>
              </a:rPr>
              <a:t>Any questions?</a:t>
            </a:r>
          </a:p>
        </p:txBody>
      </p:sp>
      <p:sp>
        <p:nvSpPr>
          <p:cNvPr id="6" name="Title 1">
            <a:extLst>
              <a:ext uri="{FF2B5EF4-FFF2-40B4-BE49-F238E27FC236}">
                <a16:creationId xmlns:a16="http://schemas.microsoft.com/office/drawing/2014/main" id="{39597120-3BAB-73C4-797A-13C2F3EBD1AD}"/>
              </a:ext>
            </a:extLst>
          </p:cNvPr>
          <p:cNvSpPr txBox="1">
            <a:spLocks/>
          </p:cNvSpPr>
          <p:nvPr/>
        </p:nvSpPr>
        <p:spPr>
          <a:xfrm>
            <a:off x="7871233" y="2526640"/>
            <a:ext cx="4095939" cy="902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2B5E1C"/>
                </a:solidFill>
                <a:latin typeface="Barlow" panose="00000500000000000000" pitchFamily="2" charset="0"/>
              </a:rPr>
              <a:t>Thank you!</a:t>
            </a:r>
          </a:p>
        </p:txBody>
      </p:sp>
    </p:spTree>
    <p:extLst>
      <p:ext uri="{BB962C8B-B14F-4D97-AF65-F5344CB8AC3E}">
        <p14:creationId xmlns:p14="http://schemas.microsoft.com/office/powerpoint/2010/main" val="2627388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a:extLst>
              <a:ext uri="{FF2B5EF4-FFF2-40B4-BE49-F238E27FC236}">
                <a16:creationId xmlns:a16="http://schemas.microsoft.com/office/drawing/2014/main" id="{4756114E-54D1-91C0-5A12-6D64E8EED28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047" cy="6858000"/>
          </a:xfrm>
        </p:spPr>
      </p:pic>
      <p:sp>
        <p:nvSpPr>
          <p:cNvPr id="2" name="Title 1">
            <a:extLst>
              <a:ext uri="{FF2B5EF4-FFF2-40B4-BE49-F238E27FC236}">
                <a16:creationId xmlns:a16="http://schemas.microsoft.com/office/drawing/2014/main" id="{76A87E0E-8A73-CB43-6027-D34CCF24505F}"/>
              </a:ext>
            </a:extLst>
          </p:cNvPr>
          <p:cNvSpPr>
            <a:spLocks noGrp="1"/>
          </p:cNvSpPr>
          <p:nvPr>
            <p:ph type="title"/>
          </p:nvPr>
        </p:nvSpPr>
        <p:spPr/>
        <p:txBody>
          <a:bodyPr/>
          <a:lstStyle/>
          <a:p>
            <a:r>
              <a:rPr lang="en-US" b="1">
                <a:solidFill>
                  <a:schemeClr val="bg1"/>
                </a:solidFill>
                <a:latin typeface="Barlow"/>
              </a:rPr>
              <a:t>Topics</a:t>
            </a:r>
            <a:endParaRPr lang="en-US" b="1">
              <a:solidFill>
                <a:schemeClr val="bg1"/>
              </a:solidFill>
              <a:latin typeface="Barlow" panose="00000500000000000000" pitchFamily="2" charset="0"/>
            </a:endParaRPr>
          </a:p>
        </p:txBody>
      </p:sp>
      <p:sp>
        <p:nvSpPr>
          <p:cNvPr id="6" name="TextBox 5">
            <a:extLst>
              <a:ext uri="{FF2B5EF4-FFF2-40B4-BE49-F238E27FC236}">
                <a16:creationId xmlns:a16="http://schemas.microsoft.com/office/drawing/2014/main" id="{4A7B886B-E3DD-89BD-96D9-17A3077A8E57}"/>
              </a:ext>
            </a:extLst>
          </p:cNvPr>
          <p:cNvSpPr txBox="1"/>
          <p:nvPr/>
        </p:nvSpPr>
        <p:spPr>
          <a:xfrm>
            <a:off x="1982887" y="2486774"/>
            <a:ext cx="7885568" cy="273921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400" dirty="0">
                <a:solidFill>
                  <a:schemeClr val="bg1"/>
                </a:solidFill>
                <a:ea typeface="+mn-lt"/>
                <a:cs typeface="+mn-lt"/>
              </a:rPr>
              <a:t>Introduction</a:t>
            </a:r>
          </a:p>
          <a:p>
            <a:pPr marL="457200" indent="-457200">
              <a:buFont typeface="Arial" panose="020B0604020202020204" pitchFamily="34" charset="0"/>
              <a:buChar char="•"/>
            </a:pPr>
            <a:r>
              <a:rPr lang="en-US" sz="2400" dirty="0">
                <a:solidFill>
                  <a:schemeClr val="bg1"/>
                </a:solidFill>
                <a:ea typeface="+mn-lt"/>
                <a:cs typeface="+mn-lt"/>
              </a:rPr>
              <a:t>Overview of Welding Energy Consumption</a:t>
            </a:r>
          </a:p>
          <a:p>
            <a:pPr marL="457200" indent="-457200">
              <a:buFont typeface="Arial" panose="020B0604020202020204" pitchFamily="34" charset="0"/>
              <a:buChar char="•"/>
            </a:pPr>
            <a:r>
              <a:rPr lang="en-US" sz="2400" dirty="0">
                <a:solidFill>
                  <a:schemeClr val="bg1"/>
                </a:solidFill>
                <a:ea typeface="+mn-lt"/>
                <a:cs typeface="+mn-lt"/>
              </a:rPr>
              <a:t>Key performance indicators for Energy Efficiency</a:t>
            </a:r>
          </a:p>
          <a:p>
            <a:pPr marL="457200" indent="-457200">
              <a:buFont typeface="Arial" panose="020B0604020202020204" pitchFamily="34" charset="0"/>
              <a:buChar char="•"/>
            </a:pPr>
            <a:r>
              <a:rPr lang="en-US" sz="2400" dirty="0">
                <a:solidFill>
                  <a:schemeClr val="bg1"/>
                </a:solidFill>
                <a:ea typeface="+mn-lt"/>
                <a:cs typeface="+mn-lt"/>
              </a:rPr>
              <a:t>Balancing Energy Efficiency and Welding Quality</a:t>
            </a:r>
          </a:p>
          <a:p>
            <a:pPr marL="457200" indent="-457200">
              <a:buFont typeface="Arial" panose="020B0604020202020204" pitchFamily="34" charset="0"/>
              <a:buChar char="•"/>
            </a:pPr>
            <a:r>
              <a:rPr lang="en-US" sz="2400">
                <a:solidFill>
                  <a:schemeClr val="bg1"/>
                </a:solidFill>
                <a:ea typeface="+mn-lt"/>
                <a:cs typeface="+mn-lt"/>
              </a:rPr>
              <a:t>Energy-saving actions</a:t>
            </a:r>
          </a:p>
          <a:p>
            <a:pPr marL="457200" indent="-457200">
              <a:buFont typeface="Arial" panose="020B0604020202020204" pitchFamily="34" charset="0"/>
              <a:buChar char="•"/>
            </a:pPr>
            <a:r>
              <a:rPr lang="en-GB" sz="2400" dirty="0">
                <a:solidFill>
                  <a:schemeClr val="bg1"/>
                </a:solidFill>
                <a:ea typeface="+mn-lt"/>
                <a:cs typeface="+mn-lt"/>
              </a:rPr>
              <a:t>Energy efficiency policies</a:t>
            </a:r>
            <a:r>
              <a:rPr lang="en-US" sz="2400" dirty="0">
                <a:solidFill>
                  <a:schemeClr val="bg1"/>
                </a:solidFill>
                <a:ea typeface="+mn-lt"/>
                <a:cs typeface="+mn-lt"/>
              </a:rPr>
              <a:t> and industrial equipment</a:t>
            </a:r>
          </a:p>
          <a:p>
            <a:endParaRPr lang="en-US" sz="2800">
              <a:solidFill>
                <a:schemeClr val="bg1"/>
              </a:solidFill>
              <a:latin typeface="Barlow" panose="00000500000000000000" pitchFamily="2" charset="0"/>
              <a:ea typeface="+mn-lt"/>
              <a:cs typeface="+mn-lt"/>
            </a:endParaRPr>
          </a:p>
        </p:txBody>
      </p:sp>
    </p:spTree>
    <p:extLst>
      <p:ext uri="{BB962C8B-B14F-4D97-AF65-F5344CB8AC3E}">
        <p14:creationId xmlns:p14="http://schemas.microsoft.com/office/powerpoint/2010/main" val="397952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a:solidFill>
                  <a:srgbClr val="2B5E1C"/>
                </a:solidFill>
                <a:latin typeface="Barlow"/>
              </a:rPr>
              <a:t>Introduction</a:t>
            </a:r>
            <a:endParaRPr lang="en-US"/>
          </a:p>
        </p:txBody>
      </p:sp>
      <p:grpSp>
        <p:nvGrpSpPr>
          <p:cNvPr id="7" name="Gruppe 6">
            <a:extLst>
              <a:ext uri="{FF2B5EF4-FFF2-40B4-BE49-F238E27FC236}">
                <a16:creationId xmlns:a16="http://schemas.microsoft.com/office/drawing/2014/main" id="{47EB6D38-D3A9-6FBD-C8E8-63A3CEC098EE}"/>
              </a:ext>
            </a:extLst>
          </p:cNvPr>
          <p:cNvGrpSpPr/>
          <p:nvPr/>
        </p:nvGrpSpPr>
        <p:grpSpPr>
          <a:xfrm>
            <a:off x="1143000" y="3067769"/>
            <a:ext cx="2161117" cy="2372812"/>
            <a:chOff x="1143000" y="3067769"/>
            <a:chExt cx="2161117" cy="2372812"/>
          </a:xfrm>
        </p:grpSpPr>
        <p:pic>
          <p:nvPicPr>
            <p:cNvPr id="4" name="Billede 3" descr="Et billede, der indeholder Grafik, Font/skrifttype, grafisk design, symbol&#10;&#10;Beskrivelsen er genereret automatisk">
              <a:extLst>
                <a:ext uri="{FF2B5EF4-FFF2-40B4-BE49-F238E27FC236}">
                  <a16:creationId xmlns:a16="http://schemas.microsoft.com/office/drawing/2014/main" id="{33AC68B5-A05C-BBE0-07A7-E73C0CC472B3}"/>
                </a:ext>
              </a:extLst>
            </p:cNvPr>
            <p:cNvPicPr>
              <a:picLocks noChangeAspect="1"/>
            </p:cNvPicPr>
            <p:nvPr/>
          </p:nvPicPr>
          <p:blipFill>
            <a:blip r:embed="rId3"/>
            <a:stretch>
              <a:fillRect/>
            </a:stretch>
          </p:blipFill>
          <p:spPr>
            <a:xfrm>
              <a:off x="1403221" y="3067769"/>
              <a:ext cx="1640807" cy="1640807"/>
            </a:xfrm>
            <a:prstGeom prst="rect">
              <a:avLst/>
            </a:prstGeom>
          </p:spPr>
        </p:pic>
        <p:sp>
          <p:nvSpPr>
            <p:cNvPr id="6" name="Tekstfelt 5">
              <a:extLst>
                <a:ext uri="{FF2B5EF4-FFF2-40B4-BE49-F238E27FC236}">
                  <a16:creationId xmlns:a16="http://schemas.microsoft.com/office/drawing/2014/main" id="{B5A507B5-CFAE-5848-38C5-70D62D83134B}"/>
                </a:ext>
              </a:extLst>
            </p:cNvPr>
            <p:cNvSpPr txBox="1"/>
            <p:nvPr/>
          </p:nvSpPr>
          <p:spPr>
            <a:xfrm>
              <a:off x="1143000" y="4794250"/>
              <a:ext cx="2161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err="1">
                  <a:solidFill>
                    <a:srgbClr val="2B5E1C"/>
                  </a:solidFill>
                  <a:latin typeface="Barlow"/>
                  <a:ea typeface="+mn-lt"/>
                  <a:cs typeface="+mn-lt"/>
                </a:rPr>
                <a:t>Reuse</a:t>
              </a:r>
              <a:r>
                <a:rPr lang="da-DK">
                  <a:solidFill>
                    <a:srgbClr val="2B5E1C"/>
                  </a:solidFill>
                  <a:latin typeface="Barlow"/>
                  <a:ea typeface="+mn-lt"/>
                  <a:cs typeface="+mn-lt"/>
                </a:rPr>
                <a:t>, </a:t>
              </a:r>
              <a:r>
                <a:rPr lang="da-DK" err="1">
                  <a:solidFill>
                    <a:srgbClr val="2B5E1C"/>
                  </a:solidFill>
                  <a:latin typeface="Barlow"/>
                  <a:ea typeface="+mn-lt"/>
                  <a:cs typeface="+mn-lt"/>
                </a:rPr>
                <a:t>Reduce</a:t>
              </a:r>
              <a:r>
                <a:rPr lang="da-DK">
                  <a:solidFill>
                    <a:srgbClr val="2B5E1C"/>
                  </a:solidFill>
                  <a:latin typeface="Barlow"/>
                  <a:ea typeface="+mn-lt"/>
                  <a:cs typeface="+mn-lt"/>
                </a:rPr>
                <a:t>, and </a:t>
              </a:r>
              <a:r>
                <a:rPr lang="da-DK" err="1">
                  <a:solidFill>
                    <a:srgbClr val="2B5E1C"/>
                  </a:solidFill>
                  <a:latin typeface="Barlow"/>
                  <a:ea typeface="+mn-lt"/>
                  <a:cs typeface="+mn-lt"/>
                </a:rPr>
                <a:t>Recycle</a:t>
              </a:r>
              <a:r>
                <a:rPr lang="da-DK">
                  <a:solidFill>
                    <a:srgbClr val="2B5E1C"/>
                  </a:solidFill>
                  <a:latin typeface="Barlow"/>
                  <a:ea typeface="+mn-lt"/>
                  <a:cs typeface="+mn-lt"/>
                </a:rPr>
                <a:t> </a:t>
              </a:r>
              <a:r>
                <a:rPr lang="da-DK" err="1">
                  <a:solidFill>
                    <a:srgbClr val="2B5E1C"/>
                  </a:solidFill>
                  <a:latin typeface="Barlow"/>
                  <a:ea typeface="+mn-lt"/>
                  <a:cs typeface="+mn-lt"/>
                </a:rPr>
                <a:t>materials</a:t>
              </a:r>
              <a:r>
                <a:rPr lang="da-DK">
                  <a:solidFill>
                    <a:srgbClr val="2B5E1C"/>
                  </a:solidFill>
                  <a:latin typeface="Barlow"/>
                  <a:ea typeface="+mn-lt"/>
                  <a:cs typeface="+mn-lt"/>
                </a:rPr>
                <a:t>.</a:t>
              </a:r>
              <a:endParaRPr lang="da-DK" err="1">
                <a:solidFill>
                  <a:srgbClr val="2B5E1C"/>
                </a:solidFill>
                <a:latin typeface="Barlow"/>
                <a:ea typeface="+mn-lt"/>
                <a:cs typeface="+mn-lt"/>
              </a:endParaRPr>
            </a:p>
          </p:txBody>
        </p:sp>
      </p:grpSp>
      <p:grpSp>
        <p:nvGrpSpPr>
          <p:cNvPr id="3" name="Gruppe 2">
            <a:extLst>
              <a:ext uri="{FF2B5EF4-FFF2-40B4-BE49-F238E27FC236}">
                <a16:creationId xmlns:a16="http://schemas.microsoft.com/office/drawing/2014/main" id="{12ABEE0A-EE21-29B2-2555-AA2689161C04}"/>
              </a:ext>
            </a:extLst>
          </p:cNvPr>
          <p:cNvGrpSpPr/>
          <p:nvPr/>
        </p:nvGrpSpPr>
        <p:grpSpPr>
          <a:xfrm>
            <a:off x="4068762" y="3067579"/>
            <a:ext cx="3378228" cy="2228349"/>
            <a:chOff x="4068762" y="3067579"/>
            <a:chExt cx="3378228" cy="2228349"/>
          </a:xfrm>
        </p:grpSpPr>
        <p:pic>
          <p:nvPicPr>
            <p:cNvPr id="8" name="Billede 7" descr="Et billede, der indeholder symbol&#10;&#10;Beskrivelsen er genereret automatisk">
              <a:extLst>
                <a:ext uri="{FF2B5EF4-FFF2-40B4-BE49-F238E27FC236}">
                  <a16:creationId xmlns:a16="http://schemas.microsoft.com/office/drawing/2014/main" id="{968D52E9-CABF-F749-38B7-6D10A972C975}"/>
                </a:ext>
              </a:extLst>
            </p:cNvPr>
            <p:cNvPicPr>
              <a:picLocks noChangeAspect="1"/>
            </p:cNvPicPr>
            <p:nvPr/>
          </p:nvPicPr>
          <p:blipFill>
            <a:blip r:embed="rId4"/>
            <a:stretch>
              <a:fillRect/>
            </a:stretch>
          </p:blipFill>
          <p:spPr>
            <a:xfrm>
              <a:off x="4068762" y="3772430"/>
              <a:ext cx="371475" cy="371475"/>
            </a:xfrm>
            <a:prstGeom prst="rect">
              <a:avLst/>
            </a:prstGeom>
          </p:spPr>
        </p:pic>
        <p:pic>
          <p:nvPicPr>
            <p:cNvPr id="9" name="Billede 8" descr="Et billede, der indeholder Grafik, symbol, cirkel&#10;&#10;Beskrivelsen er genereret automatisk">
              <a:extLst>
                <a:ext uri="{FF2B5EF4-FFF2-40B4-BE49-F238E27FC236}">
                  <a16:creationId xmlns:a16="http://schemas.microsoft.com/office/drawing/2014/main" id="{80C0D72D-6003-DE33-FA91-93D6F8F830A9}"/>
                </a:ext>
              </a:extLst>
            </p:cNvPr>
            <p:cNvPicPr>
              <a:picLocks noChangeAspect="1"/>
            </p:cNvPicPr>
            <p:nvPr/>
          </p:nvPicPr>
          <p:blipFill>
            <a:blip r:embed="rId5"/>
            <a:stretch>
              <a:fillRect/>
            </a:stretch>
          </p:blipFill>
          <p:spPr>
            <a:xfrm>
              <a:off x="5421842" y="3067579"/>
              <a:ext cx="1718734" cy="1728259"/>
            </a:xfrm>
            <a:prstGeom prst="rect">
              <a:avLst/>
            </a:prstGeom>
          </p:spPr>
        </p:pic>
        <p:sp>
          <p:nvSpPr>
            <p:cNvPr id="11" name="Tekstfelt 10">
              <a:extLst>
                <a:ext uri="{FF2B5EF4-FFF2-40B4-BE49-F238E27FC236}">
                  <a16:creationId xmlns:a16="http://schemas.microsoft.com/office/drawing/2014/main" id="{E54A601D-D25D-99EE-A666-C4D2D169EBAE}"/>
                </a:ext>
              </a:extLst>
            </p:cNvPr>
            <p:cNvSpPr txBox="1"/>
            <p:nvPr/>
          </p:nvSpPr>
          <p:spPr>
            <a:xfrm>
              <a:off x="5185610" y="4926596"/>
              <a:ext cx="2261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solidFill>
                    <a:srgbClr val="2B5E1C"/>
                  </a:solidFill>
                  <a:latin typeface="Barlow"/>
                  <a:ea typeface="+mn-lt"/>
                  <a:cs typeface="+mn-lt"/>
                </a:rPr>
                <a:t>Energy Performanc</a:t>
              </a:r>
              <a:r>
                <a:rPr lang="da-DK">
                  <a:solidFill>
                    <a:srgbClr val="000000"/>
                  </a:solidFill>
                  <a:latin typeface="Barlow"/>
                  <a:ea typeface="+mn-lt"/>
                  <a:cs typeface="+mn-lt"/>
                </a:rPr>
                <a:t>e</a:t>
              </a:r>
              <a:endParaRPr lang="da-DK" err="1">
                <a:solidFill>
                  <a:srgbClr val="000000"/>
                </a:solidFill>
                <a:latin typeface="Barlow"/>
                <a:ea typeface="+mn-lt"/>
                <a:cs typeface="+mn-lt"/>
              </a:endParaRPr>
            </a:p>
          </p:txBody>
        </p:sp>
      </p:grpSp>
      <p:grpSp>
        <p:nvGrpSpPr>
          <p:cNvPr id="16" name="Gruppe 15">
            <a:extLst>
              <a:ext uri="{FF2B5EF4-FFF2-40B4-BE49-F238E27FC236}">
                <a16:creationId xmlns:a16="http://schemas.microsoft.com/office/drawing/2014/main" id="{AC2B0342-BB1E-7889-D6E0-94DC7F9F3C6F}"/>
              </a:ext>
            </a:extLst>
          </p:cNvPr>
          <p:cNvGrpSpPr/>
          <p:nvPr/>
        </p:nvGrpSpPr>
        <p:grpSpPr>
          <a:xfrm>
            <a:off x="8233609" y="3225967"/>
            <a:ext cx="3105597" cy="2218623"/>
            <a:chOff x="8233609" y="3225967"/>
            <a:chExt cx="3105597" cy="2218623"/>
          </a:xfrm>
        </p:grpSpPr>
        <p:pic>
          <p:nvPicPr>
            <p:cNvPr id="10" name="Billede 9" descr="Et billede, der indeholder skærmbillede, grøn, Grafik, linje/række&#10;&#10;Beskrivelsen er genereret automatisk">
              <a:extLst>
                <a:ext uri="{FF2B5EF4-FFF2-40B4-BE49-F238E27FC236}">
                  <a16:creationId xmlns:a16="http://schemas.microsoft.com/office/drawing/2014/main" id="{2D8E3B4A-C77A-F032-720C-0FF96A9C9199}"/>
                </a:ext>
              </a:extLst>
            </p:cNvPr>
            <p:cNvPicPr>
              <a:picLocks noChangeAspect="1"/>
            </p:cNvPicPr>
            <p:nvPr/>
          </p:nvPicPr>
          <p:blipFill>
            <a:blip r:embed="rId6"/>
            <a:stretch>
              <a:fillRect/>
            </a:stretch>
          </p:blipFill>
          <p:spPr>
            <a:xfrm>
              <a:off x="8233609" y="3686927"/>
              <a:ext cx="527385" cy="536910"/>
            </a:xfrm>
            <a:prstGeom prst="rect">
              <a:avLst/>
            </a:prstGeom>
          </p:spPr>
        </p:pic>
        <p:pic>
          <p:nvPicPr>
            <p:cNvPr id="13" name="Billede 12" descr="Et billede, der indeholder grøn&#10;&#10;Beskrivelsen er genereret automatisk">
              <a:extLst>
                <a:ext uri="{FF2B5EF4-FFF2-40B4-BE49-F238E27FC236}">
                  <a16:creationId xmlns:a16="http://schemas.microsoft.com/office/drawing/2014/main" id="{D34AAB7E-CE92-A14D-0C34-B9C6AC9FEBEB}"/>
                </a:ext>
              </a:extLst>
            </p:cNvPr>
            <p:cNvPicPr>
              <a:picLocks noChangeAspect="1"/>
            </p:cNvPicPr>
            <p:nvPr/>
          </p:nvPicPr>
          <p:blipFill>
            <a:blip r:embed="rId7"/>
            <a:stretch>
              <a:fillRect/>
            </a:stretch>
          </p:blipFill>
          <p:spPr>
            <a:xfrm>
              <a:off x="9572625" y="3225967"/>
              <a:ext cx="1569118" cy="1569118"/>
            </a:xfrm>
            <a:prstGeom prst="rect">
              <a:avLst/>
            </a:prstGeom>
          </p:spPr>
        </p:pic>
        <p:sp>
          <p:nvSpPr>
            <p:cNvPr id="15" name="Tekstfelt 14">
              <a:extLst>
                <a:ext uri="{FF2B5EF4-FFF2-40B4-BE49-F238E27FC236}">
                  <a16:creationId xmlns:a16="http://schemas.microsoft.com/office/drawing/2014/main" id="{A2D11557-B202-2BDA-E601-36D9741DA823}"/>
                </a:ext>
              </a:extLst>
            </p:cNvPr>
            <p:cNvSpPr txBox="1"/>
            <p:nvPr/>
          </p:nvSpPr>
          <p:spPr>
            <a:xfrm>
              <a:off x="9368589" y="4788233"/>
              <a:ext cx="1970617" cy="6563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solidFill>
                    <a:srgbClr val="2B5E1C"/>
                  </a:solidFill>
                  <a:latin typeface="Barlow"/>
                  <a:ea typeface="+mn-lt"/>
                  <a:cs typeface="+mn-lt"/>
                </a:rPr>
                <a:t>More </a:t>
              </a:r>
              <a:r>
                <a:rPr lang="da-DK" err="1">
                  <a:solidFill>
                    <a:srgbClr val="2B5E1C"/>
                  </a:solidFill>
                  <a:latin typeface="Barlow"/>
                  <a:ea typeface="+mn-lt"/>
                  <a:cs typeface="+mn-lt"/>
                </a:rPr>
                <a:t>eco-friendly</a:t>
              </a:r>
              <a:r>
                <a:rPr lang="da-DK">
                  <a:solidFill>
                    <a:srgbClr val="2B5E1C"/>
                  </a:solidFill>
                  <a:latin typeface="Barlow"/>
                  <a:ea typeface="+mn-lt"/>
                  <a:cs typeface="+mn-lt"/>
                </a:rPr>
                <a:t> </a:t>
              </a:r>
              <a:r>
                <a:rPr lang="da-DK" err="1">
                  <a:solidFill>
                    <a:srgbClr val="2B5E1C"/>
                  </a:solidFill>
                  <a:latin typeface="Barlow"/>
                  <a:ea typeface="+mn-lt"/>
                  <a:cs typeface="+mn-lt"/>
                </a:rPr>
                <a:t>welding</a:t>
              </a:r>
              <a:r>
                <a:rPr lang="da-DK">
                  <a:solidFill>
                    <a:srgbClr val="2B5E1C"/>
                  </a:solidFill>
                  <a:latin typeface="Barlow"/>
                  <a:ea typeface="+mn-lt"/>
                  <a:cs typeface="+mn-lt"/>
                </a:rPr>
                <a:t> </a:t>
              </a:r>
              <a:r>
                <a:rPr lang="da-DK" err="1">
                  <a:solidFill>
                    <a:srgbClr val="2B5E1C"/>
                  </a:solidFill>
                  <a:latin typeface="Barlow"/>
                  <a:ea typeface="+mn-lt"/>
                  <a:cs typeface="+mn-lt"/>
                </a:rPr>
                <a:t>process</a:t>
              </a:r>
              <a:endParaRPr lang="da-DK">
                <a:solidFill>
                  <a:srgbClr val="2B5E1C"/>
                </a:solidFill>
                <a:latin typeface="Barlow"/>
                <a:ea typeface="+mn-lt"/>
                <a:cs typeface="+mn-lt"/>
              </a:endParaRPr>
            </a:p>
          </p:txBody>
        </p:sp>
      </p:grpSp>
      <p:sp>
        <p:nvSpPr>
          <p:cNvPr id="17" name="Ellipse 16">
            <a:extLst>
              <a:ext uri="{FF2B5EF4-FFF2-40B4-BE49-F238E27FC236}">
                <a16:creationId xmlns:a16="http://schemas.microsoft.com/office/drawing/2014/main" id="{041F927D-EE24-CAF9-BE84-ADB4E730FA70}"/>
              </a:ext>
            </a:extLst>
          </p:cNvPr>
          <p:cNvSpPr/>
          <p:nvPr/>
        </p:nvSpPr>
        <p:spPr>
          <a:xfrm>
            <a:off x="4752473" y="2667000"/>
            <a:ext cx="3068052" cy="3238500"/>
          </a:xfrm>
          <a:prstGeom prst="ellipse">
            <a:avLst/>
          </a:prstGeom>
          <a:noFill/>
          <a:ln w="12700">
            <a:solidFill>
              <a:srgbClr val="2B5E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490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a:solidFill>
                  <a:srgbClr val="2B5E1C"/>
                </a:solidFill>
                <a:latin typeface="Barlow"/>
              </a:rPr>
              <a:t>Overview of Welding Energy Consumption</a:t>
            </a:r>
          </a:p>
        </p:txBody>
      </p:sp>
      <p:pic>
        <p:nvPicPr>
          <p:cNvPr id="20" name="Billede 19" descr="Et billede, der indeholder Metalarbejde, person, værktøj, Tekniker&#10;&#10;Beskrivelsen er genereret automatisk">
            <a:extLst>
              <a:ext uri="{FF2B5EF4-FFF2-40B4-BE49-F238E27FC236}">
                <a16:creationId xmlns:a16="http://schemas.microsoft.com/office/drawing/2014/main" id="{287D7FA7-5434-3259-FE00-C5957931F4D4}"/>
              </a:ext>
            </a:extLst>
          </p:cNvPr>
          <p:cNvPicPr>
            <a:picLocks noChangeAspect="1"/>
          </p:cNvPicPr>
          <p:nvPr/>
        </p:nvPicPr>
        <p:blipFill>
          <a:blip r:embed="rId3"/>
          <a:stretch>
            <a:fillRect/>
          </a:stretch>
        </p:blipFill>
        <p:spPr>
          <a:xfrm>
            <a:off x="1363579" y="2509921"/>
            <a:ext cx="3820027" cy="2540000"/>
          </a:xfrm>
          <a:prstGeom prst="rect">
            <a:avLst/>
          </a:prstGeom>
        </p:spPr>
      </p:pic>
      <p:pic>
        <p:nvPicPr>
          <p:cNvPr id="21" name="Billede 20" descr="Et billede, der indeholder fabrik, sky, industri, Kraftværk&#10;&#10;Beskrivelsen er genereret automatisk">
            <a:extLst>
              <a:ext uri="{FF2B5EF4-FFF2-40B4-BE49-F238E27FC236}">
                <a16:creationId xmlns:a16="http://schemas.microsoft.com/office/drawing/2014/main" id="{4B3BF22C-760F-9ADB-91B5-C3D9A1951DFA}"/>
              </a:ext>
            </a:extLst>
          </p:cNvPr>
          <p:cNvPicPr>
            <a:picLocks noChangeAspect="1"/>
          </p:cNvPicPr>
          <p:nvPr/>
        </p:nvPicPr>
        <p:blipFill rotWithShape="1">
          <a:blip r:embed="rId4"/>
          <a:srcRect l="4061" t="-163" r="2500" b="556"/>
          <a:stretch/>
        </p:blipFill>
        <p:spPr>
          <a:xfrm>
            <a:off x="6373435" y="2509921"/>
            <a:ext cx="4149308" cy="2541689"/>
          </a:xfrm>
          <a:prstGeom prst="rect">
            <a:avLst/>
          </a:prstGeom>
        </p:spPr>
      </p:pic>
      <p:sp>
        <p:nvSpPr>
          <p:cNvPr id="24" name="Tekstfelt 23">
            <a:extLst>
              <a:ext uri="{FF2B5EF4-FFF2-40B4-BE49-F238E27FC236}">
                <a16:creationId xmlns:a16="http://schemas.microsoft.com/office/drawing/2014/main" id="{FD73F94D-0D2C-5D34-EB5C-9C4339BA7449}"/>
              </a:ext>
            </a:extLst>
          </p:cNvPr>
          <p:cNvSpPr txBox="1"/>
          <p:nvPr/>
        </p:nvSpPr>
        <p:spPr>
          <a:xfrm>
            <a:off x="2107650" y="5050216"/>
            <a:ext cx="23273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solidFill>
                  <a:srgbClr val="2B5E1C"/>
                </a:solidFill>
                <a:latin typeface="Barlow"/>
                <a:ea typeface="+mn-lt"/>
                <a:cs typeface="+mn-lt"/>
              </a:rPr>
              <a:t>The individuel </a:t>
            </a:r>
            <a:r>
              <a:rPr lang="da-DK" err="1">
                <a:solidFill>
                  <a:srgbClr val="2B5E1C"/>
                </a:solidFill>
                <a:latin typeface="Barlow"/>
                <a:ea typeface="+mn-lt"/>
                <a:cs typeface="+mn-lt"/>
              </a:rPr>
              <a:t>welder</a:t>
            </a:r>
            <a:r>
              <a:rPr lang="da-DK">
                <a:solidFill>
                  <a:srgbClr val="2B5E1C"/>
                </a:solidFill>
                <a:latin typeface="Barlow"/>
                <a:ea typeface="+mn-lt"/>
                <a:cs typeface="+mn-lt"/>
              </a:rPr>
              <a:t> </a:t>
            </a:r>
            <a:endParaRPr lang="da-DK" err="1">
              <a:solidFill>
                <a:srgbClr val="2B5E1C"/>
              </a:solidFill>
              <a:latin typeface="Barlow"/>
              <a:ea typeface="+mn-lt"/>
              <a:cs typeface="+mn-lt"/>
            </a:endParaRPr>
          </a:p>
        </p:txBody>
      </p:sp>
      <p:sp>
        <p:nvSpPr>
          <p:cNvPr id="25" name="Tekstfelt 24">
            <a:extLst>
              <a:ext uri="{FF2B5EF4-FFF2-40B4-BE49-F238E27FC236}">
                <a16:creationId xmlns:a16="http://schemas.microsoft.com/office/drawing/2014/main" id="{3EE72D56-43B1-7D48-33E0-2813673AE860}"/>
              </a:ext>
            </a:extLst>
          </p:cNvPr>
          <p:cNvSpPr txBox="1"/>
          <p:nvPr/>
        </p:nvSpPr>
        <p:spPr>
          <a:xfrm>
            <a:off x="6463081" y="5050216"/>
            <a:ext cx="3975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solidFill>
                  <a:srgbClr val="2B5E1C"/>
                </a:solidFill>
                <a:latin typeface="Barlow"/>
                <a:ea typeface="+mn-lt"/>
                <a:cs typeface="+mn-lt"/>
              </a:rPr>
              <a:t>The </a:t>
            </a:r>
            <a:r>
              <a:rPr lang="da-DK" err="1">
                <a:solidFill>
                  <a:srgbClr val="2B5E1C"/>
                </a:solidFill>
                <a:latin typeface="Barlow"/>
                <a:ea typeface="+mn-lt"/>
                <a:cs typeface="+mn-lt"/>
              </a:rPr>
              <a:t>welding</a:t>
            </a:r>
            <a:r>
              <a:rPr lang="da-DK">
                <a:solidFill>
                  <a:srgbClr val="2B5E1C"/>
                </a:solidFill>
                <a:latin typeface="Barlow"/>
                <a:ea typeface="+mn-lt"/>
                <a:cs typeface="+mn-lt"/>
              </a:rPr>
              <a:t> </a:t>
            </a:r>
            <a:r>
              <a:rPr lang="da-DK" err="1">
                <a:solidFill>
                  <a:srgbClr val="2B5E1C"/>
                </a:solidFill>
                <a:latin typeface="Barlow"/>
                <a:ea typeface="+mn-lt"/>
                <a:cs typeface="+mn-lt"/>
              </a:rPr>
              <a:t>facilities</a:t>
            </a:r>
            <a:r>
              <a:rPr lang="da-DK">
                <a:solidFill>
                  <a:srgbClr val="2B5E1C"/>
                </a:solidFill>
                <a:latin typeface="Barlow"/>
                <a:ea typeface="+mn-lt"/>
                <a:cs typeface="+mn-lt"/>
              </a:rPr>
              <a:t> and </a:t>
            </a:r>
            <a:r>
              <a:rPr lang="da-DK" err="1">
                <a:solidFill>
                  <a:srgbClr val="2B5E1C"/>
                </a:solidFill>
                <a:latin typeface="Barlow"/>
                <a:ea typeface="+mn-lt"/>
                <a:cs typeface="+mn-lt"/>
              </a:rPr>
              <a:t>companies</a:t>
            </a:r>
            <a:r>
              <a:rPr lang="da-DK">
                <a:solidFill>
                  <a:srgbClr val="2B5E1C"/>
                </a:solidFill>
                <a:latin typeface="Barlow"/>
                <a:ea typeface="+mn-lt"/>
                <a:cs typeface="+mn-lt"/>
              </a:rPr>
              <a:t> </a:t>
            </a:r>
            <a:endParaRPr lang="da-DK" err="1">
              <a:solidFill>
                <a:srgbClr val="2B5E1C"/>
              </a:solidFill>
              <a:latin typeface="Barlow"/>
              <a:ea typeface="+mn-lt"/>
              <a:cs typeface="+mn-lt"/>
            </a:endParaRPr>
          </a:p>
        </p:txBody>
      </p:sp>
    </p:spTree>
    <p:extLst>
      <p:ext uri="{BB962C8B-B14F-4D97-AF65-F5344CB8AC3E}">
        <p14:creationId xmlns:p14="http://schemas.microsoft.com/office/powerpoint/2010/main" val="138927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a:solidFill>
                  <a:srgbClr val="2B5E1C"/>
                </a:solidFill>
                <a:latin typeface="Barlow"/>
              </a:rPr>
              <a:t>Overview of Welding Energy Consumption</a:t>
            </a:r>
          </a:p>
        </p:txBody>
      </p:sp>
      <p:pic>
        <p:nvPicPr>
          <p:cNvPr id="4" name="Billede 3" descr="Et billede, der indeholder Metalarbejde, person, værktøj, Tekniker&#10;&#10;Beskrivelsen er genereret automatisk">
            <a:extLst>
              <a:ext uri="{FF2B5EF4-FFF2-40B4-BE49-F238E27FC236}">
                <a16:creationId xmlns:a16="http://schemas.microsoft.com/office/drawing/2014/main" id="{860A12FF-CA2E-1B15-87DB-CA0C5022DE09}"/>
              </a:ext>
            </a:extLst>
          </p:cNvPr>
          <p:cNvPicPr>
            <a:picLocks noChangeAspect="1"/>
          </p:cNvPicPr>
          <p:nvPr/>
        </p:nvPicPr>
        <p:blipFill>
          <a:blip r:embed="rId3"/>
          <a:stretch>
            <a:fillRect/>
          </a:stretch>
        </p:blipFill>
        <p:spPr>
          <a:xfrm>
            <a:off x="661737" y="3432342"/>
            <a:ext cx="3017922" cy="2008606"/>
          </a:xfrm>
          <a:prstGeom prst="rect">
            <a:avLst/>
          </a:prstGeom>
        </p:spPr>
      </p:pic>
      <p:sp>
        <p:nvSpPr>
          <p:cNvPr id="7" name="Tekstfelt 6">
            <a:extLst>
              <a:ext uri="{FF2B5EF4-FFF2-40B4-BE49-F238E27FC236}">
                <a16:creationId xmlns:a16="http://schemas.microsoft.com/office/drawing/2014/main" id="{56D64FAC-158D-B834-104D-8668A55E1DEA}"/>
              </a:ext>
            </a:extLst>
          </p:cNvPr>
          <p:cNvSpPr txBox="1"/>
          <p:nvPr/>
        </p:nvSpPr>
        <p:spPr>
          <a:xfrm>
            <a:off x="621631" y="2177382"/>
            <a:ext cx="107737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solidFill>
                  <a:srgbClr val="2B5E1C"/>
                </a:solidFill>
                <a:latin typeface="Barlow"/>
                <a:ea typeface="+mn-lt"/>
                <a:cs typeface="+mn-lt"/>
              </a:rPr>
              <a:t>The </a:t>
            </a:r>
            <a:r>
              <a:rPr lang="da-DK" err="1">
                <a:solidFill>
                  <a:srgbClr val="2B5E1C"/>
                </a:solidFill>
                <a:latin typeface="Barlow"/>
                <a:ea typeface="+mn-lt"/>
                <a:cs typeface="+mn-lt"/>
              </a:rPr>
              <a:t>individual</a:t>
            </a:r>
            <a:r>
              <a:rPr lang="da-DK">
                <a:solidFill>
                  <a:srgbClr val="2B5E1C"/>
                </a:solidFill>
                <a:latin typeface="Barlow"/>
                <a:ea typeface="+mn-lt"/>
                <a:cs typeface="+mn-lt"/>
              </a:rPr>
              <a:t> </a:t>
            </a:r>
            <a:r>
              <a:rPr lang="da-DK" err="1">
                <a:solidFill>
                  <a:srgbClr val="2B5E1C"/>
                </a:solidFill>
                <a:latin typeface="Barlow"/>
                <a:ea typeface="+mn-lt"/>
                <a:cs typeface="+mn-lt"/>
              </a:rPr>
              <a:t>welders</a:t>
            </a:r>
            <a:r>
              <a:rPr lang="da-DK">
                <a:solidFill>
                  <a:srgbClr val="2B5E1C"/>
                </a:solidFill>
                <a:latin typeface="Barlow"/>
                <a:ea typeface="+mn-lt"/>
                <a:cs typeface="+mn-lt"/>
              </a:rPr>
              <a:t> </a:t>
            </a:r>
            <a:r>
              <a:rPr lang="da-DK" err="1">
                <a:solidFill>
                  <a:srgbClr val="2B5E1C"/>
                </a:solidFill>
                <a:latin typeface="Barlow"/>
                <a:ea typeface="+mn-lt"/>
                <a:cs typeface="+mn-lt"/>
              </a:rPr>
              <a:t>play</a:t>
            </a:r>
            <a:r>
              <a:rPr lang="da-DK">
                <a:solidFill>
                  <a:srgbClr val="2B5E1C"/>
                </a:solidFill>
                <a:latin typeface="Barlow"/>
                <a:ea typeface="+mn-lt"/>
                <a:cs typeface="+mn-lt"/>
              </a:rPr>
              <a:t> a major </a:t>
            </a:r>
            <a:r>
              <a:rPr lang="da-DK" err="1">
                <a:solidFill>
                  <a:srgbClr val="2B5E1C"/>
                </a:solidFill>
                <a:latin typeface="Barlow"/>
                <a:ea typeface="+mn-lt"/>
                <a:cs typeface="+mn-lt"/>
              </a:rPr>
              <a:t>role</a:t>
            </a:r>
            <a:r>
              <a:rPr lang="da-DK">
                <a:solidFill>
                  <a:srgbClr val="2B5E1C"/>
                </a:solidFill>
                <a:latin typeface="Barlow"/>
                <a:ea typeface="+mn-lt"/>
                <a:cs typeface="+mn-lt"/>
              </a:rPr>
              <a:t> in </a:t>
            </a:r>
            <a:r>
              <a:rPr lang="da-DK" err="1">
                <a:solidFill>
                  <a:srgbClr val="2B5E1C"/>
                </a:solidFill>
                <a:latin typeface="Barlow"/>
                <a:ea typeface="+mn-lt"/>
                <a:cs typeface="+mn-lt"/>
              </a:rPr>
              <a:t>influencing</a:t>
            </a:r>
            <a:r>
              <a:rPr lang="da-DK">
                <a:solidFill>
                  <a:srgbClr val="2B5E1C"/>
                </a:solidFill>
                <a:latin typeface="Barlow"/>
                <a:ea typeface="+mn-lt"/>
                <a:cs typeface="+mn-lt"/>
              </a:rPr>
              <a:t> the </a:t>
            </a:r>
            <a:r>
              <a:rPr lang="da-DK" err="1">
                <a:solidFill>
                  <a:srgbClr val="2B5E1C"/>
                </a:solidFill>
                <a:latin typeface="Barlow"/>
                <a:ea typeface="+mn-lt"/>
                <a:cs typeface="+mn-lt"/>
              </a:rPr>
              <a:t>energy</a:t>
            </a:r>
            <a:r>
              <a:rPr lang="da-DK">
                <a:solidFill>
                  <a:srgbClr val="2B5E1C"/>
                </a:solidFill>
                <a:latin typeface="Barlow"/>
                <a:ea typeface="+mn-lt"/>
                <a:cs typeface="+mn-lt"/>
              </a:rPr>
              <a:t> </a:t>
            </a:r>
            <a:r>
              <a:rPr lang="da-DK" err="1">
                <a:solidFill>
                  <a:srgbClr val="2B5E1C"/>
                </a:solidFill>
                <a:latin typeface="Barlow"/>
                <a:ea typeface="+mn-lt"/>
                <a:cs typeface="+mn-lt"/>
              </a:rPr>
              <a:t>efficiency</a:t>
            </a:r>
            <a:r>
              <a:rPr lang="da-DK">
                <a:solidFill>
                  <a:srgbClr val="2B5E1C"/>
                </a:solidFill>
                <a:latin typeface="Barlow"/>
                <a:ea typeface="+mn-lt"/>
                <a:cs typeface="+mn-lt"/>
              </a:rPr>
              <a:t> of the </a:t>
            </a:r>
            <a:r>
              <a:rPr lang="da-DK" err="1">
                <a:solidFill>
                  <a:srgbClr val="2B5E1C"/>
                </a:solidFill>
                <a:latin typeface="Barlow"/>
                <a:ea typeface="+mn-lt"/>
                <a:cs typeface="+mn-lt"/>
              </a:rPr>
              <a:t>welding</a:t>
            </a:r>
            <a:r>
              <a:rPr lang="da-DK">
                <a:solidFill>
                  <a:srgbClr val="2B5E1C"/>
                </a:solidFill>
                <a:latin typeface="Barlow"/>
                <a:ea typeface="+mn-lt"/>
                <a:cs typeface="+mn-lt"/>
              </a:rPr>
              <a:t> </a:t>
            </a:r>
            <a:r>
              <a:rPr lang="da-DK" err="1">
                <a:solidFill>
                  <a:srgbClr val="2B5E1C"/>
                </a:solidFill>
                <a:latin typeface="Barlow"/>
                <a:ea typeface="+mn-lt"/>
                <a:cs typeface="+mn-lt"/>
              </a:rPr>
              <a:t>process</a:t>
            </a:r>
            <a:r>
              <a:rPr lang="da-DK">
                <a:solidFill>
                  <a:srgbClr val="2B5E1C"/>
                </a:solidFill>
                <a:latin typeface="Barlow"/>
                <a:ea typeface="+mn-lt"/>
                <a:cs typeface="+mn-lt"/>
              </a:rPr>
              <a:t> and </a:t>
            </a:r>
            <a:r>
              <a:rPr lang="da-DK" err="1">
                <a:solidFill>
                  <a:srgbClr val="2B5E1C"/>
                </a:solidFill>
                <a:latin typeface="Barlow"/>
                <a:ea typeface="+mn-lt"/>
                <a:cs typeface="+mn-lt"/>
              </a:rPr>
              <a:t>reducing</a:t>
            </a:r>
            <a:r>
              <a:rPr lang="da-DK">
                <a:solidFill>
                  <a:srgbClr val="2B5E1C"/>
                </a:solidFill>
                <a:latin typeface="Barlow"/>
                <a:ea typeface="+mn-lt"/>
                <a:cs typeface="+mn-lt"/>
              </a:rPr>
              <a:t> </a:t>
            </a:r>
            <a:r>
              <a:rPr lang="da-DK" err="1">
                <a:solidFill>
                  <a:srgbClr val="2B5E1C"/>
                </a:solidFill>
                <a:latin typeface="Barlow"/>
                <a:ea typeface="+mn-lt"/>
                <a:cs typeface="+mn-lt"/>
              </a:rPr>
              <a:t>its</a:t>
            </a:r>
            <a:r>
              <a:rPr lang="da-DK">
                <a:solidFill>
                  <a:srgbClr val="2B5E1C"/>
                </a:solidFill>
                <a:latin typeface="Barlow"/>
                <a:ea typeface="+mn-lt"/>
                <a:cs typeface="+mn-lt"/>
              </a:rPr>
              <a:t> emissions </a:t>
            </a:r>
            <a:r>
              <a:rPr lang="da-DK" err="1">
                <a:solidFill>
                  <a:srgbClr val="2B5E1C"/>
                </a:solidFill>
                <a:latin typeface="Barlow"/>
                <a:ea typeface="+mn-lt"/>
                <a:cs typeface="+mn-lt"/>
              </a:rPr>
              <a:t>through</a:t>
            </a:r>
            <a:r>
              <a:rPr lang="da-DK">
                <a:solidFill>
                  <a:srgbClr val="2B5E1C"/>
                </a:solidFill>
                <a:latin typeface="Barlow"/>
                <a:ea typeface="+mn-lt"/>
                <a:cs typeface="+mn-lt"/>
              </a:rPr>
              <a:t> </a:t>
            </a:r>
            <a:r>
              <a:rPr lang="da-DK" err="1">
                <a:solidFill>
                  <a:srgbClr val="2B5E1C"/>
                </a:solidFill>
                <a:latin typeface="Barlow"/>
                <a:ea typeface="+mn-lt"/>
                <a:cs typeface="+mn-lt"/>
              </a:rPr>
              <a:t>several</a:t>
            </a:r>
            <a:r>
              <a:rPr lang="da-DK">
                <a:solidFill>
                  <a:srgbClr val="2B5E1C"/>
                </a:solidFill>
                <a:latin typeface="Barlow"/>
                <a:ea typeface="+mn-lt"/>
                <a:cs typeface="+mn-lt"/>
              </a:rPr>
              <a:t> </a:t>
            </a:r>
            <a:r>
              <a:rPr lang="da-DK" err="1">
                <a:solidFill>
                  <a:srgbClr val="2B5E1C"/>
                </a:solidFill>
                <a:latin typeface="Barlow"/>
                <a:ea typeface="+mn-lt"/>
                <a:cs typeface="+mn-lt"/>
              </a:rPr>
              <a:t>key</a:t>
            </a:r>
            <a:r>
              <a:rPr lang="da-DK">
                <a:solidFill>
                  <a:srgbClr val="2B5E1C"/>
                </a:solidFill>
                <a:latin typeface="Barlow"/>
                <a:ea typeface="+mn-lt"/>
                <a:cs typeface="+mn-lt"/>
              </a:rPr>
              <a:t> parameters.</a:t>
            </a:r>
          </a:p>
        </p:txBody>
      </p:sp>
      <p:grpSp>
        <p:nvGrpSpPr>
          <p:cNvPr id="18" name="Gruppe 17">
            <a:extLst>
              <a:ext uri="{FF2B5EF4-FFF2-40B4-BE49-F238E27FC236}">
                <a16:creationId xmlns:a16="http://schemas.microsoft.com/office/drawing/2014/main" id="{02964571-327E-F3E8-A905-14F4832C3B1E}"/>
              </a:ext>
            </a:extLst>
          </p:cNvPr>
          <p:cNvGrpSpPr/>
          <p:nvPr/>
        </p:nvGrpSpPr>
        <p:grpSpPr>
          <a:xfrm>
            <a:off x="3683669" y="3240596"/>
            <a:ext cx="5375767" cy="1205072"/>
            <a:chOff x="3683669" y="3240596"/>
            <a:chExt cx="5375767" cy="1205072"/>
          </a:xfrm>
        </p:grpSpPr>
        <p:cxnSp>
          <p:nvCxnSpPr>
            <p:cNvPr id="12" name="Forbindelse: buet 11">
              <a:extLst>
                <a:ext uri="{FF2B5EF4-FFF2-40B4-BE49-F238E27FC236}">
                  <a16:creationId xmlns:a16="http://schemas.microsoft.com/office/drawing/2014/main" id="{427DF794-71DB-AD82-9307-684819CF1995}"/>
                </a:ext>
              </a:extLst>
            </p:cNvPr>
            <p:cNvCxnSpPr/>
            <p:nvPr/>
          </p:nvCxnSpPr>
          <p:spPr>
            <a:xfrm flipV="1">
              <a:off x="3683669" y="3424990"/>
              <a:ext cx="2197768" cy="1020678"/>
            </a:xfrm>
            <a:prstGeom prst="curvedConnector3">
              <a:avLst/>
            </a:prstGeom>
            <a:ln w="12700">
              <a:solidFill>
                <a:srgbClr val="2B5E1C"/>
              </a:solidFill>
              <a:prstDash val="dash"/>
            </a:ln>
          </p:spPr>
          <p:style>
            <a:lnRef idx="1">
              <a:schemeClr val="accent1"/>
            </a:lnRef>
            <a:fillRef idx="0">
              <a:schemeClr val="accent1"/>
            </a:fillRef>
            <a:effectRef idx="0">
              <a:schemeClr val="accent1"/>
            </a:effectRef>
            <a:fontRef idx="minor">
              <a:schemeClr val="tx1"/>
            </a:fontRef>
          </p:style>
        </p:cxnSp>
        <p:sp>
          <p:nvSpPr>
            <p:cNvPr id="13" name="Tekstfelt 12">
              <a:extLst>
                <a:ext uri="{FF2B5EF4-FFF2-40B4-BE49-F238E27FC236}">
                  <a16:creationId xmlns:a16="http://schemas.microsoft.com/office/drawing/2014/main" id="{066FB743-96BC-A684-DB8A-EC7F872E497F}"/>
                </a:ext>
              </a:extLst>
            </p:cNvPr>
            <p:cNvSpPr txBox="1"/>
            <p:nvPr/>
          </p:nvSpPr>
          <p:spPr>
            <a:xfrm>
              <a:off x="5947611" y="3240596"/>
              <a:ext cx="31118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US">
                  <a:solidFill>
                    <a:srgbClr val="2B5E1C"/>
                  </a:solidFill>
                  <a:latin typeface="Barlow"/>
                  <a:cs typeface="Calibri"/>
                </a:rPr>
                <a:t>Utilization of welding wire</a:t>
              </a:r>
            </a:p>
          </p:txBody>
        </p:sp>
      </p:grpSp>
      <p:grpSp>
        <p:nvGrpSpPr>
          <p:cNvPr id="20" name="Gruppe 19">
            <a:extLst>
              <a:ext uri="{FF2B5EF4-FFF2-40B4-BE49-F238E27FC236}">
                <a16:creationId xmlns:a16="http://schemas.microsoft.com/office/drawing/2014/main" id="{0CCFDF5C-25B9-71F5-AE31-4A9351FF2698}"/>
              </a:ext>
            </a:extLst>
          </p:cNvPr>
          <p:cNvGrpSpPr/>
          <p:nvPr/>
        </p:nvGrpSpPr>
        <p:grpSpPr>
          <a:xfrm>
            <a:off x="3684720" y="4461043"/>
            <a:ext cx="5165740" cy="1165368"/>
            <a:chOff x="3684720" y="4461043"/>
            <a:chExt cx="5165740" cy="1165368"/>
          </a:xfrm>
        </p:grpSpPr>
        <p:cxnSp>
          <p:nvCxnSpPr>
            <p:cNvPr id="15" name="Forbindelse: buet 14">
              <a:extLst>
                <a:ext uri="{FF2B5EF4-FFF2-40B4-BE49-F238E27FC236}">
                  <a16:creationId xmlns:a16="http://schemas.microsoft.com/office/drawing/2014/main" id="{9D5921FB-BEC3-3D58-8D19-D6B4D19C2374}"/>
                </a:ext>
              </a:extLst>
            </p:cNvPr>
            <p:cNvCxnSpPr>
              <a:cxnSpLocks/>
            </p:cNvCxnSpPr>
            <p:nvPr/>
          </p:nvCxnSpPr>
          <p:spPr>
            <a:xfrm>
              <a:off x="3684720" y="4461043"/>
              <a:ext cx="2196717" cy="975609"/>
            </a:xfrm>
            <a:prstGeom prst="curvedConnector3">
              <a:avLst/>
            </a:prstGeom>
            <a:ln w="12700">
              <a:solidFill>
                <a:srgbClr val="2B5E1C"/>
              </a:solidFill>
              <a:prstDash val="dash"/>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3C16321F-C7D6-3AEF-C4CD-D01A4FF720E1}"/>
                </a:ext>
              </a:extLst>
            </p:cNvPr>
            <p:cNvSpPr txBox="1"/>
            <p:nvPr/>
          </p:nvSpPr>
          <p:spPr>
            <a:xfrm>
              <a:off x="5950953" y="5257079"/>
              <a:ext cx="2899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5E1C"/>
                  </a:solidFill>
                  <a:latin typeface="Barlow"/>
                </a:rPr>
                <a:t>3) Electricity consumption</a:t>
              </a:r>
              <a:endParaRPr lang="da-DK"/>
            </a:p>
          </p:txBody>
        </p:sp>
      </p:grpSp>
      <p:grpSp>
        <p:nvGrpSpPr>
          <p:cNvPr id="19" name="Gruppe 18">
            <a:extLst>
              <a:ext uri="{FF2B5EF4-FFF2-40B4-BE49-F238E27FC236}">
                <a16:creationId xmlns:a16="http://schemas.microsoft.com/office/drawing/2014/main" id="{D8B0E03D-6C8A-770C-D188-EA077FF0BE59}"/>
              </a:ext>
            </a:extLst>
          </p:cNvPr>
          <p:cNvGrpSpPr/>
          <p:nvPr/>
        </p:nvGrpSpPr>
        <p:grpSpPr>
          <a:xfrm>
            <a:off x="3702747" y="4252784"/>
            <a:ext cx="4989009" cy="369332"/>
            <a:chOff x="3702747" y="4252784"/>
            <a:chExt cx="4989009" cy="369332"/>
          </a:xfrm>
        </p:grpSpPr>
        <p:sp>
          <p:nvSpPr>
            <p:cNvPr id="14" name="Tekstfelt 13">
              <a:extLst>
                <a:ext uri="{FF2B5EF4-FFF2-40B4-BE49-F238E27FC236}">
                  <a16:creationId xmlns:a16="http://schemas.microsoft.com/office/drawing/2014/main" id="{C15F3EC5-876B-2F5F-A447-0C6A1CC2F58B}"/>
                </a:ext>
              </a:extLst>
            </p:cNvPr>
            <p:cNvSpPr txBox="1"/>
            <p:nvPr/>
          </p:nvSpPr>
          <p:spPr>
            <a:xfrm>
              <a:off x="5948556" y="4252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5E1C"/>
                  </a:solidFill>
                  <a:latin typeface="Barlow"/>
                </a:rPr>
                <a:t>2) Gas consumption</a:t>
              </a:r>
            </a:p>
          </p:txBody>
        </p:sp>
        <p:cxnSp>
          <p:nvCxnSpPr>
            <p:cNvPr id="17" name="Forbindelse: buet 16">
              <a:extLst>
                <a:ext uri="{FF2B5EF4-FFF2-40B4-BE49-F238E27FC236}">
                  <a16:creationId xmlns:a16="http://schemas.microsoft.com/office/drawing/2014/main" id="{24ED83CA-017F-3A9B-4F9E-249D80385A1B}"/>
                </a:ext>
              </a:extLst>
            </p:cNvPr>
            <p:cNvCxnSpPr>
              <a:cxnSpLocks/>
            </p:cNvCxnSpPr>
            <p:nvPr/>
          </p:nvCxnSpPr>
          <p:spPr>
            <a:xfrm flipV="1">
              <a:off x="3702747" y="4437855"/>
              <a:ext cx="2145235" cy="15554"/>
            </a:xfrm>
            <a:prstGeom prst="curvedConnector3">
              <a:avLst/>
            </a:prstGeom>
            <a:ln w="12700">
              <a:solidFill>
                <a:srgbClr val="2B5E1C"/>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9F73BAEB-FE40-1E0F-9088-4F3180BE471C}"/>
              </a:ext>
            </a:extLst>
          </p:cNvPr>
          <p:cNvGrpSpPr/>
          <p:nvPr/>
        </p:nvGrpSpPr>
        <p:grpSpPr>
          <a:xfrm>
            <a:off x="9269505" y="3016624"/>
            <a:ext cx="2090523" cy="2858429"/>
            <a:chOff x="9269505" y="3016624"/>
            <a:chExt cx="2090523" cy="2858429"/>
          </a:xfrm>
        </p:grpSpPr>
        <p:cxnSp>
          <p:nvCxnSpPr>
            <p:cNvPr id="21" name="Lige pilforbindelse 20">
              <a:extLst>
                <a:ext uri="{FF2B5EF4-FFF2-40B4-BE49-F238E27FC236}">
                  <a16:creationId xmlns:a16="http://schemas.microsoft.com/office/drawing/2014/main" id="{B0EE890B-E813-6FD3-695F-C047C796EA00}"/>
                </a:ext>
              </a:extLst>
            </p:cNvPr>
            <p:cNvCxnSpPr/>
            <p:nvPr/>
          </p:nvCxnSpPr>
          <p:spPr>
            <a:xfrm>
              <a:off x="9269505" y="3016624"/>
              <a:ext cx="21355" cy="2858429"/>
            </a:xfrm>
            <a:prstGeom prst="straightConnector1">
              <a:avLst/>
            </a:prstGeom>
            <a:ln>
              <a:solidFill>
                <a:srgbClr val="2B5E1C"/>
              </a:solidFill>
            </a:ln>
          </p:spPr>
          <p:style>
            <a:lnRef idx="1">
              <a:schemeClr val="accent1"/>
            </a:lnRef>
            <a:fillRef idx="0">
              <a:schemeClr val="accent1"/>
            </a:fillRef>
            <a:effectRef idx="0">
              <a:schemeClr val="accent1"/>
            </a:effectRef>
            <a:fontRef idx="minor">
              <a:schemeClr val="tx1"/>
            </a:fontRef>
          </p:style>
        </p:cxnSp>
        <p:pic>
          <p:nvPicPr>
            <p:cNvPr id="22" name="Billede 21" descr="Et billede, der indeholder symbol, Grafik, Font/skrifttype, logo&#10;&#10;Beskrivelsen er genereret automatisk">
              <a:extLst>
                <a:ext uri="{FF2B5EF4-FFF2-40B4-BE49-F238E27FC236}">
                  <a16:creationId xmlns:a16="http://schemas.microsoft.com/office/drawing/2014/main" id="{0E7EDCEB-2584-2578-745A-B321327FFFF5}"/>
                </a:ext>
              </a:extLst>
            </p:cNvPr>
            <p:cNvPicPr>
              <a:picLocks noChangeAspect="1"/>
            </p:cNvPicPr>
            <p:nvPr/>
          </p:nvPicPr>
          <p:blipFill>
            <a:blip r:embed="rId4"/>
            <a:stretch>
              <a:fillRect/>
            </a:stretch>
          </p:blipFill>
          <p:spPr>
            <a:xfrm>
              <a:off x="10127089" y="3018185"/>
              <a:ext cx="1069433" cy="1063238"/>
            </a:xfrm>
            <a:prstGeom prst="rect">
              <a:avLst/>
            </a:prstGeom>
          </p:spPr>
        </p:pic>
        <p:sp>
          <p:nvSpPr>
            <p:cNvPr id="25" name="Tekstfelt 24">
              <a:extLst>
                <a:ext uri="{FF2B5EF4-FFF2-40B4-BE49-F238E27FC236}">
                  <a16:creationId xmlns:a16="http://schemas.microsoft.com/office/drawing/2014/main" id="{E1950914-0A26-7010-0EDC-72F206A00C77}"/>
                </a:ext>
              </a:extLst>
            </p:cNvPr>
            <p:cNvSpPr txBox="1"/>
            <p:nvPr/>
          </p:nvSpPr>
          <p:spPr>
            <a:xfrm>
              <a:off x="9966756" y="3928017"/>
              <a:ext cx="1393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5E1C"/>
                  </a:solidFill>
                  <a:latin typeface="Barlow"/>
                  <a:cs typeface="Calibri"/>
                </a:rPr>
                <a:t>Techniques</a:t>
              </a:r>
            </a:p>
          </p:txBody>
        </p:sp>
      </p:grpSp>
      <p:grpSp>
        <p:nvGrpSpPr>
          <p:cNvPr id="29" name="Gruppe 28">
            <a:extLst>
              <a:ext uri="{FF2B5EF4-FFF2-40B4-BE49-F238E27FC236}">
                <a16:creationId xmlns:a16="http://schemas.microsoft.com/office/drawing/2014/main" id="{D428E125-95AB-9B7E-5DCB-DA32A8FC81F3}"/>
              </a:ext>
            </a:extLst>
          </p:cNvPr>
          <p:cNvGrpSpPr/>
          <p:nvPr/>
        </p:nvGrpSpPr>
        <p:grpSpPr>
          <a:xfrm>
            <a:off x="9723565" y="4491504"/>
            <a:ext cx="1871549" cy="1321739"/>
            <a:chOff x="9723565" y="4491504"/>
            <a:chExt cx="1871549" cy="1321739"/>
          </a:xfrm>
        </p:grpSpPr>
        <p:pic>
          <p:nvPicPr>
            <p:cNvPr id="23" name="Billede 22">
              <a:extLst>
                <a:ext uri="{FF2B5EF4-FFF2-40B4-BE49-F238E27FC236}">
                  <a16:creationId xmlns:a16="http://schemas.microsoft.com/office/drawing/2014/main" id="{58D1FBF5-BFB6-DA8E-2885-32105E731131}"/>
                </a:ext>
              </a:extLst>
            </p:cNvPr>
            <p:cNvPicPr>
              <a:picLocks noChangeAspect="1"/>
            </p:cNvPicPr>
            <p:nvPr/>
          </p:nvPicPr>
          <p:blipFill>
            <a:blip r:embed="rId5"/>
            <a:stretch>
              <a:fillRect/>
            </a:stretch>
          </p:blipFill>
          <p:spPr>
            <a:xfrm>
              <a:off x="10161030" y="4491504"/>
              <a:ext cx="951726" cy="951726"/>
            </a:xfrm>
            <a:prstGeom prst="rect">
              <a:avLst/>
            </a:prstGeom>
          </p:spPr>
        </p:pic>
        <p:sp>
          <p:nvSpPr>
            <p:cNvPr id="27" name="Tekstfelt 26">
              <a:extLst>
                <a:ext uri="{FF2B5EF4-FFF2-40B4-BE49-F238E27FC236}">
                  <a16:creationId xmlns:a16="http://schemas.microsoft.com/office/drawing/2014/main" id="{182DC2F8-3347-7F5E-64CA-B0DDB87B62E9}"/>
                </a:ext>
              </a:extLst>
            </p:cNvPr>
            <p:cNvSpPr txBox="1"/>
            <p:nvPr/>
          </p:nvSpPr>
          <p:spPr>
            <a:xfrm>
              <a:off x="9723565" y="5443911"/>
              <a:ext cx="18715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5E1C"/>
                  </a:solidFill>
                  <a:latin typeface="Barlow"/>
                  <a:cs typeface="Calibri"/>
                </a:rPr>
                <a:t>Machine settings</a:t>
              </a:r>
            </a:p>
          </p:txBody>
        </p:sp>
      </p:grpSp>
    </p:spTree>
    <p:extLst>
      <p:ext uri="{BB962C8B-B14F-4D97-AF65-F5344CB8AC3E}">
        <p14:creationId xmlns:p14="http://schemas.microsoft.com/office/powerpoint/2010/main" val="14460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fabrik, sky, industri, Kraftværk&#10;&#10;Beskrivelsen er genereret automatisk">
            <a:extLst>
              <a:ext uri="{FF2B5EF4-FFF2-40B4-BE49-F238E27FC236}">
                <a16:creationId xmlns:a16="http://schemas.microsoft.com/office/drawing/2014/main" id="{16A2844F-F052-8AFF-39F5-19CBFC66C308}"/>
              </a:ext>
            </a:extLst>
          </p:cNvPr>
          <p:cNvPicPr>
            <a:picLocks noChangeAspect="1"/>
          </p:cNvPicPr>
          <p:nvPr/>
        </p:nvPicPr>
        <p:blipFill rotWithShape="1">
          <a:blip r:embed="rId2"/>
          <a:srcRect l="4061" t="-163" r="2500" b="556"/>
          <a:stretch/>
        </p:blipFill>
        <p:spPr>
          <a:xfrm>
            <a:off x="654339" y="3435791"/>
            <a:ext cx="3026792" cy="2000915"/>
          </a:xfrm>
          <a:prstGeom prst="rect">
            <a:avLst/>
          </a:prstGeom>
        </p:spPr>
      </p:pic>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a:solidFill>
                  <a:srgbClr val="2B5E1C"/>
                </a:solidFill>
                <a:latin typeface="Barlow"/>
              </a:rPr>
              <a:t>Overview of Welding Energy Consumption</a:t>
            </a:r>
          </a:p>
        </p:txBody>
      </p:sp>
      <p:sp>
        <p:nvSpPr>
          <p:cNvPr id="7" name="Tekstfelt 6">
            <a:extLst>
              <a:ext uri="{FF2B5EF4-FFF2-40B4-BE49-F238E27FC236}">
                <a16:creationId xmlns:a16="http://schemas.microsoft.com/office/drawing/2014/main" id="{56D64FAC-158D-B834-104D-8668A55E1DEA}"/>
              </a:ext>
            </a:extLst>
          </p:cNvPr>
          <p:cNvSpPr txBox="1"/>
          <p:nvPr/>
        </p:nvSpPr>
        <p:spPr>
          <a:xfrm>
            <a:off x="621631" y="2177382"/>
            <a:ext cx="107737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err="1">
                <a:solidFill>
                  <a:srgbClr val="2B5E1C"/>
                </a:solidFill>
                <a:latin typeface="Barlow"/>
                <a:ea typeface="+mn-lt"/>
                <a:cs typeface="+mn-lt"/>
              </a:rPr>
              <a:t>Production</a:t>
            </a:r>
            <a:r>
              <a:rPr lang="da-DK">
                <a:solidFill>
                  <a:srgbClr val="2B5E1C"/>
                </a:solidFill>
                <a:latin typeface="Barlow"/>
                <a:ea typeface="+mn-lt"/>
                <a:cs typeface="+mn-lt"/>
              </a:rPr>
              <a:t> </a:t>
            </a:r>
            <a:r>
              <a:rPr lang="da-DK" err="1">
                <a:solidFill>
                  <a:srgbClr val="2B5E1C"/>
                </a:solidFill>
                <a:latin typeface="Barlow"/>
                <a:ea typeface="+mn-lt"/>
                <a:cs typeface="+mn-lt"/>
              </a:rPr>
              <a:t>companies</a:t>
            </a:r>
            <a:r>
              <a:rPr lang="da-DK">
                <a:solidFill>
                  <a:srgbClr val="2B5E1C"/>
                </a:solidFill>
                <a:latin typeface="Barlow"/>
                <a:ea typeface="+mn-lt"/>
                <a:cs typeface="+mn-lt"/>
              </a:rPr>
              <a:t> or </a:t>
            </a:r>
            <a:r>
              <a:rPr lang="da-DK" err="1">
                <a:solidFill>
                  <a:srgbClr val="2B5E1C"/>
                </a:solidFill>
                <a:latin typeface="Barlow"/>
                <a:ea typeface="+mn-lt"/>
                <a:cs typeface="+mn-lt"/>
              </a:rPr>
              <a:t>welding</a:t>
            </a:r>
            <a:r>
              <a:rPr lang="da-DK">
                <a:solidFill>
                  <a:srgbClr val="2B5E1C"/>
                </a:solidFill>
                <a:latin typeface="Barlow"/>
                <a:ea typeface="+mn-lt"/>
                <a:cs typeface="+mn-lt"/>
              </a:rPr>
              <a:t> </a:t>
            </a:r>
            <a:r>
              <a:rPr lang="da-DK" err="1">
                <a:solidFill>
                  <a:srgbClr val="2B5E1C"/>
                </a:solidFill>
                <a:latin typeface="Barlow"/>
                <a:ea typeface="+mn-lt"/>
                <a:cs typeface="+mn-lt"/>
              </a:rPr>
              <a:t>facilities</a:t>
            </a:r>
            <a:r>
              <a:rPr lang="da-DK">
                <a:solidFill>
                  <a:srgbClr val="2B5E1C"/>
                </a:solidFill>
                <a:latin typeface="Barlow"/>
                <a:ea typeface="+mn-lt"/>
                <a:cs typeface="+mn-lt"/>
              </a:rPr>
              <a:t> </a:t>
            </a:r>
            <a:r>
              <a:rPr lang="da-DK" err="1">
                <a:solidFill>
                  <a:srgbClr val="2B5E1C"/>
                </a:solidFill>
                <a:latin typeface="Barlow"/>
                <a:ea typeface="+mn-lt"/>
                <a:cs typeface="+mn-lt"/>
              </a:rPr>
              <a:t>also</a:t>
            </a:r>
            <a:r>
              <a:rPr lang="da-DK">
                <a:solidFill>
                  <a:srgbClr val="2B5E1C"/>
                </a:solidFill>
                <a:latin typeface="Barlow"/>
                <a:ea typeface="+mn-lt"/>
                <a:cs typeface="+mn-lt"/>
              </a:rPr>
              <a:t> </a:t>
            </a:r>
            <a:r>
              <a:rPr lang="da-DK" err="1">
                <a:solidFill>
                  <a:srgbClr val="2B5E1C"/>
                </a:solidFill>
                <a:latin typeface="Barlow"/>
                <a:ea typeface="+mn-lt"/>
                <a:cs typeface="+mn-lt"/>
              </a:rPr>
              <a:t>significantly</a:t>
            </a:r>
            <a:r>
              <a:rPr lang="da-DK">
                <a:solidFill>
                  <a:srgbClr val="2B5E1C"/>
                </a:solidFill>
                <a:latin typeface="Barlow"/>
                <a:ea typeface="+mn-lt"/>
                <a:cs typeface="+mn-lt"/>
              </a:rPr>
              <a:t> </a:t>
            </a:r>
            <a:r>
              <a:rPr lang="da-DK" err="1">
                <a:solidFill>
                  <a:srgbClr val="2B5E1C"/>
                </a:solidFill>
                <a:latin typeface="Barlow"/>
                <a:ea typeface="+mn-lt"/>
                <a:cs typeface="+mn-lt"/>
              </a:rPr>
              <a:t>influences</a:t>
            </a:r>
            <a:r>
              <a:rPr lang="da-DK">
                <a:solidFill>
                  <a:srgbClr val="2B5E1C"/>
                </a:solidFill>
                <a:latin typeface="Barlow"/>
                <a:ea typeface="+mn-lt"/>
                <a:cs typeface="+mn-lt"/>
              </a:rPr>
              <a:t> </a:t>
            </a:r>
            <a:r>
              <a:rPr lang="da-DK" err="1">
                <a:solidFill>
                  <a:srgbClr val="2B5E1C"/>
                </a:solidFill>
                <a:latin typeface="Barlow"/>
                <a:ea typeface="+mn-lt"/>
                <a:cs typeface="+mn-lt"/>
              </a:rPr>
              <a:t>energy</a:t>
            </a:r>
            <a:r>
              <a:rPr lang="da-DK">
                <a:solidFill>
                  <a:srgbClr val="2B5E1C"/>
                </a:solidFill>
                <a:latin typeface="Barlow"/>
                <a:ea typeface="+mn-lt"/>
                <a:cs typeface="+mn-lt"/>
              </a:rPr>
              <a:t> performance.</a:t>
            </a:r>
          </a:p>
        </p:txBody>
      </p:sp>
      <p:grpSp>
        <p:nvGrpSpPr>
          <p:cNvPr id="18" name="Gruppe 17">
            <a:extLst>
              <a:ext uri="{FF2B5EF4-FFF2-40B4-BE49-F238E27FC236}">
                <a16:creationId xmlns:a16="http://schemas.microsoft.com/office/drawing/2014/main" id="{02964571-327E-F3E8-A905-14F4832C3B1E}"/>
              </a:ext>
            </a:extLst>
          </p:cNvPr>
          <p:cNvGrpSpPr/>
          <p:nvPr/>
        </p:nvGrpSpPr>
        <p:grpSpPr>
          <a:xfrm>
            <a:off x="3683669" y="3240596"/>
            <a:ext cx="6014863" cy="1205072"/>
            <a:chOff x="3683669" y="3240596"/>
            <a:chExt cx="6014863" cy="1205072"/>
          </a:xfrm>
        </p:grpSpPr>
        <p:cxnSp>
          <p:nvCxnSpPr>
            <p:cNvPr id="12" name="Forbindelse: buet 11">
              <a:extLst>
                <a:ext uri="{FF2B5EF4-FFF2-40B4-BE49-F238E27FC236}">
                  <a16:creationId xmlns:a16="http://schemas.microsoft.com/office/drawing/2014/main" id="{427DF794-71DB-AD82-9307-684819CF1995}"/>
                </a:ext>
              </a:extLst>
            </p:cNvPr>
            <p:cNvCxnSpPr/>
            <p:nvPr/>
          </p:nvCxnSpPr>
          <p:spPr>
            <a:xfrm flipV="1">
              <a:off x="3683669" y="3424990"/>
              <a:ext cx="2197768" cy="1020678"/>
            </a:xfrm>
            <a:prstGeom prst="curvedConnector3">
              <a:avLst/>
            </a:prstGeom>
            <a:ln w="12700">
              <a:solidFill>
                <a:srgbClr val="2B5E1C"/>
              </a:solidFill>
              <a:prstDash val="dash"/>
            </a:ln>
          </p:spPr>
          <p:style>
            <a:lnRef idx="1">
              <a:schemeClr val="accent1"/>
            </a:lnRef>
            <a:fillRef idx="0">
              <a:schemeClr val="accent1"/>
            </a:fillRef>
            <a:effectRef idx="0">
              <a:schemeClr val="accent1"/>
            </a:effectRef>
            <a:fontRef idx="minor">
              <a:schemeClr val="tx1"/>
            </a:fontRef>
          </p:style>
        </p:cxnSp>
        <p:sp>
          <p:nvSpPr>
            <p:cNvPr id="13" name="Tekstfelt 12">
              <a:extLst>
                <a:ext uri="{FF2B5EF4-FFF2-40B4-BE49-F238E27FC236}">
                  <a16:creationId xmlns:a16="http://schemas.microsoft.com/office/drawing/2014/main" id="{066FB743-96BC-A684-DB8A-EC7F872E497F}"/>
                </a:ext>
              </a:extLst>
            </p:cNvPr>
            <p:cNvSpPr txBox="1"/>
            <p:nvPr/>
          </p:nvSpPr>
          <p:spPr>
            <a:xfrm>
              <a:off x="5947611" y="3240596"/>
              <a:ext cx="3750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US">
                  <a:solidFill>
                    <a:srgbClr val="2B5E1C"/>
                  </a:solidFill>
                  <a:latin typeface="Barlow"/>
                  <a:cs typeface="Calibri"/>
                </a:rPr>
                <a:t>Investing in the right equipment</a:t>
              </a:r>
            </a:p>
          </p:txBody>
        </p:sp>
      </p:grpSp>
      <p:grpSp>
        <p:nvGrpSpPr>
          <p:cNvPr id="20" name="Gruppe 19">
            <a:extLst>
              <a:ext uri="{FF2B5EF4-FFF2-40B4-BE49-F238E27FC236}">
                <a16:creationId xmlns:a16="http://schemas.microsoft.com/office/drawing/2014/main" id="{0CCFDF5C-25B9-71F5-AE31-4A9351FF2698}"/>
              </a:ext>
            </a:extLst>
          </p:cNvPr>
          <p:cNvGrpSpPr/>
          <p:nvPr/>
        </p:nvGrpSpPr>
        <p:grpSpPr>
          <a:xfrm>
            <a:off x="3684720" y="4461043"/>
            <a:ext cx="6435740" cy="1165368"/>
            <a:chOff x="3684720" y="4461043"/>
            <a:chExt cx="6435740" cy="1165368"/>
          </a:xfrm>
        </p:grpSpPr>
        <p:cxnSp>
          <p:nvCxnSpPr>
            <p:cNvPr id="15" name="Forbindelse: buet 14">
              <a:extLst>
                <a:ext uri="{FF2B5EF4-FFF2-40B4-BE49-F238E27FC236}">
                  <a16:creationId xmlns:a16="http://schemas.microsoft.com/office/drawing/2014/main" id="{9D5921FB-BEC3-3D58-8D19-D6B4D19C2374}"/>
                </a:ext>
              </a:extLst>
            </p:cNvPr>
            <p:cNvCxnSpPr>
              <a:cxnSpLocks/>
            </p:cNvCxnSpPr>
            <p:nvPr/>
          </p:nvCxnSpPr>
          <p:spPr>
            <a:xfrm>
              <a:off x="3684720" y="4461043"/>
              <a:ext cx="2196717" cy="975609"/>
            </a:xfrm>
            <a:prstGeom prst="curvedConnector3">
              <a:avLst/>
            </a:prstGeom>
            <a:ln w="12700">
              <a:solidFill>
                <a:srgbClr val="2B5E1C"/>
              </a:solidFill>
              <a:prstDash val="dash"/>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3C16321F-C7D6-3AEF-C4CD-D01A4FF720E1}"/>
                </a:ext>
              </a:extLst>
            </p:cNvPr>
            <p:cNvSpPr txBox="1"/>
            <p:nvPr/>
          </p:nvSpPr>
          <p:spPr>
            <a:xfrm>
              <a:off x="5950953" y="5257079"/>
              <a:ext cx="4169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5E1C"/>
                  </a:solidFill>
                  <a:latin typeface="Barlow"/>
                  <a:cs typeface="Calibri"/>
                </a:rPr>
                <a:t>3) Ensuring access to greener electricity</a:t>
              </a:r>
              <a:endParaRPr lang="da-DK">
                <a:solidFill>
                  <a:srgbClr val="2B5E1C"/>
                </a:solidFill>
                <a:latin typeface="Barlow"/>
                <a:cs typeface="Calibri"/>
              </a:endParaRPr>
            </a:p>
          </p:txBody>
        </p:sp>
      </p:grpSp>
      <p:grpSp>
        <p:nvGrpSpPr>
          <p:cNvPr id="11" name="Gruppe 10">
            <a:extLst>
              <a:ext uri="{FF2B5EF4-FFF2-40B4-BE49-F238E27FC236}">
                <a16:creationId xmlns:a16="http://schemas.microsoft.com/office/drawing/2014/main" id="{9C2C5E3D-69C7-275A-E4A6-4ED72854AE87}"/>
              </a:ext>
            </a:extLst>
          </p:cNvPr>
          <p:cNvGrpSpPr/>
          <p:nvPr/>
        </p:nvGrpSpPr>
        <p:grpSpPr>
          <a:xfrm>
            <a:off x="3702747" y="4252784"/>
            <a:ext cx="7946879" cy="369332"/>
            <a:chOff x="3702747" y="4252784"/>
            <a:chExt cx="7946879" cy="369332"/>
          </a:xfrm>
        </p:grpSpPr>
        <p:sp>
          <p:nvSpPr>
            <p:cNvPr id="9" name="Tekstfelt 8">
              <a:extLst>
                <a:ext uri="{FF2B5EF4-FFF2-40B4-BE49-F238E27FC236}">
                  <a16:creationId xmlns:a16="http://schemas.microsoft.com/office/drawing/2014/main" id="{DF51BF4C-FE5D-18F4-E5C0-EE748C530BD8}"/>
                </a:ext>
              </a:extLst>
            </p:cNvPr>
            <p:cNvSpPr txBox="1"/>
            <p:nvPr/>
          </p:nvSpPr>
          <p:spPr>
            <a:xfrm>
              <a:off x="5948556" y="4252784"/>
              <a:ext cx="5701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5E1C"/>
                  </a:solidFill>
                  <a:latin typeface="Barlow"/>
                </a:rPr>
                <a:t>2) Buying sustainable materials (gas, welding wire, Etc.)</a:t>
              </a:r>
            </a:p>
          </p:txBody>
        </p:sp>
        <p:cxnSp>
          <p:nvCxnSpPr>
            <p:cNvPr id="10" name="Forbindelse: buet 9">
              <a:extLst>
                <a:ext uri="{FF2B5EF4-FFF2-40B4-BE49-F238E27FC236}">
                  <a16:creationId xmlns:a16="http://schemas.microsoft.com/office/drawing/2014/main" id="{5A15CDC8-0021-C989-983E-E593D9BA8E2B}"/>
                </a:ext>
              </a:extLst>
            </p:cNvPr>
            <p:cNvCxnSpPr>
              <a:cxnSpLocks/>
            </p:cNvCxnSpPr>
            <p:nvPr/>
          </p:nvCxnSpPr>
          <p:spPr>
            <a:xfrm flipV="1">
              <a:off x="3702747" y="4437855"/>
              <a:ext cx="2145235" cy="15554"/>
            </a:xfrm>
            <a:prstGeom prst="curvedConnector3">
              <a:avLst/>
            </a:prstGeom>
            <a:ln w="12700">
              <a:solidFill>
                <a:srgbClr val="2B5E1C"/>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794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a:solidFill>
                  <a:srgbClr val="2B5E1C"/>
                </a:solidFill>
                <a:latin typeface="Barlow"/>
              </a:rPr>
              <a:t>Key performance indicators for Energy Efficiency</a:t>
            </a:r>
          </a:p>
        </p:txBody>
      </p:sp>
      <p:grpSp>
        <p:nvGrpSpPr>
          <p:cNvPr id="12" name="Gruppe 11">
            <a:extLst>
              <a:ext uri="{FF2B5EF4-FFF2-40B4-BE49-F238E27FC236}">
                <a16:creationId xmlns:a16="http://schemas.microsoft.com/office/drawing/2014/main" id="{EA9EE1D2-BA46-2B14-0709-66AF40A10BF1}"/>
              </a:ext>
            </a:extLst>
          </p:cNvPr>
          <p:cNvGrpSpPr/>
          <p:nvPr/>
        </p:nvGrpSpPr>
        <p:grpSpPr>
          <a:xfrm>
            <a:off x="8452464" y="2775155"/>
            <a:ext cx="2743200" cy="2826861"/>
            <a:chOff x="8452464" y="2775155"/>
            <a:chExt cx="2743200" cy="2826861"/>
          </a:xfrm>
        </p:grpSpPr>
        <p:sp>
          <p:nvSpPr>
            <p:cNvPr id="6" name="Tekstfelt 5">
              <a:extLst>
                <a:ext uri="{FF2B5EF4-FFF2-40B4-BE49-F238E27FC236}">
                  <a16:creationId xmlns:a16="http://schemas.microsoft.com/office/drawing/2014/main" id="{F9AFCAAF-1886-0AF6-C761-8A0C18951BBD}"/>
                </a:ext>
              </a:extLst>
            </p:cNvPr>
            <p:cNvSpPr txBox="1"/>
            <p:nvPr/>
          </p:nvSpPr>
          <p:spPr>
            <a:xfrm>
              <a:off x="8452464" y="3847690"/>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rgbClr val="2B5E1C"/>
                  </a:solidFill>
                  <a:latin typeface="Barlow"/>
                </a:rPr>
                <a:t>Energy consumption during Standby time. </a:t>
              </a:r>
            </a:p>
            <a:p>
              <a:pPr algn="just"/>
              <a:endParaRPr lang="en-US" sz="1200" b="1">
                <a:solidFill>
                  <a:srgbClr val="2B5E1C"/>
                </a:solidFill>
                <a:latin typeface="Barlow"/>
              </a:endParaRPr>
            </a:p>
            <a:p>
              <a:pPr algn="just"/>
              <a:r>
                <a:rPr lang="en-US" sz="1200">
                  <a:solidFill>
                    <a:srgbClr val="2B5E1C"/>
                  </a:solidFill>
                  <a:latin typeface="Barlow"/>
                </a:rPr>
                <a:t>Standby time refers to the periods when the welding equipment is not actively welding. Reducing the standby time throughout an entire workday enhances operational efficiency and optimizes energy utilization.</a:t>
              </a:r>
            </a:p>
          </p:txBody>
        </p:sp>
        <p:pic>
          <p:nvPicPr>
            <p:cNvPr id="7" name="Grafik 6" descr="Måler med massiv udfyldning">
              <a:extLst>
                <a:ext uri="{FF2B5EF4-FFF2-40B4-BE49-F238E27FC236}">
                  <a16:creationId xmlns:a16="http://schemas.microsoft.com/office/drawing/2014/main" id="{2B984CE9-61DC-DD75-2C32-54500C4F9D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8671" y="2775155"/>
              <a:ext cx="914400" cy="914400"/>
            </a:xfrm>
            <a:prstGeom prst="rect">
              <a:avLst/>
            </a:prstGeom>
          </p:spPr>
        </p:pic>
      </p:grpSp>
      <p:grpSp>
        <p:nvGrpSpPr>
          <p:cNvPr id="11" name="Gruppe 10">
            <a:extLst>
              <a:ext uri="{FF2B5EF4-FFF2-40B4-BE49-F238E27FC236}">
                <a16:creationId xmlns:a16="http://schemas.microsoft.com/office/drawing/2014/main" id="{09B6AFAD-676C-1F64-AD05-BBFE49D6AADB}"/>
              </a:ext>
            </a:extLst>
          </p:cNvPr>
          <p:cNvGrpSpPr/>
          <p:nvPr/>
        </p:nvGrpSpPr>
        <p:grpSpPr>
          <a:xfrm>
            <a:off x="4732592" y="2775155"/>
            <a:ext cx="2743200" cy="3196192"/>
            <a:chOff x="4732592" y="2775155"/>
            <a:chExt cx="2743200" cy="3196192"/>
          </a:xfrm>
        </p:grpSpPr>
        <p:sp>
          <p:nvSpPr>
            <p:cNvPr id="4" name="Tekstfelt 3">
              <a:extLst>
                <a:ext uri="{FF2B5EF4-FFF2-40B4-BE49-F238E27FC236}">
                  <a16:creationId xmlns:a16="http://schemas.microsoft.com/office/drawing/2014/main" id="{D190AF31-31F7-1657-4C36-B59FBA96F410}"/>
                </a:ext>
              </a:extLst>
            </p:cNvPr>
            <p:cNvSpPr txBox="1"/>
            <p:nvPr/>
          </p:nvSpPr>
          <p:spPr>
            <a:xfrm>
              <a:off x="4732592" y="3847689"/>
              <a:ext cx="27432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rgbClr val="2B5E1C"/>
                  </a:solidFill>
                  <a:latin typeface="Barlow"/>
                </a:rPr>
                <a:t>Improve the entire welding process time</a:t>
              </a:r>
            </a:p>
            <a:p>
              <a:pPr algn="just"/>
              <a:endParaRPr lang="en-US" sz="1200" b="1">
                <a:solidFill>
                  <a:srgbClr val="2B5E1C"/>
                </a:solidFill>
                <a:latin typeface="Barlow"/>
              </a:endParaRPr>
            </a:p>
            <a:p>
              <a:pPr algn="just"/>
              <a:r>
                <a:rPr lang="en-US" sz="1200">
                  <a:solidFill>
                    <a:srgbClr val="2B5E1C"/>
                  </a:solidFill>
                  <a:latin typeface="Barlow"/>
                </a:rPr>
                <a:t>Tracking the entire process time to complete the welding process, from setup to completion, can indicate process efficiency. As the machines are still consuming energy while on standby, preparing the welding stations in between tasks can reduce the overall process time. </a:t>
              </a:r>
            </a:p>
          </p:txBody>
        </p:sp>
        <p:pic>
          <p:nvPicPr>
            <p:cNvPr id="8" name="Grafik 7" descr="Stopur med massiv udfyldning">
              <a:extLst>
                <a:ext uri="{FF2B5EF4-FFF2-40B4-BE49-F238E27FC236}">
                  <a16:creationId xmlns:a16="http://schemas.microsoft.com/office/drawing/2014/main" id="{3C6CCA3D-7FF6-3351-160E-94FE8FAD6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2775155"/>
              <a:ext cx="914400" cy="914400"/>
            </a:xfrm>
            <a:prstGeom prst="rect">
              <a:avLst/>
            </a:prstGeom>
          </p:spPr>
        </p:pic>
      </p:grpSp>
      <p:grpSp>
        <p:nvGrpSpPr>
          <p:cNvPr id="10" name="Gruppe 9">
            <a:extLst>
              <a:ext uri="{FF2B5EF4-FFF2-40B4-BE49-F238E27FC236}">
                <a16:creationId xmlns:a16="http://schemas.microsoft.com/office/drawing/2014/main" id="{9A45D85A-F619-7703-F975-BB85027FD2C5}"/>
              </a:ext>
            </a:extLst>
          </p:cNvPr>
          <p:cNvGrpSpPr/>
          <p:nvPr/>
        </p:nvGrpSpPr>
        <p:grpSpPr>
          <a:xfrm>
            <a:off x="1004528" y="2894883"/>
            <a:ext cx="2743200" cy="2731713"/>
            <a:chOff x="1004528" y="2894883"/>
            <a:chExt cx="2743200" cy="2731713"/>
          </a:xfrm>
        </p:grpSpPr>
        <p:sp>
          <p:nvSpPr>
            <p:cNvPr id="3" name="Tekstfelt 2">
              <a:extLst>
                <a:ext uri="{FF2B5EF4-FFF2-40B4-BE49-F238E27FC236}">
                  <a16:creationId xmlns:a16="http://schemas.microsoft.com/office/drawing/2014/main" id="{2982EA00-4964-7AB1-C45F-2A48B9EFCA86}"/>
                </a:ext>
              </a:extLst>
            </p:cNvPr>
            <p:cNvSpPr txBox="1"/>
            <p:nvPr/>
          </p:nvSpPr>
          <p:spPr>
            <a:xfrm>
              <a:off x="1004528" y="3872270"/>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rgbClr val="2B5E1C"/>
                  </a:solidFill>
                  <a:latin typeface="Barlow"/>
                </a:rPr>
                <a:t>Energy/gas consumed per unit of welding output</a:t>
              </a:r>
            </a:p>
            <a:p>
              <a:pPr algn="just"/>
              <a:endParaRPr lang="en-US" sz="1200" b="1">
                <a:solidFill>
                  <a:srgbClr val="2B5E1C"/>
                </a:solidFill>
                <a:latin typeface="Barlow"/>
              </a:endParaRPr>
            </a:p>
            <a:p>
              <a:pPr algn="just"/>
              <a:r>
                <a:rPr lang="en-US" sz="1200">
                  <a:solidFill>
                    <a:srgbClr val="2B5E1C"/>
                  </a:solidFill>
                  <a:latin typeface="Barlow"/>
                </a:rPr>
                <a:t>The amount of energy / gas consumed for each unit of welding output (could be related to length or time). This type of KPI works as a direct indicator of how efficiently energy is utilized in the welding process.</a:t>
              </a:r>
              <a:endParaRPr lang="da-DK" sz="1200">
                <a:solidFill>
                  <a:srgbClr val="2B5E1C"/>
                </a:solidFill>
                <a:latin typeface="Barlow"/>
                <a:cs typeface="Calibri"/>
              </a:endParaRPr>
            </a:p>
          </p:txBody>
        </p:sp>
        <p:pic>
          <p:nvPicPr>
            <p:cNvPr id="9" name="Billede 8" descr="Et billede, der indeholder trekant&#10;&#10;Beskrivelsen er genereret automatisk">
              <a:extLst>
                <a:ext uri="{FF2B5EF4-FFF2-40B4-BE49-F238E27FC236}">
                  <a16:creationId xmlns:a16="http://schemas.microsoft.com/office/drawing/2014/main" id="{85DEC079-9D11-3F81-8250-7F9240B98CDB}"/>
                </a:ext>
              </a:extLst>
            </p:cNvPr>
            <p:cNvPicPr>
              <a:picLocks noChangeAspect="1"/>
            </p:cNvPicPr>
            <p:nvPr/>
          </p:nvPicPr>
          <p:blipFill>
            <a:blip r:embed="rId7"/>
            <a:stretch>
              <a:fillRect/>
            </a:stretch>
          </p:blipFill>
          <p:spPr>
            <a:xfrm>
              <a:off x="1899367" y="2894883"/>
              <a:ext cx="781460" cy="781460"/>
            </a:xfrm>
            <a:prstGeom prst="rect">
              <a:avLst/>
            </a:prstGeom>
          </p:spPr>
        </p:pic>
      </p:grpSp>
    </p:spTree>
    <p:extLst>
      <p:ext uri="{BB962C8B-B14F-4D97-AF65-F5344CB8AC3E}">
        <p14:creationId xmlns:p14="http://schemas.microsoft.com/office/powerpoint/2010/main" val="12723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a:solidFill>
                  <a:srgbClr val="2B5E1C"/>
                </a:solidFill>
                <a:latin typeface="Barlow"/>
              </a:rPr>
              <a:t>Key performance indicators for Energy Efficiency</a:t>
            </a:r>
          </a:p>
        </p:txBody>
      </p:sp>
      <p:grpSp>
        <p:nvGrpSpPr>
          <p:cNvPr id="8" name="Gruppe 7">
            <a:extLst>
              <a:ext uri="{FF2B5EF4-FFF2-40B4-BE49-F238E27FC236}">
                <a16:creationId xmlns:a16="http://schemas.microsoft.com/office/drawing/2014/main" id="{41B2849B-64E6-C38A-8775-81B2934D9CF9}"/>
              </a:ext>
            </a:extLst>
          </p:cNvPr>
          <p:cNvGrpSpPr/>
          <p:nvPr/>
        </p:nvGrpSpPr>
        <p:grpSpPr>
          <a:xfrm>
            <a:off x="1004528" y="2804753"/>
            <a:ext cx="2743200" cy="3191175"/>
            <a:chOff x="1004528" y="2804753"/>
            <a:chExt cx="2743200" cy="3191175"/>
          </a:xfrm>
        </p:grpSpPr>
        <p:sp>
          <p:nvSpPr>
            <p:cNvPr id="3" name="Tekstfelt 2">
              <a:extLst>
                <a:ext uri="{FF2B5EF4-FFF2-40B4-BE49-F238E27FC236}">
                  <a16:creationId xmlns:a16="http://schemas.microsoft.com/office/drawing/2014/main" id="{2982EA00-4964-7AB1-C45F-2A48B9EFCA86}"/>
                </a:ext>
              </a:extLst>
            </p:cNvPr>
            <p:cNvSpPr txBox="1"/>
            <p:nvPr/>
          </p:nvSpPr>
          <p:spPr>
            <a:xfrm>
              <a:off x="1004528" y="3872270"/>
              <a:ext cx="27432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rgbClr val="2B5E1C"/>
                  </a:solidFill>
                  <a:latin typeface="Barlow"/>
                </a:rPr>
                <a:t>Utilizing welding materials</a:t>
              </a:r>
            </a:p>
            <a:p>
              <a:pPr algn="just"/>
              <a:endParaRPr lang="en-US" sz="1200" b="1">
                <a:solidFill>
                  <a:srgbClr val="2B5E1C"/>
                </a:solidFill>
                <a:latin typeface="Barlow"/>
              </a:endParaRPr>
            </a:p>
            <a:p>
              <a:pPr algn="just"/>
              <a:r>
                <a:rPr lang="en-US" sz="1200">
                  <a:solidFill>
                    <a:srgbClr val="2B5E1C"/>
                  </a:solidFill>
                  <a:latin typeface="Barlow"/>
                </a:rPr>
                <a:t>Evaluating the welding materials as a KPI assesses how efficiently materials are used in the welding process. This parameter is mainly related to the consumption of welding wire. As the welding wire has a significant impact on the total emissions of the welding process, using the right wire </a:t>
              </a:r>
              <a:r>
                <a:rPr lang="en-US" sz="1200" err="1">
                  <a:solidFill>
                    <a:srgbClr val="2B5E1C"/>
                  </a:solidFill>
                  <a:latin typeface="Barlow"/>
                </a:rPr>
                <a:t>consump-tion</a:t>
              </a:r>
              <a:r>
                <a:rPr lang="en-US" sz="1200">
                  <a:solidFill>
                    <a:srgbClr val="2B5E1C"/>
                  </a:solidFill>
                  <a:latin typeface="Barlow"/>
                </a:rPr>
                <a:t> makes a difference. </a:t>
              </a:r>
            </a:p>
          </p:txBody>
        </p:sp>
        <p:pic>
          <p:nvPicPr>
            <p:cNvPr id="7" name="Billede 6" descr="Et billede, der indeholder cirkel, symbol, Farverigt, design&#10;&#10;Beskrivelsen er genereret automatisk">
              <a:extLst>
                <a:ext uri="{FF2B5EF4-FFF2-40B4-BE49-F238E27FC236}">
                  <a16:creationId xmlns:a16="http://schemas.microsoft.com/office/drawing/2014/main" id="{D4DF019A-B10B-0276-B001-74E6C16C9485}"/>
                </a:ext>
              </a:extLst>
            </p:cNvPr>
            <p:cNvPicPr>
              <a:picLocks noChangeAspect="1"/>
            </p:cNvPicPr>
            <p:nvPr/>
          </p:nvPicPr>
          <p:blipFill>
            <a:blip r:embed="rId3"/>
            <a:stretch>
              <a:fillRect/>
            </a:stretch>
          </p:blipFill>
          <p:spPr>
            <a:xfrm>
              <a:off x="1940334" y="2804753"/>
              <a:ext cx="871590" cy="871590"/>
            </a:xfrm>
            <a:prstGeom prst="rect">
              <a:avLst/>
            </a:prstGeom>
          </p:spPr>
        </p:pic>
      </p:grpSp>
      <p:grpSp>
        <p:nvGrpSpPr>
          <p:cNvPr id="11" name="Gruppe 10">
            <a:extLst>
              <a:ext uri="{FF2B5EF4-FFF2-40B4-BE49-F238E27FC236}">
                <a16:creationId xmlns:a16="http://schemas.microsoft.com/office/drawing/2014/main" id="{D82EE2CA-E0C5-DE0F-03DF-18A6416F687B}"/>
              </a:ext>
            </a:extLst>
          </p:cNvPr>
          <p:cNvGrpSpPr/>
          <p:nvPr/>
        </p:nvGrpSpPr>
        <p:grpSpPr>
          <a:xfrm>
            <a:off x="4732592" y="2803633"/>
            <a:ext cx="2743200" cy="2983048"/>
            <a:chOff x="4732592" y="2803633"/>
            <a:chExt cx="2743200" cy="2983048"/>
          </a:xfrm>
        </p:grpSpPr>
        <p:sp>
          <p:nvSpPr>
            <p:cNvPr id="4" name="Tekstfelt 3">
              <a:extLst>
                <a:ext uri="{FF2B5EF4-FFF2-40B4-BE49-F238E27FC236}">
                  <a16:creationId xmlns:a16="http://schemas.microsoft.com/office/drawing/2014/main" id="{D190AF31-31F7-1657-4C36-B59FBA96F410}"/>
                </a:ext>
              </a:extLst>
            </p:cNvPr>
            <p:cNvSpPr txBox="1"/>
            <p:nvPr/>
          </p:nvSpPr>
          <p:spPr>
            <a:xfrm>
              <a:off x="4732592" y="3847689"/>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rgbClr val="2B5E1C"/>
                  </a:solidFill>
                  <a:latin typeface="Segoe UI"/>
                  <a:cs typeface="Segoe UI"/>
                </a:rPr>
                <a:t>Machine settings and machine capabilities</a:t>
              </a:r>
              <a:endParaRPr lang="en-US" sz="1200">
                <a:solidFill>
                  <a:srgbClr val="000000"/>
                </a:solidFill>
                <a:latin typeface="Segoe UI"/>
                <a:cs typeface="Segoe UI"/>
              </a:endParaRPr>
            </a:p>
            <a:p>
              <a:pPr algn="just"/>
              <a:endParaRPr lang="en-US" sz="1200">
                <a:solidFill>
                  <a:srgbClr val="000000"/>
                </a:solidFill>
                <a:latin typeface="Segoe UI"/>
                <a:cs typeface="Segoe UI"/>
              </a:endParaRPr>
            </a:p>
            <a:p>
              <a:pPr algn="just"/>
              <a:r>
                <a:rPr lang="en-US" sz="1200">
                  <a:solidFill>
                    <a:srgbClr val="2B5E1C"/>
                  </a:solidFill>
                  <a:latin typeface="Segoe UI"/>
                  <a:cs typeface="Segoe UI"/>
                </a:rPr>
                <a:t>On a company level, evaluating various machine settings and capabilities allows for comparisons and can serve as a foundation for potential investments to transition towards a greener and more energy-efficient machine setup.</a:t>
              </a:r>
              <a:endParaRPr lang="da-DK">
                <a:latin typeface="Segoe UI"/>
                <a:cs typeface="Segoe UI"/>
              </a:endParaRPr>
            </a:p>
          </p:txBody>
        </p:sp>
        <p:pic>
          <p:nvPicPr>
            <p:cNvPr id="10" name="Billede 9">
              <a:extLst>
                <a:ext uri="{FF2B5EF4-FFF2-40B4-BE49-F238E27FC236}">
                  <a16:creationId xmlns:a16="http://schemas.microsoft.com/office/drawing/2014/main" id="{00AD84B6-6C7D-FBD3-A875-96D40A8C397D}"/>
                </a:ext>
              </a:extLst>
            </p:cNvPr>
            <p:cNvPicPr>
              <a:picLocks noChangeAspect="1"/>
            </p:cNvPicPr>
            <p:nvPr/>
          </p:nvPicPr>
          <p:blipFill>
            <a:blip r:embed="rId4"/>
            <a:stretch>
              <a:fillRect/>
            </a:stretch>
          </p:blipFill>
          <p:spPr>
            <a:xfrm>
              <a:off x="5621804" y="2803633"/>
              <a:ext cx="951726" cy="951726"/>
            </a:xfrm>
            <a:prstGeom prst="rect">
              <a:avLst/>
            </a:prstGeom>
          </p:spPr>
        </p:pic>
      </p:grpSp>
      <p:grpSp>
        <p:nvGrpSpPr>
          <p:cNvPr id="13" name="Gruppe 12">
            <a:extLst>
              <a:ext uri="{FF2B5EF4-FFF2-40B4-BE49-F238E27FC236}">
                <a16:creationId xmlns:a16="http://schemas.microsoft.com/office/drawing/2014/main" id="{748CDDEA-7B2D-F0D7-625D-4FC03C61EC6A}"/>
              </a:ext>
            </a:extLst>
          </p:cNvPr>
          <p:cNvGrpSpPr/>
          <p:nvPr/>
        </p:nvGrpSpPr>
        <p:grpSpPr>
          <a:xfrm>
            <a:off x="8452464" y="2829334"/>
            <a:ext cx="2743200" cy="2957348"/>
            <a:chOff x="8452464" y="2829334"/>
            <a:chExt cx="2743200" cy="2957348"/>
          </a:xfrm>
        </p:grpSpPr>
        <p:sp>
          <p:nvSpPr>
            <p:cNvPr id="6" name="Tekstfelt 5">
              <a:extLst>
                <a:ext uri="{FF2B5EF4-FFF2-40B4-BE49-F238E27FC236}">
                  <a16:creationId xmlns:a16="http://schemas.microsoft.com/office/drawing/2014/main" id="{F9AFCAAF-1886-0AF6-C761-8A0C18951BBD}"/>
                </a:ext>
              </a:extLst>
            </p:cNvPr>
            <p:cNvSpPr txBox="1"/>
            <p:nvPr/>
          </p:nvSpPr>
          <p:spPr>
            <a:xfrm>
              <a:off x="8452464" y="3847690"/>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rgbClr val="2B5E1C"/>
                  </a:solidFill>
                  <a:latin typeface="Barlow"/>
                </a:rPr>
                <a:t>Percentage of Energy from Renewable or Low-Carbon Sources</a:t>
              </a:r>
            </a:p>
            <a:p>
              <a:pPr algn="just"/>
              <a:endParaRPr lang="en-US" sz="1200" b="1">
                <a:solidFill>
                  <a:srgbClr val="2B5E1C"/>
                </a:solidFill>
                <a:latin typeface="Barlow"/>
              </a:endParaRPr>
            </a:p>
            <a:p>
              <a:pPr algn="just"/>
              <a:r>
                <a:rPr lang="en-US" sz="1200">
                  <a:solidFill>
                    <a:srgbClr val="2B5E1C"/>
                  </a:solidFill>
                  <a:latin typeface="Barlow"/>
                </a:rPr>
                <a:t>Another company, KPI, could assess the percentage of energy sourced from renewable or low-carbon alternatives within the total energy composition for welding. It indicates the environmental sustainability of the utilized energy sources.</a:t>
              </a:r>
            </a:p>
          </p:txBody>
        </p:sp>
        <p:pic>
          <p:nvPicPr>
            <p:cNvPr id="12" name="Billede 11" descr="Et billede, der indeholder symbol&#10;&#10;Beskrivelsen er genereret automatisk">
              <a:extLst>
                <a:ext uri="{FF2B5EF4-FFF2-40B4-BE49-F238E27FC236}">
                  <a16:creationId xmlns:a16="http://schemas.microsoft.com/office/drawing/2014/main" id="{28C21224-9557-5ABE-0D9C-EBA8A484CA49}"/>
                </a:ext>
              </a:extLst>
            </p:cNvPr>
            <p:cNvPicPr>
              <a:picLocks noChangeAspect="1"/>
            </p:cNvPicPr>
            <p:nvPr/>
          </p:nvPicPr>
          <p:blipFill>
            <a:blip r:embed="rId5"/>
            <a:stretch>
              <a:fillRect/>
            </a:stretch>
          </p:blipFill>
          <p:spPr>
            <a:xfrm>
              <a:off x="9388270" y="2829334"/>
              <a:ext cx="863396" cy="863396"/>
            </a:xfrm>
            <a:prstGeom prst="rect">
              <a:avLst/>
            </a:prstGeom>
          </p:spPr>
        </p:pic>
      </p:grpSp>
    </p:spTree>
    <p:extLst>
      <p:ext uri="{BB962C8B-B14F-4D97-AF65-F5344CB8AC3E}">
        <p14:creationId xmlns:p14="http://schemas.microsoft.com/office/powerpoint/2010/main" val="5079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ackground pattern&#10;&#10;Description automatically generated">
            <a:extLst>
              <a:ext uri="{FF2B5EF4-FFF2-40B4-BE49-F238E27FC236}">
                <a16:creationId xmlns:a16="http://schemas.microsoft.com/office/drawing/2014/main" id="{94D1EE3D-F272-E14B-043D-0E7F951FCFF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6287"/>
          </a:xfrm>
        </p:spPr>
      </p:pic>
      <p:sp>
        <p:nvSpPr>
          <p:cNvPr id="2" name="Title 1">
            <a:extLst>
              <a:ext uri="{FF2B5EF4-FFF2-40B4-BE49-F238E27FC236}">
                <a16:creationId xmlns:a16="http://schemas.microsoft.com/office/drawing/2014/main" id="{33A04DB5-8A62-9323-6040-A92FB64728BC}"/>
              </a:ext>
            </a:extLst>
          </p:cNvPr>
          <p:cNvSpPr>
            <a:spLocks noGrp="1"/>
          </p:cNvSpPr>
          <p:nvPr>
            <p:ph type="title"/>
          </p:nvPr>
        </p:nvSpPr>
        <p:spPr/>
        <p:txBody>
          <a:bodyPr/>
          <a:lstStyle/>
          <a:p>
            <a:r>
              <a:rPr lang="en-US" b="1">
                <a:solidFill>
                  <a:srgbClr val="2B5E1C"/>
                </a:solidFill>
                <a:latin typeface="Barlow"/>
              </a:rPr>
              <a:t>Balancing Energy Efficiency and Welding Quality</a:t>
            </a:r>
          </a:p>
        </p:txBody>
      </p:sp>
      <p:sp>
        <p:nvSpPr>
          <p:cNvPr id="3" name="Tekstfelt 2">
            <a:extLst>
              <a:ext uri="{FF2B5EF4-FFF2-40B4-BE49-F238E27FC236}">
                <a16:creationId xmlns:a16="http://schemas.microsoft.com/office/drawing/2014/main" id="{16EA61A5-E3A3-1066-F30A-064855A1D0B3}"/>
              </a:ext>
            </a:extLst>
          </p:cNvPr>
          <p:cNvSpPr txBox="1"/>
          <p:nvPr/>
        </p:nvSpPr>
        <p:spPr>
          <a:xfrm>
            <a:off x="553453" y="2247900"/>
            <a:ext cx="110750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solidFill>
                  <a:srgbClr val="2B5E1C"/>
                </a:solidFill>
                <a:latin typeface="Barlow"/>
                <a:ea typeface="+mn-lt"/>
                <a:cs typeface="+mn-lt"/>
              </a:rPr>
              <a:t>Welding quality is closely intertwined with sustainability and environmentally friendly welding, and can't be </a:t>
            </a:r>
            <a:r>
              <a:rPr lang="en-US" b="1" u="sng" dirty="0" err="1">
                <a:solidFill>
                  <a:srgbClr val="2B5E1C"/>
                </a:solidFill>
                <a:latin typeface="Barlow"/>
                <a:ea typeface="+mn-lt"/>
                <a:cs typeface="+mn-lt"/>
              </a:rPr>
              <a:t>comprimised</a:t>
            </a:r>
            <a:r>
              <a:rPr lang="en-US" b="1" u="sng" dirty="0">
                <a:solidFill>
                  <a:srgbClr val="2B5E1C"/>
                </a:solidFill>
                <a:latin typeface="Barlow"/>
                <a:ea typeface="+mn-lt"/>
                <a:cs typeface="+mn-lt"/>
              </a:rPr>
              <a:t> when evaluating a green weld.</a:t>
            </a:r>
            <a:endParaRPr lang="da-DK" b="1" u="sng" dirty="0">
              <a:solidFill>
                <a:srgbClr val="2B5E1C"/>
              </a:solidFill>
              <a:latin typeface="Barlow"/>
              <a:ea typeface="+mn-lt"/>
              <a:cs typeface="+mn-lt"/>
            </a:endParaRPr>
          </a:p>
        </p:txBody>
      </p:sp>
      <p:sp>
        <p:nvSpPr>
          <p:cNvPr id="4" name="Tekstfelt 3">
            <a:extLst>
              <a:ext uri="{FF2B5EF4-FFF2-40B4-BE49-F238E27FC236}">
                <a16:creationId xmlns:a16="http://schemas.microsoft.com/office/drawing/2014/main" id="{09D4BA77-C390-ED80-1067-EAF18B558175}"/>
              </a:ext>
            </a:extLst>
          </p:cNvPr>
          <p:cNvSpPr txBox="1"/>
          <p:nvPr/>
        </p:nvSpPr>
        <p:spPr>
          <a:xfrm>
            <a:off x="553453" y="2989847"/>
            <a:ext cx="11075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B5E1C"/>
                </a:solidFill>
                <a:latin typeface="Barlow"/>
                <a:ea typeface="+mn-lt"/>
                <a:cs typeface="+mn-lt"/>
              </a:rPr>
              <a:t>Below are three points on why quality is always the most sustainable;  </a:t>
            </a:r>
          </a:p>
        </p:txBody>
      </p:sp>
      <p:sp>
        <p:nvSpPr>
          <p:cNvPr id="6" name="Tekstfelt 5">
            <a:extLst>
              <a:ext uri="{FF2B5EF4-FFF2-40B4-BE49-F238E27FC236}">
                <a16:creationId xmlns:a16="http://schemas.microsoft.com/office/drawing/2014/main" id="{C77495D3-2901-797D-8566-EF1268A03C18}"/>
              </a:ext>
            </a:extLst>
          </p:cNvPr>
          <p:cNvSpPr txBox="1"/>
          <p:nvPr/>
        </p:nvSpPr>
        <p:spPr>
          <a:xfrm>
            <a:off x="1515980" y="5135479"/>
            <a:ext cx="2662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B5E1C"/>
                </a:solidFill>
                <a:latin typeface="Barlow"/>
                <a:ea typeface="+mn-lt"/>
                <a:cs typeface="+mn-lt"/>
              </a:rPr>
              <a:t>3)    No post-process</a:t>
            </a:r>
          </a:p>
        </p:txBody>
      </p:sp>
      <p:sp>
        <p:nvSpPr>
          <p:cNvPr id="7" name="Tekstfelt 6">
            <a:extLst>
              <a:ext uri="{FF2B5EF4-FFF2-40B4-BE49-F238E27FC236}">
                <a16:creationId xmlns:a16="http://schemas.microsoft.com/office/drawing/2014/main" id="{99DF0152-42D4-6F96-BC09-5A602FDE0CB6}"/>
              </a:ext>
            </a:extLst>
          </p:cNvPr>
          <p:cNvSpPr txBox="1"/>
          <p:nvPr/>
        </p:nvSpPr>
        <p:spPr>
          <a:xfrm>
            <a:off x="1515978" y="3872162"/>
            <a:ext cx="28033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US" dirty="0">
                <a:solidFill>
                  <a:srgbClr val="2B5E1C"/>
                </a:solidFill>
                <a:latin typeface="Barlow"/>
                <a:ea typeface="+mn-lt"/>
                <a:cs typeface="+mn-lt"/>
              </a:rPr>
              <a:t>Last for longer</a:t>
            </a:r>
            <a:endParaRPr lang="da-DK" dirty="0">
              <a:cs typeface="Calibri" panose="020F0502020204030204"/>
            </a:endParaRPr>
          </a:p>
        </p:txBody>
      </p:sp>
      <p:sp>
        <p:nvSpPr>
          <p:cNvPr id="8" name="Tekstfelt 7">
            <a:extLst>
              <a:ext uri="{FF2B5EF4-FFF2-40B4-BE49-F238E27FC236}">
                <a16:creationId xmlns:a16="http://schemas.microsoft.com/office/drawing/2014/main" id="{68780E30-7AC3-ECB2-14A2-E44542AC5385}"/>
              </a:ext>
            </a:extLst>
          </p:cNvPr>
          <p:cNvSpPr txBox="1"/>
          <p:nvPr/>
        </p:nvSpPr>
        <p:spPr>
          <a:xfrm>
            <a:off x="1515978" y="4503820"/>
            <a:ext cx="3455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B5E1C"/>
                </a:solidFill>
                <a:latin typeface="Barlow"/>
                <a:ea typeface="+mn-lt"/>
                <a:cs typeface="+mn-lt"/>
              </a:rPr>
              <a:t>2)    No extra material is needed</a:t>
            </a:r>
          </a:p>
        </p:txBody>
      </p:sp>
    </p:spTree>
    <p:extLst>
      <p:ext uri="{BB962C8B-B14F-4D97-AF65-F5344CB8AC3E}">
        <p14:creationId xmlns:p14="http://schemas.microsoft.com/office/powerpoint/2010/main" val="31955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5e94ba8-06f2-464a-976b-09a63c8d55f3">
      <Terms xmlns="http://schemas.microsoft.com/office/infopath/2007/PartnerControls"/>
    </lcf76f155ced4ddcb4097134ff3c332f>
    <TaxCatchAll xmlns="3dabffc9-16c3-42ec-b1e5-4cb70145edd7" xsi:nil="true"/>
    <DateofInitialContact xmlns="95e94ba8-06f2-464a-976b-09a63c8d55f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159CDD35C3154B853C14A5973D9177" ma:contentTypeVersion="19" ma:contentTypeDescription="Create a new document." ma:contentTypeScope="" ma:versionID="ae681db4a790312d9301532ef383b0a9">
  <xsd:schema xmlns:xsd="http://www.w3.org/2001/XMLSchema" xmlns:xs="http://www.w3.org/2001/XMLSchema" xmlns:p="http://schemas.microsoft.com/office/2006/metadata/properties" xmlns:ns2="95e94ba8-06f2-464a-976b-09a63c8d55f3" xmlns:ns3="3dabffc9-16c3-42ec-b1e5-4cb70145edd7" targetNamespace="http://schemas.microsoft.com/office/2006/metadata/properties" ma:root="true" ma:fieldsID="90f1aaa6f5682fbcdbec559695d1ab60" ns2:_="" ns3:_="">
    <xsd:import namespace="95e94ba8-06f2-464a-976b-09a63c8d55f3"/>
    <xsd:import namespace="3dabffc9-16c3-42ec-b1e5-4cb70145ed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DateofInitialCont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e94ba8-06f2-464a-976b-09a63c8d55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ofInitialContact" ma:index="26" nillable="true" ma:displayName="Date of Initial Contact" ma:format="DateOnly" ma:internalName="DateofInitialContac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dabffc9-16c3-42ec-b1e5-4cb70145edd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a7aa7c-14f4-4404-ba28-fbb1631da0b2}" ma:internalName="TaxCatchAll" ma:showField="CatchAllData" ma:web="3dabffc9-16c3-42ec-b1e5-4cb70145ed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DE9AE4-BB86-4414-AF86-0B84235B32BA}">
  <ds:schemaRefs>
    <ds:schemaRef ds:uri="http://schemas.microsoft.com/sharepoint/v3/contenttype/forms"/>
  </ds:schemaRefs>
</ds:datastoreItem>
</file>

<file path=customXml/itemProps2.xml><?xml version="1.0" encoding="utf-8"?>
<ds:datastoreItem xmlns:ds="http://schemas.openxmlformats.org/officeDocument/2006/customXml" ds:itemID="{329A2F0A-7980-4810-8B24-35558C8313D6}">
  <ds:schemaRefs>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58ee4ddb-4996-4df4-aff4-7d6617591703"/>
    <ds:schemaRef ds:uri="http://www.w3.org/XML/1998/namespace"/>
    <ds:schemaRef ds:uri="http://schemas.openxmlformats.org/package/2006/metadata/core-properties"/>
    <ds:schemaRef ds:uri="13f37a2d-f648-47f7-9c60-62f32bf3fdfb"/>
    <ds:schemaRef ds:uri="http://purl.org/dc/dcmitype/"/>
  </ds:schemaRefs>
</ds:datastoreItem>
</file>

<file path=customXml/itemProps3.xml><?xml version="1.0" encoding="utf-8"?>
<ds:datastoreItem xmlns:ds="http://schemas.openxmlformats.org/officeDocument/2006/customXml" ds:itemID="{751D0C3D-618B-48C4-93A6-BCA901E1BA4C}"/>
</file>

<file path=docProps/app.xml><?xml version="1.0" encoding="utf-8"?>
<Properties xmlns="http://schemas.openxmlformats.org/officeDocument/2006/extended-properties" xmlns:vt="http://schemas.openxmlformats.org/officeDocument/2006/docPropsVTypes">
  <TotalTime>1</TotalTime>
  <Words>1040</Words>
  <Application>Microsoft Office PowerPoint</Application>
  <PresentationFormat>Ecrã Panorâmico</PresentationFormat>
  <Paragraphs>103</Paragraphs>
  <Slides>15</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15</vt:i4>
      </vt:variant>
    </vt:vector>
  </HeadingPairs>
  <TitlesOfParts>
    <vt:vector size="21" baseType="lpstr">
      <vt:lpstr>Arial</vt:lpstr>
      <vt:lpstr>Barlow</vt:lpstr>
      <vt:lpstr>Calibri</vt:lpstr>
      <vt:lpstr>Calibri Light</vt:lpstr>
      <vt:lpstr>Segoe UI</vt:lpstr>
      <vt:lpstr>Office Theme</vt:lpstr>
      <vt:lpstr>Apresentação do PowerPoint</vt:lpstr>
      <vt:lpstr>Topics</vt:lpstr>
      <vt:lpstr>Introduction</vt:lpstr>
      <vt:lpstr>Overview of Welding Energy Consumption</vt:lpstr>
      <vt:lpstr>Overview of Welding Energy Consumption</vt:lpstr>
      <vt:lpstr>Overview of Welding Energy Consumption</vt:lpstr>
      <vt:lpstr>Key performance indicators for Energy Efficiency</vt:lpstr>
      <vt:lpstr>Key performance indicators for Energy Efficiency</vt:lpstr>
      <vt:lpstr>Balancing Energy Efficiency and Welding Quality</vt:lpstr>
      <vt:lpstr>Energy-saving actions</vt:lpstr>
      <vt:lpstr>Energy-saving actions</vt:lpstr>
      <vt:lpstr>Energy-saving actions</vt:lpstr>
      <vt:lpstr>Energy-saving actions</vt:lpstr>
      <vt:lpstr>Energy efficiency policies and industrial equipment</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Neto</dc:creator>
  <cp:lastModifiedBy>Ana Marques</cp:lastModifiedBy>
  <cp:revision>345</cp:revision>
  <dcterms:created xsi:type="dcterms:W3CDTF">2023-01-23T13:51:44Z</dcterms:created>
  <dcterms:modified xsi:type="dcterms:W3CDTF">2024-10-29T16:28:56Z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0x0101000C159CDD35C3154B853C14A5973D9177</vt:lpwstr>
  </property>
  <property fmtid="{D5CDD505-2E9C-101B-9397-08002B2CF9AE}" pid="3" name="MediaServiceImageTags">
    <vt:lpwstr/>
  </property>
</Properties>
</file>