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9_BC83CB56.xml" ContentType="application/vnd.ms-powerpoint.comments+xml"/>
  <Override PartName="/ppt/comments/modernComment_133_E75B228D.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5" r:id="rId10"/>
    <p:sldId id="266" r:id="rId11"/>
    <p:sldId id="267" r:id="rId12"/>
    <p:sldId id="268" r:id="rId13"/>
    <p:sldId id="269" r:id="rId14"/>
    <p:sldId id="270" r:id="rId15"/>
    <p:sldId id="275" r:id="rId16"/>
    <p:sldId id="276" r:id="rId17"/>
    <p:sldId id="280" r:id="rId18"/>
    <p:sldId id="290" r:id="rId19"/>
    <p:sldId id="291" r:id="rId20"/>
    <p:sldId id="281" r:id="rId21"/>
    <p:sldId id="283" r:id="rId22"/>
    <p:sldId id="295" r:id="rId23"/>
    <p:sldId id="284" r:id="rId24"/>
    <p:sldId id="286" r:id="rId25"/>
    <p:sldId id="289" r:id="rId26"/>
    <p:sldId id="296" r:id="rId27"/>
    <p:sldId id="297" r:id="rId28"/>
    <p:sldId id="298" r:id="rId29"/>
    <p:sldId id="300" r:id="rId30"/>
    <p:sldId id="301" r:id="rId31"/>
    <p:sldId id="302" r:id="rId32"/>
    <p:sldId id="303" r:id="rId33"/>
    <p:sldId id="304" r:id="rId34"/>
    <p:sldId id="305" r:id="rId35"/>
    <p:sldId id="306" r:id="rId36"/>
    <p:sldId id="307" r:id="rId37"/>
    <p:sldId id="308" r:id="rId38"/>
    <p:sldId id="310" r:id="rId39"/>
    <p:sldId id="30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D77879-8357-056D-D4D6-A97B6EE33598}" name="Ana Marques" initials="AM" userId="S::almarques@ewf.be::33258d42-abe8-42f4-a657-38f1c898d6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ques" userId="33258d42-abe8-42f4-a657-38f1c898d6d8" providerId="ADAL" clId="{8ACA5661-E673-4E18-AB6C-11021123641E}"/>
    <pc:docChg chg="custSel modSld">
      <pc:chgData name="Ana Marques" userId="33258d42-abe8-42f4-a657-38f1c898d6d8" providerId="ADAL" clId="{8ACA5661-E673-4E18-AB6C-11021123641E}" dt="2024-10-29T16:30:51.924" v="6" actId="255"/>
      <pc:docMkLst>
        <pc:docMk/>
      </pc:docMkLst>
      <pc:sldChg chg="delSp modSp mod">
        <pc:chgData name="Ana Marques" userId="33258d42-abe8-42f4-a657-38f1c898d6d8" providerId="ADAL" clId="{8ACA5661-E673-4E18-AB6C-11021123641E}" dt="2024-10-29T16:30:51.924" v="6" actId="255"/>
        <pc:sldMkLst>
          <pc:docMk/>
          <pc:sldMk cId="314902233" sldId="256"/>
        </pc:sldMkLst>
        <pc:spChg chg="mod">
          <ac:chgData name="Ana Marques" userId="33258d42-abe8-42f4-a657-38f1c898d6d8" providerId="ADAL" clId="{8ACA5661-E673-4E18-AB6C-11021123641E}" dt="2024-10-29T16:30:51.924" v="6" actId="255"/>
          <ac:spMkLst>
            <pc:docMk/>
            <pc:sldMk cId="314902233" sldId="256"/>
            <ac:spMk id="6" creationId="{3CBB657B-F064-1FE7-7390-D15E02C2C0AA}"/>
          </ac:spMkLst>
        </pc:spChg>
        <pc:spChg chg="del">
          <ac:chgData name="Ana Marques" userId="33258d42-abe8-42f4-a657-38f1c898d6d8" providerId="ADAL" clId="{8ACA5661-E673-4E18-AB6C-11021123641E}" dt="2024-10-29T16:30:45.212" v="4" actId="478"/>
          <ac:spMkLst>
            <pc:docMk/>
            <pc:sldMk cId="314902233" sldId="256"/>
            <ac:spMk id="7" creationId="{577B50AF-59E6-C06E-A159-3443C2E74D75}"/>
          </ac:spMkLst>
        </pc:spChg>
        <pc:spChg chg="del">
          <ac:chgData name="Ana Marques" userId="33258d42-abe8-42f4-a657-38f1c898d6d8" providerId="ADAL" clId="{8ACA5661-E673-4E18-AB6C-11021123641E}" dt="2024-10-29T16:30:47.509" v="5" actId="478"/>
          <ac:spMkLst>
            <pc:docMk/>
            <pc:sldMk cId="314902233" sldId="256"/>
            <ac:spMk id="8" creationId="{89798C75-C2B3-0D1B-18FE-F605DE70A35F}"/>
          </ac:spMkLst>
        </pc:spChg>
      </pc:sldChg>
    </pc:docChg>
  </pc:docChgLst>
</pc:chgInfo>
</file>

<file path=ppt/comments/modernComment_109_BC83CB56.xml><?xml version="1.0" encoding="utf-8"?>
<p188:cmLst xmlns:a="http://schemas.openxmlformats.org/drawingml/2006/main" xmlns:r="http://schemas.openxmlformats.org/officeDocument/2006/relationships" xmlns:p188="http://schemas.microsoft.com/office/powerpoint/2018/8/main">
  <p188:cm id="{7131FBB1-54EC-4B73-A871-9CABCCE3291B}" authorId="{CED77879-8357-056D-D4D6-A97B6EE33598}" created="2024-02-07T14:50:08.462">
    <pc:sldMkLst xmlns:pc="http://schemas.microsoft.com/office/powerpoint/2013/main/command">
      <pc:docMk/>
      <pc:sldMk cId="3162753878" sldId="265"/>
    </pc:sldMkLst>
    <p188:txBody>
      <a:bodyPr/>
      <a:lstStyle/>
      <a:p>
        <a:r>
          <a:rPr lang="en-GB"/>
          <a:t>Should we keep this topic?</a:t>
        </a:r>
      </a:p>
    </p188:txBody>
  </p188:cm>
</p188:cmLst>
</file>

<file path=ppt/comments/modernComment_133_E75B228D.xml><?xml version="1.0" encoding="utf-8"?>
<p188:cmLst xmlns:a="http://schemas.openxmlformats.org/drawingml/2006/main" xmlns:r="http://schemas.openxmlformats.org/officeDocument/2006/relationships" xmlns:p188="http://schemas.microsoft.com/office/powerpoint/2018/8/main">
  <p188:cm id="{5C4946A2-6937-446B-92C8-6925629256DD}" authorId="{CED77879-8357-056D-D4D6-A97B6EE33598}" created="2024-02-07T14:01:24.652">
    <pc:sldMkLst xmlns:pc="http://schemas.microsoft.com/office/powerpoint/2013/main/command">
      <pc:docMk/>
      <pc:sldMk cId="3881509517" sldId="307"/>
    </pc:sldMkLst>
    <p188:txBody>
      <a:bodyPr/>
      <a:lstStyle/>
      <a:p>
        <a:r>
          <a:rPr lang="en-GB"/>
          <a:t>eco-friendly welding</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90E-008A-F589-4A5F-309742C40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3156E-F66F-BAFE-1EC8-AD320F416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92FF0-F98E-522A-1B45-7861F1101685}"/>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E3496C27-62D2-88E1-5F9D-AA054F98F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199C-CD74-3EEE-6854-3EB4EB829077}"/>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421835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1F6A-D75F-BABD-19A9-255403B0C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574DB-4BDE-79AD-C677-14B24F7E2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2B622-9998-9769-11C5-8780424F4594}"/>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A12E0485-02FD-7A53-D46F-3D5F4160B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864B-F65B-42F0-7306-604B2350EC83}"/>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0752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A371F-AA45-1751-7F0D-9A6FB49B37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49999-796E-9EB4-4055-389E50A57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9AEEC-0D02-4D43-4252-F0C570E57C8C}"/>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2C90542A-8C74-01CD-067F-2991442CF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20E56-1338-255F-296A-D2841E9E9AC9}"/>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9620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37C-6434-0748-63DD-A8259149D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BC4C7-596D-D822-A80A-349F49C8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44D0B-F095-532F-D2D2-C29DC84CC655}"/>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943D7F6B-7126-DED2-77CC-56EDF0A8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5B91-45A4-021C-40A1-C89282CB4FC9}"/>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30339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8676-55FD-5FEF-918C-0123848D7B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BA82B-4FEA-5736-B9D0-E4063161D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CB556-F4C6-94FA-81F7-5F413B7C97BE}"/>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6DDCF373-6742-C925-DEBA-D14192D39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950BF-4843-4395-ABAA-2C673807ADA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54370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96AE-9CD4-7B9B-C1FB-C0A994ECA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FF8F-D496-C2B8-4F9C-587997ADA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5B7B-B806-432E-06F3-1249B0DDE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2213A-13C2-E2B1-9FE4-6710A1DF8B1E}"/>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5D3C4C13-FC20-DA81-59A8-0E9862B99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80974-3407-1B85-A713-AF2FE745D25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9148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79A5-441A-2336-693D-B261D6562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80EFF-9DDC-CF55-9D43-80C458859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57317-3705-AFD9-73FB-EBFECA131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7EA15-8AB5-6AB3-8165-D77A55797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795F7-6C7E-5507-D7D0-BDC589B1F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0E6EC-F6F1-62D0-7091-00B44E66657C}"/>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8" name="Footer Placeholder 7">
            <a:extLst>
              <a:ext uri="{FF2B5EF4-FFF2-40B4-BE49-F238E27FC236}">
                <a16:creationId xmlns:a16="http://schemas.microsoft.com/office/drawing/2014/main" id="{F4C09CF0-ADE4-A042-5933-54EA063CC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A4FA1-E153-3237-9608-5F61A6A391FF}"/>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0141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71EF-4766-AFF2-7D5D-333A3F4FA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BE341D-AA6C-9C2B-48D4-78D95E05EA07}"/>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4" name="Footer Placeholder 3">
            <a:extLst>
              <a:ext uri="{FF2B5EF4-FFF2-40B4-BE49-F238E27FC236}">
                <a16:creationId xmlns:a16="http://schemas.microsoft.com/office/drawing/2014/main" id="{8BFED2F4-7D19-98F5-5C9B-B5701565E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1C7EC-F771-FA14-A039-D36F9986D425}"/>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32287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1470F-FC4D-E2D1-C63C-98BEF66A296D}"/>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3" name="Footer Placeholder 2">
            <a:extLst>
              <a:ext uri="{FF2B5EF4-FFF2-40B4-BE49-F238E27FC236}">
                <a16:creationId xmlns:a16="http://schemas.microsoft.com/office/drawing/2014/main" id="{F5FF6526-1DE5-8105-4E7D-E027B1438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A9654A-9DCD-3840-17E7-3995077B606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30783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A0B-D962-A8A8-FB04-A8C665EC4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B486A-D7DC-012F-2ED4-57236DDFD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B89DBD-516E-7A57-6B23-B753B2466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1C362-F9AB-6DDD-DAFC-E50A6DB05C3B}"/>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EE6DD94D-A299-0B59-4282-7EE0151FF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BC59F-F58C-1EB2-768E-18D84B23E346}"/>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4531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7720-73AE-48EF-58F7-9B22FB15E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C4DB98-813D-1051-E3D5-7FFA3E7FC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FFD23-980C-F45E-2A84-D1633C8C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CB387-BD9D-8A54-6714-8D521C39658A}"/>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83ED4199-1044-A1D2-0CE7-15E3226FD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78397-BD38-F1C8-6B83-D7B26574A126}"/>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34766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72F8F-FFBE-E17D-2F45-728AB88FC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07335-7489-8E4C-E77E-2A866A181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B0D2F-01BC-91B6-485C-7955754CB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07DD4619-A94D-5CF7-3D03-325547F50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7A6E79-6431-0D71-4811-87AD7BA0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9DA0-7CC1-44BE-868C-27FABA2BEC26}" type="slidenum">
              <a:rPr lang="en-US" smtClean="0"/>
              <a:t>‹nº›</a:t>
            </a:fld>
            <a:endParaRPr lang="en-US"/>
          </a:p>
        </p:txBody>
      </p:sp>
    </p:spTree>
    <p:extLst>
      <p:ext uri="{BB962C8B-B14F-4D97-AF65-F5344CB8AC3E}">
        <p14:creationId xmlns:p14="http://schemas.microsoft.com/office/powerpoint/2010/main" val="288756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33_E75B228D.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9_BC83CB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
            <a:extLst>
              <a:ext uri="{FF2B5EF4-FFF2-40B4-BE49-F238E27FC236}">
                <a16:creationId xmlns:a16="http://schemas.microsoft.com/office/drawing/2014/main" id="{6B62AD53-85B7-ACC9-B111-436532DD5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BB657B-F064-1FE7-7390-D15E02C2C0AA}"/>
              </a:ext>
            </a:extLst>
          </p:cNvPr>
          <p:cNvSpPr txBox="1"/>
          <p:nvPr/>
        </p:nvSpPr>
        <p:spPr>
          <a:xfrm>
            <a:off x="4996873" y="2486521"/>
            <a:ext cx="5911272" cy="1446550"/>
          </a:xfrm>
          <a:prstGeom prst="rect">
            <a:avLst/>
          </a:prstGeom>
          <a:noFill/>
        </p:spPr>
        <p:txBody>
          <a:bodyPr wrap="square" rtlCol="0">
            <a:spAutoFit/>
          </a:bodyPr>
          <a:lstStyle/>
          <a:p>
            <a:r>
              <a:rPr lang="en-US" sz="4400" b="1" dirty="0">
                <a:solidFill>
                  <a:schemeClr val="bg1"/>
                </a:solidFill>
                <a:latin typeface="Barlow" panose="00000500000000000000" pitchFamily="2" charset="0"/>
              </a:rPr>
              <a:t>GREENWELD  Impact Measurement  - Part C</a:t>
            </a:r>
          </a:p>
        </p:txBody>
      </p:sp>
    </p:spTree>
    <p:extLst>
      <p:ext uri="{BB962C8B-B14F-4D97-AF65-F5344CB8AC3E}">
        <p14:creationId xmlns:p14="http://schemas.microsoft.com/office/powerpoint/2010/main" val="3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10955704" cy="584775"/>
          </a:xfrm>
          <a:prstGeom prst="rect">
            <a:avLst/>
          </a:prstGeom>
          <a:noFill/>
        </p:spPr>
        <p:txBody>
          <a:bodyPr wrap="square">
            <a:spAutoFit/>
          </a:bodyPr>
          <a:lstStyle/>
          <a:p>
            <a:r>
              <a:rPr lang="en-US" sz="3200" b="1">
                <a:solidFill>
                  <a:srgbClr val="2B5E1C"/>
                </a:solidFill>
                <a:latin typeface="Barlow" panose="00000500000000000000" pitchFamily="2" charset="0"/>
                <a:ea typeface="+mj-ea"/>
                <a:cs typeface="+mj-cs"/>
              </a:rPr>
              <a:t>Advantages and disadvantages of digital tools in welding:</a:t>
            </a:r>
            <a:endParaRPr lang="es-ES" sz="3200" b="1">
              <a:solidFill>
                <a:srgbClr val="2B5E1C"/>
              </a:solidFill>
              <a:latin typeface="Barlow" panose="00000500000000000000" pitchFamily="2" charset="0"/>
              <a:ea typeface="+mj-ea"/>
              <a:cs typeface="+mj-cs"/>
            </a:endParaRPr>
          </a:p>
        </p:txBody>
      </p:sp>
      <p:pic>
        <p:nvPicPr>
          <p:cNvPr id="2" name="Picture 1372241434">
            <a:extLst>
              <a:ext uri="{FF2B5EF4-FFF2-40B4-BE49-F238E27FC236}">
                <a16:creationId xmlns:a16="http://schemas.microsoft.com/office/drawing/2014/main" id="{097711D2-FCC1-18F4-267C-7855CDB26070}"/>
              </a:ext>
            </a:extLst>
          </p:cNvPr>
          <p:cNvPicPr>
            <a:picLocks noChangeAspect="1"/>
          </p:cNvPicPr>
          <p:nvPr/>
        </p:nvPicPr>
        <p:blipFill rotWithShape="1">
          <a:blip r:embed="rId3">
            <a:extLst>
              <a:ext uri="{28A0092B-C50C-407E-A947-70E740481C1C}">
                <a14:useLocalDpi xmlns:a14="http://schemas.microsoft.com/office/drawing/2010/main" val="0"/>
              </a:ext>
            </a:extLst>
          </a:blip>
          <a:srcRect t="10332" b="15449"/>
          <a:stretch/>
        </p:blipFill>
        <p:spPr bwMode="auto">
          <a:xfrm>
            <a:off x="1710203" y="3595102"/>
            <a:ext cx="8771593" cy="1376482"/>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EBAF665F-EDB3-BD9C-6B28-33C774F8601C}"/>
              </a:ext>
            </a:extLst>
          </p:cNvPr>
          <p:cNvSpPr txBox="1"/>
          <p:nvPr/>
        </p:nvSpPr>
        <p:spPr>
          <a:xfrm>
            <a:off x="1239981" y="2360506"/>
            <a:ext cx="9712036" cy="707630"/>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use of welding digital tools presents both advantages and disadvantages for the process of learning and training future welders. The main advantages of simulated welding are: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77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3" name="CuadroTexto 2">
            <a:extLst>
              <a:ext uri="{FF2B5EF4-FFF2-40B4-BE49-F238E27FC236}">
                <a16:creationId xmlns:a16="http://schemas.microsoft.com/office/drawing/2014/main" id="{09927BF7-743B-C059-E9AD-329BD8BE204F}"/>
              </a:ext>
            </a:extLst>
          </p:cNvPr>
          <p:cNvSpPr txBox="1"/>
          <p:nvPr/>
        </p:nvSpPr>
        <p:spPr>
          <a:xfrm>
            <a:off x="990600" y="893147"/>
            <a:ext cx="10210800" cy="707630"/>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In terms of disadvantages, the simulation of welding processes cannot substitute the real welding. There two categories of disadvantages identified: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CED89773-5209-09C8-B229-F5A091A65D57}"/>
              </a:ext>
            </a:extLst>
          </p:cNvPr>
          <p:cNvGraphicFramePr>
            <a:graphicFrameLocks noGrp="1"/>
          </p:cNvGraphicFramePr>
          <p:nvPr>
            <p:extLst>
              <p:ext uri="{D42A27DB-BD31-4B8C-83A1-F6EECF244321}">
                <p14:modId xmlns:p14="http://schemas.microsoft.com/office/powerpoint/2010/main" val="2512882484"/>
              </p:ext>
            </p:extLst>
          </p:nvPr>
        </p:nvGraphicFramePr>
        <p:xfrm>
          <a:off x="422564" y="2078182"/>
          <a:ext cx="11346872" cy="4084320"/>
        </p:xfrm>
        <a:graphic>
          <a:graphicData uri="http://schemas.openxmlformats.org/drawingml/2006/table">
            <a:tbl>
              <a:tblPr firstRow="1" bandRow="1">
                <a:tableStyleId>{93296810-A885-4BE3-A3E7-6D5BEEA58F35}</a:tableStyleId>
              </a:tblPr>
              <a:tblGrid>
                <a:gridCol w="5673436">
                  <a:extLst>
                    <a:ext uri="{9D8B030D-6E8A-4147-A177-3AD203B41FA5}">
                      <a16:colId xmlns:a16="http://schemas.microsoft.com/office/drawing/2014/main" val="3609707384"/>
                    </a:ext>
                  </a:extLst>
                </a:gridCol>
                <a:gridCol w="5673436">
                  <a:extLst>
                    <a:ext uri="{9D8B030D-6E8A-4147-A177-3AD203B41FA5}">
                      <a16:colId xmlns:a16="http://schemas.microsoft.com/office/drawing/2014/main" val="4170488046"/>
                    </a:ext>
                  </a:extLst>
                </a:gridCol>
              </a:tblGrid>
              <a:tr h="662404">
                <a:tc>
                  <a:txBody>
                    <a:bodyPr/>
                    <a:lstStyle/>
                    <a:p>
                      <a:pPr algn="ctr"/>
                      <a:r>
                        <a:rPr lang="en-GB" sz="4000" b="1" kern="1200">
                          <a:solidFill>
                            <a:schemeClr val="lt1"/>
                          </a:solidFill>
                          <a:effectLst/>
                        </a:rPr>
                        <a:t>HUMAN RESOURCE</a:t>
                      </a:r>
                      <a:endParaRPr lang="es-ES" sz="4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kern="1200">
                          <a:solidFill>
                            <a:schemeClr val="lt1"/>
                          </a:solidFill>
                          <a:effectLst/>
                        </a:rPr>
                        <a:t>LIMITED TECHNOLOGY</a:t>
                      </a:r>
                      <a:endParaRPr lang="es-ES" sz="4000" b="1" kern="1200">
                        <a:solidFill>
                          <a:schemeClr val="lt1"/>
                        </a:solidFill>
                        <a:effectLst/>
                        <a:latin typeface="+mn-lt"/>
                        <a:ea typeface="+mn-ea"/>
                        <a:cs typeface="+mn-cs"/>
                      </a:endParaRPr>
                    </a:p>
                  </a:txBody>
                  <a:tcPr/>
                </a:tc>
                <a:extLst>
                  <a:ext uri="{0D108BD9-81ED-4DB2-BD59-A6C34878D82A}">
                    <a16:rowId xmlns:a16="http://schemas.microsoft.com/office/drawing/2014/main" val="3694762320"/>
                  </a:ext>
                </a:extLst>
              </a:tr>
              <a:tr h="3369269">
                <a:tc>
                  <a:txBody>
                    <a:bodyPr/>
                    <a:lstStyle/>
                    <a:p>
                      <a:pPr lvl="1"/>
                      <a:r>
                        <a:rPr lang="en-GB" sz="1800" kern="1200">
                          <a:solidFill>
                            <a:schemeClr val="dk1"/>
                          </a:solidFill>
                          <a:effectLst/>
                        </a:rPr>
                        <a:t>-Lack of digital skills of the teachers/trainers regarding the integration of welding simulators into the learning process.</a:t>
                      </a:r>
                    </a:p>
                    <a:p>
                      <a:pPr lvl="1"/>
                      <a:endParaRPr lang="es-ES" sz="1800" kern="1200">
                        <a:solidFill>
                          <a:schemeClr val="dk1"/>
                        </a:solidFill>
                        <a:effectLst/>
                      </a:endParaRPr>
                    </a:p>
                    <a:p>
                      <a:pPr lvl="1"/>
                      <a:r>
                        <a:rPr lang="en-GB" sz="1800" kern="1200">
                          <a:solidFill>
                            <a:schemeClr val="dk1"/>
                          </a:solidFill>
                          <a:effectLst/>
                        </a:rPr>
                        <a:t>-Lack of digital skills of the teachers/trainers regarding the integration of welding software applications into the learning process.</a:t>
                      </a:r>
                      <a:endParaRPr lang="es-ES" sz="1800" kern="1200">
                        <a:solidFill>
                          <a:schemeClr val="dk1"/>
                        </a:solidFill>
                        <a:effectLst/>
                      </a:endParaRPr>
                    </a:p>
                    <a:p>
                      <a:endParaRPr lang="es-ES"/>
                    </a:p>
                  </a:txBody>
                  <a:tcPr/>
                </a:tc>
                <a:tc>
                  <a:txBody>
                    <a:bodyPr/>
                    <a:lstStyle/>
                    <a:p>
                      <a:pPr lvl="1"/>
                      <a:r>
                        <a:rPr lang="en-GB" sz="1800" kern="1200">
                          <a:solidFill>
                            <a:schemeClr val="dk1"/>
                          </a:solidFill>
                          <a:effectLst/>
                        </a:rPr>
                        <a:t>-The welding simulators allow the practical training in order to improve the skills of the trainees, but it doesn’t cover the other aspects related for instance to base material preparation.</a:t>
                      </a:r>
                    </a:p>
                    <a:p>
                      <a:pPr lvl="1"/>
                      <a:endParaRPr lang="es-ES" sz="1800" kern="1200">
                        <a:solidFill>
                          <a:schemeClr val="dk1"/>
                        </a:solidFill>
                        <a:effectLst/>
                      </a:endParaRPr>
                    </a:p>
                    <a:p>
                      <a:pPr lvl="1"/>
                      <a:r>
                        <a:rPr lang="en-GB" sz="1800" kern="1200">
                          <a:solidFill>
                            <a:schemeClr val="dk1"/>
                          </a:solidFill>
                          <a:effectLst/>
                        </a:rPr>
                        <a:t>-There are some technological limitations regarding the arc ignition which are different by the real welding.</a:t>
                      </a:r>
                    </a:p>
                    <a:p>
                      <a:pPr lvl="1"/>
                      <a:endParaRPr lang="es-ES" sz="1800" kern="1200">
                        <a:solidFill>
                          <a:schemeClr val="dk1"/>
                        </a:solidFill>
                        <a:effectLst/>
                      </a:endParaRPr>
                    </a:p>
                    <a:p>
                      <a:pPr lvl="1"/>
                      <a:r>
                        <a:rPr lang="en-GB" sz="1800" kern="1200">
                          <a:solidFill>
                            <a:schemeClr val="dk1"/>
                          </a:solidFill>
                          <a:effectLst/>
                        </a:rPr>
                        <a:t>-Not all welding processes can be digitalized in welding simulator.</a:t>
                      </a:r>
                      <a:endParaRPr lang="es-ES" sz="1800" kern="1200">
                        <a:solidFill>
                          <a:schemeClr val="dk1"/>
                        </a:solidFill>
                        <a:effectLst/>
                      </a:endParaRPr>
                    </a:p>
                    <a:p>
                      <a:endParaRPr lang="es-ES"/>
                    </a:p>
                  </a:txBody>
                  <a:tcPr/>
                </a:tc>
                <a:extLst>
                  <a:ext uri="{0D108BD9-81ED-4DB2-BD59-A6C34878D82A}">
                    <a16:rowId xmlns:a16="http://schemas.microsoft.com/office/drawing/2014/main" val="4119491611"/>
                  </a:ext>
                </a:extLst>
              </a:tr>
            </a:tbl>
          </a:graphicData>
        </a:graphic>
      </p:graphicFrame>
    </p:spTree>
    <p:extLst>
      <p:ext uri="{BB962C8B-B14F-4D97-AF65-F5344CB8AC3E}">
        <p14:creationId xmlns:p14="http://schemas.microsoft.com/office/powerpoint/2010/main" val="57229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63779" y="410415"/>
            <a:ext cx="10864442" cy="1325563"/>
          </a:xfrm>
        </p:spPr>
        <p:txBody>
          <a:bodyPr/>
          <a:lstStyle/>
          <a:p>
            <a:r>
              <a:rPr lang="en-US" b="1">
                <a:solidFill>
                  <a:srgbClr val="2B5E1C"/>
                </a:solidFill>
                <a:latin typeface="Barlow" panose="00000500000000000000" pitchFamily="2" charset="0"/>
              </a:rPr>
              <a:t>3. Learning Management System (LMS)</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a:solidFill>
                <a:srgbClr val="2B5E1C"/>
              </a:solidFill>
              <a:latin typeface="Barlow" panose="00000500000000000000" pitchFamily="2" charset="0"/>
            </a:endParaRPr>
          </a:p>
        </p:txBody>
      </p:sp>
      <p:sp>
        <p:nvSpPr>
          <p:cNvPr id="4" name="CuadroTexto 3">
            <a:extLst>
              <a:ext uri="{FF2B5EF4-FFF2-40B4-BE49-F238E27FC236}">
                <a16:creationId xmlns:a16="http://schemas.microsoft.com/office/drawing/2014/main" id="{202E3179-48BD-7227-16D2-77F7E2CBD520}"/>
              </a:ext>
            </a:extLst>
          </p:cNvPr>
          <p:cNvSpPr txBox="1"/>
          <p:nvPr/>
        </p:nvSpPr>
        <p:spPr>
          <a:xfrm>
            <a:off x="1399309" y="2413658"/>
            <a:ext cx="9171709" cy="2110065"/>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Digital tools can be defined as any devices and technologies of transmitting knowledge from teacher to student with computer applications, online course media or practical training through devices that use augmented reality, virtual reality, etc.</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Digital tools are designed to help the students and teacher in the learning process. This sub-chapter contains basic information regarding digital tools and specific methodologies for learning process in a digital environment.</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54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a:solidFill>
                  <a:srgbClr val="2B5E1C"/>
                </a:solidFill>
                <a:latin typeface="Barlow" panose="00000500000000000000" pitchFamily="2" charset="0"/>
                <a:ea typeface="+mj-ea"/>
                <a:cs typeface="+mj-cs"/>
              </a:rPr>
              <a:t>3.1 </a:t>
            </a:r>
            <a:r>
              <a:rPr lang="en-US" sz="3200" b="1" spc="75">
                <a:solidFill>
                  <a:srgbClr val="2B5E1C"/>
                </a:solidFill>
                <a:effectLst/>
                <a:latin typeface="Barlow" panose="00000500000000000000" pitchFamily="2" charset="0"/>
                <a:ea typeface="Times New Roman" panose="02020603050405020304" pitchFamily="18" charset="0"/>
              </a:rPr>
              <a:t>Virtual Learning Environments</a:t>
            </a:r>
            <a:endParaRPr lang="es-ES" sz="3200" b="1">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B6D0908B-D5ED-1DFE-4B00-9E0B3A739782}"/>
              </a:ext>
            </a:extLst>
          </p:cNvPr>
          <p:cNvSpPr txBox="1"/>
          <p:nvPr/>
        </p:nvSpPr>
        <p:spPr>
          <a:xfrm>
            <a:off x="877316" y="2277955"/>
            <a:ext cx="9975273" cy="1981825"/>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Virtual Learning Environment (VLE) consists of a digital system that provides educational materials (courses, presentations, videos, animations and software applications) to the students using online webpages. Using an Internet connection on their own digital   tools (computers, tablets, smartphones, etc.) the users can access the information 24 hours a day and 7 days a week. A VLE supports student’s registration, tracking of their activities, collaboration and communication between students, teachers, and assessment. There are three different types of VLEs.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661BF4B-9838-692E-2FB6-1B62FD36CF33}"/>
              </a:ext>
            </a:extLst>
          </p:cNvPr>
          <p:cNvSpPr txBox="1"/>
          <p:nvPr/>
        </p:nvSpPr>
        <p:spPr>
          <a:xfrm>
            <a:off x="1205346" y="5268857"/>
            <a:ext cx="1773381" cy="369332"/>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-Open source</a:t>
            </a:r>
            <a:endParaRPr lang="es-ES"/>
          </a:p>
        </p:txBody>
      </p:sp>
      <p:sp>
        <p:nvSpPr>
          <p:cNvPr id="9" name="CuadroTexto 8">
            <a:extLst>
              <a:ext uri="{FF2B5EF4-FFF2-40B4-BE49-F238E27FC236}">
                <a16:creationId xmlns:a16="http://schemas.microsoft.com/office/drawing/2014/main" id="{0F76989C-9667-D551-46E7-EF846F9E02E9}"/>
              </a:ext>
            </a:extLst>
          </p:cNvPr>
          <p:cNvSpPr txBox="1"/>
          <p:nvPr/>
        </p:nvSpPr>
        <p:spPr>
          <a:xfrm>
            <a:off x="5070764" y="5268857"/>
            <a:ext cx="1773381" cy="369332"/>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-Bespoke</a:t>
            </a:r>
            <a:endParaRPr lang="es-ES"/>
          </a:p>
        </p:txBody>
      </p:sp>
      <p:sp>
        <p:nvSpPr>
          <p:cNvPr id="11" name="CuadroTexto 10">
            <a:extLst>
              <a:ext uri="{FF2B5EF4-FFF2-40B4-BE49-F238E27FC236}">
                <a16:creationId xmlns:a16="http://schemas.microsoft.com/office/drawing/2014/main" id="{4F09FAC5-80DE-50A5-F910-13E1698BD3B5}"/>
              </a:ext>
            </a:extLst>
          </p:cNvPr>
          <p:cNvSpPr txBox="1"/>
          <p:nvPr/>
        </p:nvSpPr>
        <p:spPr>
          <a:xfrm>
            <a:off x="8936182" y="5268857"/>
            <a:ext cx="1773381" cy="369332"/>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-Of-the-self</a:t>
            </a:r>
            <a:endParaRPr lang="es-ES"/>
          </a:p>
        </p:txBody>
      </p:sp>
    </p:spTree>
    <p:extLst>
      <p:ext uri="{BB962C8B-B14F-4D97-AF65-F5344CB8AC3E}">
        <p14:creationId xmlns:p14="http://schemas.microsoft.com/office/powerpoint/2010/main" val="48720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3.2 Definition and characteristics of LMS:</a:t>
            </a:r>
            <a:endParaRPr lang="es-ES" sz="2800" b="1">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6B4FC19B-178B-976F-C7C4-0CB1CF0B0E96}"/>
              </a:ext>
            </a:extLst>
          </p:cNvPr>
          <p:cNvSpPr txBox="1"/>
          <p:nvPr/>
        </p:nvSpPr>
        <p:spPr>
          <a:xfrm>
            <a:off x="831272" y="2596063"/>
            <a:ext cx="10529455" cy="2747162"/>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A Learning Management System (LMS) is the same thing as Virtual Learning Environment (VLE). Another name for LMS is Course Management System (CMS). As a general definition, the Learning Management System is a software application or web-based technology for planning, implementing and assessing a specific learning process. The main characteristics of LMS are: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a:effectLst/>
                <a:latin typeface="Barlow" panose="00000500000000000000" pitchFamily="2" charset="0"/>
                <a:ea typeface="Calibri" panose="020F0502020204030204" pitchFamily="34" charset="0"/>
                <a:cs typeface="Times New Roman" panose="02020603050405020304" pitchFamily="18" charset="0"/>
              </a:rPr>
              <a:t>Possibility to upload or create and deliver content related to educational materials.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a:effectLst/>
                <a:latin typeface="Barlow" panose="00000500000000000000" pitchFamily="2" charset="0"/>
                <a:ea typeface="Calibri" panose="020F0502020204030204" pitchFamily="34" charset="0"/>
                <a:cs typeface="Times New Roman" panose="02020603050405020304" pitchFamily="18" charset="0"/>
              </a:rPr>
              <a:t>Monitor the student participation and continuous assessment for improvement the learning process and student performance.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a:effectLst/>
                <a:latin typeface="Barlow" panose="00000500000000000000" pitchFamily="2" charset="0"/>
                <a:ea typeface="Calibri" panose="020F0502020204030204" pitchFamily="34" charset="0"/>
                <a:cs typeface="Times New Roman" panose="02020603050405020304" pitchFamily="18" charset="0"/>
              </a:rPr>
              <a:t>Tool for interactive features such threaded discussions, video conferencing, forums, etc.</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8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3.3 Setting and functionalities of LMS:</a:t>
            </a:r>
            <a:endParaRPr lang="es-ES" sz="2800" b="1">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0D426000-C8B5-A9FB-3F53-FB9FBDC924F5}"/>
              </a:ext>
            </a:extLst>
          </p:cNvPr>
          <p:cNvSpPr txBox="1"/>
          <p:nvPr/>
        </p:nvSpPr>
        <p:spPr>
          <a:xfrm>
            <a:off x="886691" y="2399683"/>
            <a:ext cx="10072255" cy="707630"/>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functionalities of a LMS are defined in most cases by the developer. However, minimal functionalities should be provided by any LMS.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0A502712-6C40-568C-4A2C-280B499B6B23}"/>
              </a:ext>
            </a:extLst>
          </p:cNvPr>
          <p:cNvSpPr txBox="1"/>
          <p:nvPr/>
        </p:nvSpPr>
        <p:spPr>
          <a:xfrm>
            <a:off x="1191491" y="3182655"/>
            <a:ext cx="8908473" cy="2937471"/>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r>
              <a:rPr lang="en-GB" sz="1800" u="sng">
                <a:effectLst/>
                <a:latin typeface="Barlow" panose="00000500000000000000" pitchFamily="2" charset="0"/>
                <a:ea typeface="Calibri" panose="020F0502020204030204" pitchFamily="34" charset="0"/>
                <a:cs typeface="Times New Roman" panose="02020603050405020304" pitchFamily="18" charset="0"/>
              </a:rPr>
              <a:t>Reports</a:t>
            </a:r>
          </a:p>
          <a:p>
            <a:pPr marL="342900" lvl="0" indent="-342900" algn="just">
              <a:lnSpc>
                <a:spcPct val="115000"/>
              </a:lnSpc>
              <a:buFont typeface="Wingdings" panose="05000000000000000000" pitchFamily="2" charset="2"/>
              <a:buChar char=""/>
            </a:pPr>
            <a:endParaRPr lang="en-GB" u="sng">
              <a:latin typeface="Barlow" panose="00000500000000000000"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u="sng">
                <a:effectLst/>
                <a:latin typeface="Barlow" panose="00000500000000000000" pitchFamily="2" charset="0"/>
                <a:ea typeface="Calibri" panose="020F0502020204030204" pitchFamily="34" charset="0"/>
                <a:cs typeface="Times New Roman" panose="02020603050405020304" pitchFamily="18" charset="0"/>
              </a:rPr>
              <a:t>Analysis</a:t>
            </a:r>
          </a:p>
          <a:p>
            <a:pPr marL="342900" lvl="0" indent="-342900" algn="just">
              <a:lnSpc>
                <a:spcPct val="115000"/>
              </a:lnSpc>
              <a:buFont typeface="Wingdings" panose="05000000000000000000" pitchFamily="2" charset="2"/>
              <a:buChar char=""/>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u="sng">
                <a:effectLst/>
                <a:latin typeface="Barlow" panose="00000500000000000000" pitchFamily="2" charset="0"/>
                <a:ea typeface="Calibri" panose="020F0502020204030204" pitchFamily="34" charset="0"/>
                <a:cs typeface="Times New Roman" panose="02020603050405020304" pitchFamily="18" charset="0"/>
              </a:rPr>
              <a:t>Customization</a:t>
            </a:r>
          </a:p>
          <a:p>
            <a:pPr marL="342900" lvl="0" indent="-342900" algn="just">
              <a:lnSpc>
                <a:spcPct val="115000"/>
              </a:lnSpc>
              <a:buFont typeface="Wingdings" panose="05000000000000000000" pitchFamily="2" charset="2"/>
              <a:buChar char=""/>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u="sng">
                <a:effectLst/>
                <a:latin typeface="Barlow" panose="00000500000000000000" pitchFamily="2" charset="0"/>
                <a:ea typeface="Calibri" panose="020F0502020204030204" pitchFamily="34" charset="0"/>
                <a:cs typeface="Times New Roman" panose="02020603050405020304" pitchFamily="18" charset="0"/>
              </a:rPr>
              <a:t>Assessment</a:t>
            </a:r>
          </a:p>
          <a:p>
            <a:pPr marL="342900" lvl="0" indent="-342900" algn="just">
              <a:lnSpc>
                <a:spcPct val="115000"/>
              </a:lnSpc>
              <a:buFont typeface="Wingdings" panose="05000000000000000000" pitchFamily="2" charset="2"/>
              <a:buChar char=""/>
            </a:pPr>
            <a:endParaRPr lang="en-GB" u="sng">
              <a:latin typeface="Barlow" panose="00000500000000000000"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u="sng">
                <a:effectLst/>
                <a:latin typeface="Barlow" panose="00000500000000000000" pitchFamily="2" charset="0"/>
                <a:ea typeface="Calibri" panose="020F0502020204030204" pitchFamily="34" charset="0"/>
                <a:cs typeface="Times New Roman" panose="02020603050405020304" pitchFamily="18" charset="0"/>
              </a:rPr>
              <a:t>Communication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47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3.4 LMS – challenges and advantages:</a:t>
            </a:r>
            <a:endParaRPr lang="es-ES" sz="2800" b="1">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457879E1-157E-FFBD-905F-C6F71A054B36}"/>
              </a:ext>
            </a:extLst>
          </p:cNvPr>
          <p:cNvSpPr txBox="1"/>
          <p:nvPr/>
        </p:nvSpPr>
        <p:spPr>
          <a:xfrm>
            <a:off x="921327" y="2256574"/>
            <a:ext cx="10349346" cy="3065711"/>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advantages of LMS in learning process are well known by the institutions, which are using the system. At least three major benefits can be identified when a LMS is implemented and use in learning process.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challenges are also high when a LMS is implemented for more than one programme study. The digital templates for courses, presentations, videos and software applications must cover all aspects related to the development of educational materials. One major challenge is related to harmonization and exchange of information between two learning management systems. Trainees from different companies</a:t>
            </a:r>
            <a:r>
              <a:rPr lang="en-GB">
                <a:latin typeface="Barlow" panose="00000500000000000000" pitchFamily="2" charset="0"/>
                <a:ea typeface="Calibri" panose="020F0502020204030204" pitchFamily="34" charset="0"/>
                <a:cs typeface="Times New Roman" panose="02020603050405020304" pitchFamily="18" charset="0"/>
              </a:rPr>
              <a:t>, </a:t>
            </a:r>
            <a:r>
              <a:rPr lang="en-GB" sz="1800" err="1">
                <a:effectLst/>
                <a:latin typeface="Barlow" panose="00000500000000000000" pitchFamily="2" charset="0"/>
                <a:ea typeface="Calibri" panose="020F0502020204030204" pitchFamily="34" charset="0"/>
                <a:cs typeface="Times New Roman" panose="02020603050405020304" pitchFamily="18" charset="0"/>
              </a:rPr>
              <a:t>centers</a:t>
            </a:r>
            <a:r>
              <a:rPr lang="en-GB" sz="1800">
                <a:effectLst/>
                <a:latin typeface="Barlow" panose="00000500000000000000" pitchFamily="2" charset="0"/>
                <a:ea typeface="Calibri" panose="020F0502020204030204" pitchFamily="34" charset="0"/>
                <a:cs typeface="Times New Roman" panose="02020603050405020304" pitchFamily="18" charset="0"/>
              </a:rPr>
              <a:t>, etc., should be able to exchange information with other colleagues using the features of the LMS.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84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63779" y="410415"/>
            <a:ext cx="11248588" cy="1325563"/>
          </a:xfrm>
        </p:spPr>
        <p:txBody>
          <a:bodyPr>
            <a:normAutofit/>
          </a:bodyPr>
          <a:lstStyle/>
          <a:p>
            <a:r>
              <a:rPr lang="en-US" sz="3200" b="1">
                <a:solidFill>
                  <a:srgbClr val="2B5E1C"/>
                </a:solidFill>
                <a:latin typeface="Barlow" panose="00000500000000000000" pitchFamily="2" charset="0"/>
              </a:rPr>
              <a:t>4. Welding Simulators</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a:solidFill>
                <a:srgbClr val="2B5E1C"/>
              </a:solidFill>
              <a:latin typeface="Barlow" panose="00000500000000000000" pitchFamily="2" charset="0"/>
            </a:endParaRPr>
          </a:p>
        </p:txBody>
      </p:sp>
      <p:sp>
        <p:nvSpPr>
          <p:cNvPr id="8" name="CuadroTexto 7">
            <a:extLst>
              <a:ext uri="{FF2B5EF4-FFF2-40B4-BE49-F238E27FC236}">
                <a16:creationId xmlns:a16="http://schemas.microsoft.com/office/drawing/2014/main" id="{DBC1E8BA-1B32-626B-63B0-152D234553FE}"/>
              </a:ext>
            </a:extLst>
          </p:cNvPr>
          <p:cNvSpPr txBox="1"/>
          <p:nvPr/>
        </p:nvSpPr>
        <p:spPr>
          <a:xfrm>
            <a:off x="1464855" y="2413658"/>
            <a:ext cx="8823121" cy="1981825"/>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technological evolution has allowed the use of simulators for the training of welding trainees in order to obtain the necessary skills for insertion in the labour market or improve their skills. Most modern simulators are run by a personal computer and employ software, which enables a variety of processes. These include setting up (i.e. selection of base materials, weld type, weld settings, etc.), performance assessment, and provision of feedback, in line with the second and third training principles.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45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4.1 Welding simulators systems:</a:t>
            </a:r>
            <a:endParaRPr lang="es-ES" sz="2800" b="1">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129333D4-9B0D-563F-C163-B1653EF37878}"/>
              </a:ext>
            </a:extLst>
          </p:cNvPr>
          <p:cNvSpPr txBox="1"/>
          <p:nvPr/>
        </p:nvSpPr>
        <p:spPr>
          <a:xfrm>
            <a:off x="962890" y="2399683"/>
            <a:ext cx="10266219" cy="2937471"/>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Welding simulators are built using modern technologies like Virtual Reality (VR) or Augmented Reality (AR). These technologies provide the simulator display and visual feedback. In VR systems, a Head Mounted Display (HMD) creates the LVE. The welder cannot see the actual gun and welding surfaces; instead, they see a virtual representation of these projected onto the HMD. In AR systems, a digital image or animation is superimposed on the real image that can be viewed through monitors. Unlike the VR systems, in the AR systems, the welder can see the gun and welding surfaces they are interacting with. In both VR and AR systems, virtual imagery is used to provide visual feedback. A separate monitor is also generally included to allow instructors to view student performance and review feedback after welding completion.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51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pic>
        <p:nvPicPr>
          <p:cNvPr id="2" name="Picture 2085752652">
            <a:extLst>
              <a:ext uri="{FF2B5EF4-FFF2-40B4-BE49-F238E27FC236}">
                <a16:creationId xmlns:a16="http://schemas.microsoft.com/office/drawing/2014/main" id="{E96621E4-AE76-83A3-4BBE-0AFBB1F7C5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371" y="902963"/>
            <a:ext cx="5489028" cy="4096983"/>
          </a:xfrm>
          <a:prstGeom prst="rect">
            <a:avLst/>
          </a:prstGeom>
          <a:noFill/>
        </p:spPr>
      </p:pic>
      <p:pic>
        <p:nvPicPr>
          <p:cNvPr id="4" name="Picture 1835489589">
            <a:extLst>
              <a:ext uri="{FF2B5EF4-FFF2-40B4-BE49-F238E27FC236}">
                <a16:creationId xmlns:a16="http://schemas.microsoft.com/office/drawing/2014/main" id="{86D79AC6-E34A-09BF-04B1-48253C1F29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6344" y="888456"/>
            <a:ext cx="4166599" cy="4248234"/>
          </a:xfrm>
          <a:prstGeom prst="rect">
            <a:avLst/>
          </a:prstGeom>
          <a:noFill/>
        </p:spPr>
      </p:pic>
      <p:sp>
        <p:nvSpPr>
          <p:cNvPr id="6" name="CuadroTexto 5">
            <a:extLst>
              <a:ext uri="{FF2B5EF4-FFF2-40B4-BE49-F238E27FC236}">
                <a16:creationId xmlns:a16="http://schemas.microsoft.com/office/drawing/2014/main" id="{83572252-1C32-1DFA-3276-23FF31478F93}"/>
              </a:ext>
            </a:extLst>
          </p:cNvPr>
          <p:cNvSpPr txBox="1"/>
          <p:nvPr/>
        </p:nvSpPr>
        <p:spPr>
          <a:xfrm>
            <a:off x="8131278" y="5257488"/>
            <a:ext cx="2143432" cy="369332"/>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Virtual Reality (VR) </a:t>
            </a:r>
            <a:endParaRPr lang="en-GB"/>
          </a:p>
        </p:txBody>
      </p:sp>
      <p:sp>
        <p:nvSpPr>
          <p:cNvPr id="8" name="CuadroTexto 7">
            <a:extLst>
              <a:ext uri="{FF2B5EF4-FFF2-40B4-BE49-F238E27FC236}">
                <a16:creationId xmlns:a16="http://schemas.microsoft.com/office/drawing/2014/main" id="{9D47F204-324C-7E79-B4F6-6708762623BF}"/>
              </a:ext>
            </a:extLst>
          </p:cNvPr>
          <p:cNvSpPr txBox="1"/>
          <p:nvPr/>
        </p:nvSpPr>
        <p:spPr>
          <a:xfrm>
            <a:off x="2389240" y="5257488"/>
            <a:ext cx="2546554" cy="369332"/>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Augmented Reality (AR)</a:t>
            </a:r>
            <a:endParaRPr lang="en-GB"/>
          </a:p>
        </p:txBody>
      </p:sp>
    </p:spTree>
    <p:extLst>
      <p:ext uri="{BB962C8B-B14F-4D97-AF65-F5344CB8AC3E}">
        <p14:creationId xmlns:p14="http://schemas.microsoft.com/office/powerpoint/2010/main" val="164245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a:extLst>
              <a:ext uri="{FF2B5EF4-FFF2-40B4-BE49-F238E27FC236}">
                <a16:creationId xmlns:a16="http://schemas.microsoft.com/office/drawing/2014/main" id="{4756114E-54D1-91C0-5A12-6D64E8EED28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5047" cy="6858000"/>
          </a:xfrm>
        </p:spPr>
      </p:pic>
      <p:sp>
        <p:nvSpPr>
          <p:cNvPr id="2" name="Title 1">
            <a:extLst>
              <a:ext uri="{FF2B5EF4-FFF2-40B4-BE49-F238E27FC236}">
                <a16:creationId xmlns:a16="http://schemas.microsoft.com/office/drawing/2014/main" id="{76A87E0E-8A73-CB43-6027-D34CCF24505F}"/>
              </a:ext>
            </a:extLst>
          </p:cNvPr>
          <p:cNvSpPr>
            <a:spLocks noGrp="1"/>
          </p:cNvSpPr>
          <p:nvPr>
            <p:ph type="title"/>
          </p:nvPr>
        </p:nvSpPr>
        <p:spPr/>
        <p:txBody>
          <a:bodyPr/>
          <a:lstStyle/>
          <a:p>
            <a:r>
              <a:rPr lang="en-US" b="1">
                <a:solidFill>
                  <a:schemeClr val="bg1"/>
                </a:solidFill>
                <a:latin typeface="Barlow" panose="00000500000000000000" pitchFamily="2" charset="0"/>
              </a:rPr>
              <a:t>Agenda</a:t>
            </a:r>
          </a:p>
        </p:txBody>
      </p:sp>
      <p:sp>
        <p:nvSpPr>
          <p:cNvPr id="6" name="TextBox 5">
            <a:extLst>
              <a:ext uri="{FF2B5EF4-FFF2-40B4-BE49-F238E27FC236}">
                <a16:creationId xmlns:a16="http://schemas.microsoft.com/office/drawing/2014/main" id="{4A7B886B-E3DD-89BD-96D9-17A3077A8E57}"/>
              </a:ext>
            </a:extLst>
          </p:cNvPr>
          <p:cNvSpPr txBox="1"/>
          <p:nvPr/>
        </p:nvSpPr>
        <p:spPr>
          <a:xfrm>
            <a:off x="2153216" y="3105339"/>
            <a:ext cx="8473220" cy="2246769"/>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Barlow" panose="00000500000000000000" pitchFamily="2" charset="0"/>
              </a:rPr>
              <a:t>Training Digital Tools and Methodology</a:t>
            </a:r>
          </a:p>
          <a:p>
            <a:pPr marL="285750" indent="-285750">
              <a:buFont typeface="Arial" panose="020B0604020202020204" pitchFamily="34" charset="0"/>
              <a:buChar char="•"/>
            </a:pPr>
            <a:endParaRPr lang="en-US" sz="2800">
              <a:solidFill>
                <a:schemeClr val="bg1"/>
              </a:solidFill>
              <a:latin typeface="Barlow" panose="00000500000000000000" pitchFamily="2" charset="0"/>
            </a:endParaRPr>
          </a:p>
          <a:p>
            <a:pPr marL="285750" indent="-285750">
              <a:buFont typeface="Arial" panose="020B0604020202020204" pitchFamily="34" charset="0"/>
              <a:buChar char="•"/>
            </a:pPr>
            <a:r>
              <a:rPr lang="en-US" sz="2800">
                <a:solidFill>
                  <a:schemeClr val="bg1"/>
                </a:solidFill>
                <a:latin typeface="Barlow" panose="00000500000000000000" pitchFamily="2" charset="0"/>
              </a:rPr>
              <a:t>Learning Management System (LMS)</a:t>
            </a:r>
          </a:p>
          <a:p>
            <a:pPr marL="285750" indent="-285750">
              <a:buFont typeface="Arial" panose="020B0604020202020204" pitchFamily="34" charset="0"/>
              <a:buChar char="•"/>
            </a:pPr>
            <a:endParaRPr lang="en-US" sz="2800">
              <a:solidFill>
                <a:schemeClr val="bg1"/>
              </a:solidFill>
              <a:latin typeface="Barlow" panose="00000500000000000000" pitchFamily="2" charset="0"/>
            </a:endParaRPr>
          </a:p>
          <a:p>
            <a:pPr marL="285750" indent="-285750">
              <a:buFont typeface="Arial" panose="020B0604020202020204" pitchFamily="34" charset="0"/>
              <a:buChar char="•"/>
            </a:pPr>
            <a:r>
              <a:rPr lang="en-US" sz="2800">
                <a:solidFill>
                  <a:schemeClr val="bg1"/>
                </a:solidFill>
                <a:latin typeface="Barlow" panose="00000500000000000000" pitchFamily="2" charset="0"/>
              </a:rPr>
              <a:t>Welding Simulators</a:t>
            </a:r>
          </a:p>
        </p:txBody>
      </p:sp>
    </p:spTree>
    <p:extLst>
      <p:ext uri="{BB962C8B-B14F-4D97-AF65-F5344CB8AC3E}">
        <p14:creationId xmlns:p14="http://schemas.microsoft.com/office/powerpoint/2010/main" val="397952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4.2 Augmented Reality:</a:t>
            </a:r>
            <a:endParaRPr lang="es-ES" sz="2800" b="1">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EA74EFA6-D3A7-861B-A299-D4FE9F231FD5}"/>
              </a:ext>
            </a:extLst>
          </p:cNvPr>
          <p:cNvSpPr txBox="1"/>
          <p:nvPr/>
        </p:nvSpPr>
        <p:spPr>
          <a:xfrm>
            <a:off x="645952" y="2399683"/>
            <a:ext cx="10529455" cy="2300373"/>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Augmented Reality (AR) technology allows the blending the real and virtual worlds. AR applications can translate that particular coded image into a virtual item on the screen. Some camera apps even include the option to add virtual elements to a photo, along with some measure of 3D sensing that allows them to move around the picture as if they were part of the scene. AR is a live direct or composite view of a physical, real-world environment superimposed with virtual elements, which have augmented (enhanced) by computer-generated sensory input such as sound, video, graphics or GPS data. The most common applications known by users are related to QR scanning codes and games such </a:t>
            </a:r>
            <a:r>
              <a:rPr lang="en-GB" sz="1800" err="1">
                <a:effectLst/>
                <a:latin typeface="Barlow" panose="00000500000000000000" pitchFamily="2" charset="0"/>
                <a:ea typeface="Calibri" panose="020F0502020204030204" pitchFamily="34" charset="0"/>
                <a:cs typeface="Times New Roman" panose="02020603050405020304" pitchFamily="18" charset="0"/>
              </a:rPr>
              <a:t>Pokemon</a:t>
            </a:r>
            <a:r>
              <a:rPr lang="en-GB" sz="1800">
                <a:effectLst/>
                <a:latin typeface="Barlow" panose="00000500000000000000" pitchFamily="2" charset="0"/>
                <a:ea typeface="Calibri" panose="020F0502020204030204" pitchFamily="34" charset="0"/>
                <a:cs typeface="Times New Roman" panose="02020603050405020304" pitchFamily="18" charset="0"/>
              </a:rPr>
              <a:t> Go.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358580871">
            <a:extLst>
              <a:ext uri="{FF2B5EF4-FFF2-40B4-BE49-F238E27FC236}">
                <a16:creationId xmlns:a16="http://schemas.microsoft.com/office/drawing/2014/main" id="{BD8E6945-7476-1C8C-1D41-141D52B3679B}"/>
              </a:ext>
            </a:extLst>
          </p:cNvPr>
          <p:cNvPicPr>
            <a:picLocks noChangeAspect="1"/>
          </p:cNvPicPr>
          <p:nvPr/>
        </p:nvPicPr>
        <p:blipFill rotWithShape="1">
          <a:blip r:embed="rId3">
            <a:extLst>
              <a:ext uri="{28A0092B-C50C-407E-A947-70E740481C1C}">
                <a14:useLocalDpi xmlns:a14="http://schemas.microsoft.com/office/drawing/2010/main" val="0"/>
              </a:ext>
            </a:extLst>
          </a:blip>
          <a:srcRect l="23906" r="24117"/>
          <a:stretch/>
        </p:blipFill>
        <p:spPr bwMode="auto">
          <a:xfrm>
            <a:off x="1367732" y="4700056"/>
            <a:ext cx="8482365" cy="15665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080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4.3 Virtual Reality:</a:t>
            </a:r>
            <a:endParaRPr lang="es-ES" sz="2800" b="1">
              <a:solidFill>
                <a:srgbClr val="2B5E1C"/>
              </a:solidFill>
              <a:latin typeface="Barlow" panose="00000500000000000000" pitchFamily="2" charset="0"/>
              <a:ea typeface="+mj-ea"/>
              <a:cs typeface="+mj-cs"/>
            </a:endParaRPr>
          </a:p>
        </p:txBody>
      </p:sp>
      <p:pic>
        <p:nvPicPr>
          <p:cNvPr id="4" name="Picture 1270694245">
            <a:extLst>
              <a:ext uri="{FF2B5EF4-FFF2-40B4-BE49-F238E27FC236}">
                <a16:creationId xmlns:a16="http://schemas.microsoft.com/office/drawing/2014/main" id="{B7606DCC-9184-B0BF-C2DE-65C21AFE5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2240103"/>
            <a:ext cx="4679546" cy="3436713"/>
          </a:xfrm>
          <a:prstGeom prst="rect">
            <a:avLst/>
          </a:prstGeom>
          <a:noFill/>
        </p:spPr>
      </p:pic>
      <p:sp>
        <p:nvSpPr>
          <p:cNvPr id="7" name="CuadroTexto 6">
            <a:extLst>
              <a:ext uri="{FF2B5EF4-FFF2-40B4-BE49-F238E27FC236}">
                <a16:creationId xmlns:a16="http://schemas.microsoft.com/office/drawing/2014/main" id="{7902811E-8A26-47A4-AFAD-995F53CF56E3}"/>
              </a:ext>
            </a:extLst>
          </p:cNvPr>
          <p:cNvSpPr txBox="1"/>
          <p:nvPr/>
        </p:nvSpPr>
        <p:spPr>
          <a:xfrm>
            <a:off x="838604" y="2240103"/>
            <a:ext cx="5257396" cy="3416320"/>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Virtual Reality (VR) technology aims to create realistic 3D environment that user can perceive as real. The user can even interact with in realistic way. The LVE can be created on a display computer or on VR headset (HMD). </a:t>
            </a:r>
          </a:p>
          <a:p>
            <a:endParaRPr lang="en-GB" sz="1800">
              <a:effectLst/>
              <a:latin typeface="Barlow" panose="00000500000000000000" pitchFamily="2" charset="0"/>
              <a:ea typeface="Calibri" panose="020F0502020204030204" pitchFamily="34" charset="0"/>
              <a:cs typeface="Times New Roman" panose="02020603050405020304" pitchFamily="18" charset="0"/>
            </a:endParaRPr>
          </a:p>
          <a:p>
            <a:r>
              <a:rPr lang="en-GB" sz="1800">
                <a:effectLst/>
                <a:latin typeface="Barlow" panose="00000500000000000000" pitchFamily="2" charset="0"/>
                <a:ea typeface="Calibri" panose="020F0502020204030204" pitchFamily="34" charset="0"/>
                <a:cs typeface="Times New Roman" panose="02020603050405020304" pitchFamily="18" charset="0"/>
              </a:rPr>
              <a:t>A VR headset can integrate both hardware and software components and can include only software components but, in this case, a computer is required. A complete VR device should contain the necessary components in order to provide best experience</a:t>
            </a:r>
            <a:endParaRPr lang="es-ES"/>
          </a:p>
        </p:txBody>
      </p:sp>
    </p:spTree>
    <p:extLst>
      <p:ext uri="{BB962C8B-B14F-4D97-AF65-F5344CB8AC3E}">
        <p14:creationId xmlns:p14="http://schemas.microsoft.com/office/powerpoint/2010/main" val="294848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4.4 Difference between welding simulator and real welding system:</a:t>
            </a:r>
            <a:endParaRPr lang="es-ES" sz="2800" b="1">
              <a:solidFill>
                <a:srgbClr val="2B5E1C"/>
              </a:solidFill>
              <a:latin typeface="Barlow" panose="00000500000000000000" pitchFamily="2" charset="0"/>
              <a:ea typeface="+mj-ea"/>
              <a:cs typeface="+mj-cs"/>
            </a:endParaRPr>
          </a:p>
        </p:txBody>
      </p:sp>
      <p:pic>
        <p:nvPicPr>
          <p:cNvPr id="2" name="Picture 485969207">
            <a:extLst>
              <a:ext uri="{FF2B5EF4-FFF2-40B4-BE49-F238E27FC236}">
                <a16:creationId xmlns:a16="http://schemas.microsoft.com/office/drawing/2014/main" id="{27D9DFAB-4DC0-E2ED-6FE6-4BBB43C8AD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9364" y="2407879"/>
            <a:ext cx="8342890" cy="3511890"/>
          </a:xfrm>
          <a:prstGeom prst="rect">
            <a:avLst/>
          </a:prstGeom>
          <a:noFill/>
        </p:spPr>
      </p:pic>
    </p:spTree>
    <p:extLst>
      <p:ext uri="{BB962C8B-B14F-4D97-AF65-F5344CB8AC3E}">
        <p14:creationId xmlns:p14="http://schemas.microsoft.com/office/powerpoint/2010/main" val="425645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4.4 Set-up of welding simulators:</a:t>
            </a:r>
            <a:endParaRPr lang="es-ES" sz="2800" b="1">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7D527B6D-FF59-2C11-EA45-DC93E5414445}"/>
              </a:ext>
            </a:extLst>
          </p:cNvPr>
          <p:cNvSpPr txBox="1"/>
          <p:nvPr/>
        </p:nvSpPr>
        <p:spPr>
          <a:xfrm>
            <a:off x="645952" y="3040920"/>
            <a:ext cx="10529454" cy="1663276"/>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We can find different configurations depends on the manufacturer that we choose. In all cases, the welding simulator includes a complete user manual (pdf-doc, online or both). These tend to be more or less extensive depending on the benefits they offer. For example, the first and one of the most completed welding simulation solutions called “SOLDAMATIC” includes an owner´s manual with a dedicated section about set-up tasks. Normally these tasks are grouped in: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60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pic>
        <p:nvPicPr>
          <p:cNvPr id="2" name="Picture 550305396">
            <a:extLst>
              <a:ext uri="{FF2B5EF4-FFF2-40B4-BE49-F238E27FC236}">
                <a16:creationId xmlns:a16="http://schemas.microsoft.com/office/drawing/2014/main" id="{BF5CC5BF-A487-C1EE-7B41-F15FEF68D8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99" y="1219201"/>
            <a:ext cx="11180001" cy="3325091"/>
          </a:xfrm>
          <a:prstGeom prst="rect">
            <a:avLst/>
          </a:prstGeom>
          <a:noFill/>
        </p:spPr>
      </p:pic>
    </p:spTree>
    <p:extLst>
      <p:ext uri="{BB962C8B-B14F-4D97-AF65-F5344CB8AC3E}">
        <p14:creationId xmlns:p14="http://schemas.microsoft.com/office/powerpoint/2010/main" val="161646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pic>
        <p:nvPicPr>
          <p:cNvPr id="3" name="Picture 965426182">
            <a:extLst>
              <a:ext uri="{FF2B5EF4-FFF2-40B4-BE49-F238E27FC236}">
                <a16:creationId xmlns:a16="http://schemas.microsoft.com/office/drawing/2014/main" id="{BDD4653F-EBFA-24FF-D680-D592DA974C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785" y="717816"/>
            <a:ext cx="10736430" cy="3369275"/>
          </a:xfrm>
          <a:prstGeom prst="rect">
            <a:avLst/>
          </a:prstGeom>
          <a:noFill/>
        </p:spPr>
      </p:pic>
    </p:spTree>
    <p:extLst>
      <p:ext uri="{BB962C8B-B14F-4D97-AF65-F5344CB8AC3E}">
        <p14:creationId xmlns:p14="http://schemas.microsoft.com/office/powerpoint/2010/main" val="393245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706525" y="2004923"/>
            <a:ext cx="476472" cy="315203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Process Selection</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7905545" y="1826606"/>
            <a:ext cx="476472" cy="326884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Pulse Welding</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666727" y="3612749"/>
            <a:ext cx="476472" cy="315203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Welding Procedures</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267838" y="2588438"/>
            <a:ext cx="2213145" cy="188575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Choose welding processes that are inherently more environmentally friendly.</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394521" y="2691306"/>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Pulse welding can reduce heat input, minimize distortion, and can reduce overall energy consumption.</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2" y="4158717"/>
            <a:ext cx="2509091" cy="20269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Make use of standardized procedures that focus on achieving the desired weld quality with the least energy consumption.</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5582002" y="4175282"/>
            <a:ext cx="2509091" cy="20269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Adjust welding parameters such as voltage, current, and travel speed to optimize energy consumption while maintaining weld quality</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9620454" y="3102821"/>
            <a:ext cx="476472" cy="4223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Optimized Welding Parameters</a:t>
            </a:r>
          </a:p>
        </p:txBody>
      </p:sp>
    </p:spTree>
    <p:extLst>
      <p:ext uri="{BB962C8B-B14F-4D97-AF65-F5344CB8AC3E}">
        <p14:creationId xmlns:p14="http://schemas.microsoft.com/office/powerpoint/2010/main" val="34426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887671" y="1823778"/>
            <a:ext cx="476472" cy="351432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Advanced Power Sources</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7905545" y="1826606"/>
            <a:ext cx="476472" cy="326884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Scheduled Maintenance</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404148" y="3104492"/>
            <a:ext cx="476472" cy="387923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Use Power Factor Correction</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395192" y="2588437"/>
            <a:ext cx="2509091" cy="198862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Invest in advanced welding machines with inverter technology and high energy efficiency.</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394521" y="2691306"/>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Maintain welding equipment regularly to ensure optimal performance.</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3" y="4158717"/>
            <a:ext cx="2044398" cy="16921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Power factor correction devices can be used to improve the efficiency of electrical systems.</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6838703" y="4288860"/>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Turn off welding machines and related equipment when are not in use </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10247070" y="3775442"/>
            <a:ext cx="476472" cy="291259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Idle-Time Reduction</a:t>
            </a:r>
          </a:p>
        </p:txBody>
      </p:sp>
    </p:spTree>
    <p:extLst>
      <p:ext uri="{BB962C8B-B14F-4D97-AF65-F5344CB8AC3E}">
        <p14:creationId xmlns:p14="http://schemas.microsoft.com/office/powerpoint/2010/main" val="111875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887671" y="1823778"/>
            <a:ext cx="476472" cy="351432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Energy Recovery Systems</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6953968" y="2177167"/>
            <a:ext cx="476472" cy="230542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Cold and Micro </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404148" y="3104492"/>
            <a:ext cx="476472" cy="387923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Lightweight Materials</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395192" y="2588437"/>
            <a:ext cx="2509091" cy="198862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Install energy recovery systems that save and reuse energy generated during the welding process.</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8040400" y="2535520"/>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Choose cold welding methods that require less heat input, reducing energy consumption and minimizing thermal impact.</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3" y="4158717"/>
            <a:ext cx="2044398" cy="16921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lightweight materials and advanced alloys, which may require less energy to weld.</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6838703" y="4288860"/>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precise cutting and fitting contributes to energy efficiency.</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10247070" y="3775442"/>
            <a:ext cx="476472" cy="291259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Material Efficiency</a:t>
            </a:r>
          </a:p>
        </p:txBody>
      </p:sp>
      <p:sp>
        <p:nvSpPr>
          <p:cNvPr id="2" name="Oval 1">
            <a:extLst>
              <a:ext uri="{FF2B5EF4-FFF2-40B4-BE49-F238E27FC236}">
                <a16:creationId xmlns:a16="http://schemas.microsoft.com/office/drawing/2014/main" id="{BEAB2E08-578D-B18C-AE38-A0E0C7C0C6ED}"/>
              </a:ext>
            </a:extLst>
          </p:cNvPr>
          <p:cNvSpPr/>
          <p:nvPr/>
        </p:nvSpPr>
        <p:spPr>
          <a:xfrm>
            <a:off x="9954183" y="1991914"/>
            <a:ext cx="2305422" cy="188575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micro-welding for precision of small components, which reduces the total amount of material and energy required</a:t>
            </a:r>
            <a:endParaRPr lang="en-US" sz="1600"/>
          </a:p>
        </p:txBody>
      </p:sp>
    </p:spTree>
    <p:extLst>
      <p:ext uri="{BB962C8B-B14F-4D97-AF65-F5344CB8AC3E}">
        <p14:creationId xmlns:p14="http://schemas.microsoft.com/office/powerpoint/2010/main" val="316990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934868" y="1569936"/>
            <a:ext cx="476472" cy="404042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Energy-Efficient Consumables</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8029109" y="1976720"/>
            <a:ext cx="476472" cy="285728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Water-Based Fluxes</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475775" y="3289481"/>
            <a:ext cx="476472" cy="365053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Green Filler Materials</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562872" y="2590509"/>
            <a:ext cx="2799030" cy="221743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welding consumables with high deposition rates and low environmental </a:t>
            </a:r>
            <a:r>
              <a:rPr lang="en-US" sz="1600" err="1"/>
              <a:t>impact,e.g</a:t>
            </a:r>
            <a:r>
              <a:rPr lang="en-US" sz="1600"/>
              <a:t>. lower resistance and improved conductivity</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400370" y="2492232"/>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more environmentally friendly and produce fewer emissions</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3" y="4158717"/>
            <a:ext cx="2044398" cy="16921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made from recycled or sustainable materials with high deposition rate .</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6546745" y="4231250"/>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shielding and protective gases with lower global warming potentials (GWPs) to reduce greenhouse gas emissions.</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9817330" y="3394616"/>
            <a:ext cx="476472" cy="344026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Reduced Gas Emissions</a:t>
            </a:r>
          </a:p>
        </p:txBody>
      </p:sp>
    </p:spTree>
    <p:extLst>
      <p:ext uri="{BB962C8B-B14F-4D97-AF65-F5344CB8AC3E}">
        <p14:creationId xmlns:p14="http://schemas.microsoft.com/office/powerpoint/2010/main" val="166309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1. Introduction</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2537105"/>
          </a:xfrm>
          <a:prstGeom prst="rect">
            <a:avLst/>
          </a:prstGeom>
          <a:noFill/>
        </p:spPr>
        <p:txBody>
          <a:bodyPr wrap="square" rtlCol="0">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present document ensures the accumulation of digital skills necessary for the use of digital devices that create virtual and augmented reality. The implementation of the virtual environment and augmented reality in the practical training of future welders ensures the access of the new generation to a training mode close to the reality in which they live and carry out their daily activities.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module deals with aspects regarding the methodology and tools used in digital training, learning management systems and a brief presentation of welding simulators.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249024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491646" y="2013158"/>
            <a:ext cx="476472" cy="315397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Recycling and Reusing </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7710915" y="995488"/>
            <a:ext cx="476472" cy="481974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Energy-Efficient Facility Designation</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475775" y="3289481"/>
            <a:ext cx="476472" cy="365053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Energy-Efficient Lighting</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037911" y="2660690"/>
            <a:ext cx="2305422" cy="194943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reduces the need for new production and minimizes the environmental impact</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708057" y="2430329"/>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Proper insulation, natural lighting, and ventilation can contribute to the total energy savings.</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3" y="4158717"/>
            <a:ext cx="2044398" cy="16921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LED lighting may provide adequate illumination with lower energy consumption</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5771410" y="4097061"/>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to monitor and control energy usage during welding operations</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9527001" y="2756574"/>
            <a:ext cx="476472" cy="449648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Energy Management Systems</a:t>
            </a:r>
          </a:p>
        </p:txBody>
      </p:sp>
    </p:spTree>
    <p:extLst>
      <p:ext uri="{BB962C8B-B14F-4D97-AF65-F5344CB8AC3E}">
        <p14:creationId xmlns:p14="http://schemas.microsoft.com/office/powerpoint/2010/main" val="223240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491646" y="2013158"/>
            <a:ext cx="476472" cy="315397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Regulatory Compliance</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7053299" y="1653104"/>
            <a:ext cx="476472" cy="350451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Continuous Improvement</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3968790" y="2978268"/>
            <a:ext cx="424835" cy="434921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Monitor and Rate Energy Usage</a:t>
            </a:r>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3037911" y="2660690"/>
            <a:ext cx="2305422" cy="194943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comply with energy efficiency regulations and standards applicable to welding operations</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8853753" y="2485262"/>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regularly assessments and implementation of new technologies and practices</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62872" y="4158717"/>
            <a:ext cx="2546961" cy="209887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track energy usage during welding processes. Performance rating helps identify areas for improvement and sets targets for energy reduction</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7200108" y="4288859"/>
            <a:ext cx="1821835" cy="160943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evaluate the environmental impact of welding processes </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10103150" y="3518918"/>
            <a:ext cx="476472" cy="326791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Life Cycle Assessment </a:t>
            </a:r>
          </a:p>
        </p:txBody>
      </p:sp>
    </p:spTree>
    <p:extLst>
      <p:ext uri="{BB962C8B-B14F-4D97-AF65-F5344CB8AC3E}">
        <p14:creationId xmlns:p14="http://schemas.microsoft.com/office/powerpoint/2010/main" val="139069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2035458" y="1664879"/>
            <a:ext cx="476472" cy="385543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Automation and Robotics</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5202748" y="2704026"/>
            <a:ext cx="476472" cy="490090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Renewable Energy Sources</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117580" y="-551408"/>
            <a:ext cx="476472" cy="56700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to control energy consumption during welding</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4067864" y="2739639"/>
            <a:ext cx="2305422" cy="194943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Automated systems can optimize welding parameters, reduce errors, and improve the total efficiency</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7663781" y="3994475"/>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powering welding operations by using renewable energy sources such as solar or wind power</a:t>
            </a:r>
            <a:endParaRPr lang="en-US" sz="1600"/>
          </a:p>
        </p:txBody>
      </p:sp>
    </p:spTree>
    <p:extLst>
      <p:ext uri="{BB962C8B-B14F-4D97-AF65-F5344CB8AC3E}">
        <p14:creationId xmlns:p14="http://schemas.microsoft.com/office/powerpoint/2010/main" val="1345408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1" name="Oval 20">
            <a:extLst>
              <a:ext uri="{FF2B5EF4-FFF2-40B4-BE49-F238E27FC236}">
                <a16:creationId xmlns:a16="http://schemas.microsoft.com/office/drawing/2014/main" id="{87B71AE1-020A-F313-3F04-0BEB081B07F0}"/>
              </a:ext>
            </a:extLst>
          </p:cNvPr>
          <p:cNvSpPr/>
          <p:nvPr/>
        </p:nvSpPr>
        <p:spPr>
          <a:xfrm>
            <a:off x="318389" y="3829641"/>
            <a:ext cx="2305422" cy="188575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Low-Emission Gases: </a:t>
            </a:r>
            <a:r>
              <a:rPr lang="en-US" sz="1400"/>
              <a:t>Choose shielding gases that contribute to lower emissions, such as inert gases like argon</a:t>
            </a:r>
            <a:endParaRPr lang="en-US" sz="1600"/>
          </a:p>
        </p:txBody>
      </p:sp>
      <p:grpSp>
        <p:nvGrpSpPr>
          <p:cNvPr id="2" name="Google Shape;10174;p64">
            <a:extLst>
              <a:ext uri="{FF2B5EF4-FFF2-40B4-BE49-F238E27FC236}">
                <a16:creationId xmlns:a16="http://schemas.microsoft.com/office/drawing/2014/main" id="{832B4245-A36F-F6CA-91E7-67004602B700}"/>
              </a:ext>
            </a:extLst>
          </p:cNvPr>
          <p:cNvGrpSpPr/>
          <p:nvPr/>
        </p:nvGrpSpPr>
        <p:grpSpPr>
          <a:xfrm>
            <a:off x="54337" y="1937617"/>
            <a:ext cx="1753609" cy="1627362"/>
            <a:chOff x="4149138" y="4121151"/>
            <a:chExt cx="344065" cy="368644"/>
          </a:xfrm>
        </p:grpSpPr>
        <p:sp>
          <p:nvSpPr>
            <p:cNvPr id="3" name="Google Shape;10175;p64">
              <a:extLst>
                <a:ext uri="{FF2B5EF4-FFF2-40B4-BE49-F238E27FC236}">
                  <a16:creationId xmlns:a16="http://schemas.microsoft.com/office/drawing/2014/main" id="{FCA0A84A-D7BE-1690-FA14-0181C23A253D}"/>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4" name="Google Shape;10176;p64">
              <a:extLst>
                <a:ext uri="{FF2B5EF4-FFF2-40B4-BE49-F238E27FC236}">
                  <a16:creationId xmlns:a16="http://schemas.microsoft.com/office/drawing/2014/main" id="{2019BCC2-1A5F-2CCC-3CE7-5A9BDEB4390F}"/>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6" name="Google Shape;10177;p64">
              <a:extLst>
                <a:ext uri="{FF2B5EF4-FFF2-40B4-BE49-F238E27FC236}">
                  <a16:creationId xmlns:a16="http://schemas.microsoft.com/office/drawing/2014/main" id="{D2F0CD80-16E7-3667-B6DF-585C98B981FF}"/>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7" name="Google Shape;10178;p64">
              <a:extLst>
                <a:ext uri="{FF2B5EF4-FFF2-40B4-BE49-F238E27FC236}">
                  <a16:creationId xmlns:a16="http://schemas.microsoft.com/office/drawing/2014/main" id="{3D41F305-532D-1ECC-E8AA-685CB0E6FEB0}"/>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8" name="Google Shape;10179;p64">
              <a:extLst>
                <a:ext uri="{FF2B5EF4-FFF2-40B4-BE49-F238E27FC236}">
                  <a16:creationId xmlns:a16="http://schemas.microsoft.com/office/drawing/2014/main" id="{CBCCB792-9641-2C83-2E2B-18B5B620C4D2}"/>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1" name="Google Shape;10180;p64">
              <a:extLst>
                <a:ext uri="{FF2B5EF4-FFF2-40B4-BE49-F238E27FC236}">
                  <a16:creationId xmlns:a16="http://schemas.microsoft.com/office/drawing/2014/main" id="{ED75E251-C81B-78C8-F909-F7C11D6602B0}"/>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3" name="Google Shape;10181;p64">
              <a:extLst>
                <a:ext uri="{FF2B5EF4-FFF2-40B4-BE49-F238E27FC236}">
                  <a16:creationId xmlns:a16="http://schemas.microsoft.com/office/drawing/2014/main" id="{5A502D12-A371-45F6-76FC-03F5F25FFEFE}"/>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4" name="Google Shape;10182;p64">
              <a:extLst>
                <a:ext uri="{FF2B5EF4-FFF2-40B4-BE49-F238E27FC236}">
                  <a16:creationId xmlns:a16="http://schemas.microsoft.com/office/drawing/2014/main" id="{0AACA497-187C-E815-A890-E0BCD84FF5C7}"/>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6" name="Google Shape;10183;p64">
              <a:extLst>
                <a:ext uri="{FF2B5EF4-FFF2-40B4-BE49-F238E27FC236}">
                  <a16:creationId xmlns:a16="http://schemas.microsoft.com/office/drawing/2014/main" id="{3D84EFD4-28AF-6AC6-0D79-FDF5606AF9C0}"/>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7" name="Google Shape;10184;p64">
              <a:extLst>
                <a:ext uri="{FF2B5EF4-FFF2-40B4-BE49-F238E27FC236}">
                  <a16:creationId xmlns:a16="http://schemas.microsoft.com/office/drawing/2014/main" id="{6AE37AFC-D78C-CEB6-FFE6-0FF91E9B773F}"/>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8" name="Google Shape;10185;p64">
              <a:extLst>
                <a:ext uri="{FF2B5EF4-FFF2-40B4-BE49-F238E27FC236}">
                  <a16:creationId xmlns:a16="http://schemas.microsoft.com/office/drawing/2014/main" id="{E1D0F896-9759-0F3B-7B7C-59EC93B11E02}"/>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22" name="Google Shape;10186;p64">
              <a:extLst>
                <a:ext uri="{FF2B5EF4-FFF2-40B4-BE49-F238E27FC236}">
                  <a16:creationId xmlns:a16="http://schemas.microsoft.com/office/drawing/2014/main" id="{AF81D83D-88CD-379B-693B-867F7E8EB53B}"/>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grpSp>
      <p:sp>
        <p:nvSpPr>
          <p:cNvPr id="24" name="TextBox 23">
            <a:extLst>
              <a:ext uri="{FF2B5EF4-FFF2-40B4-BE49-F238E27FC236}">
                <a16:creationId xmlns:a16="http://schemas.microsoft.com/office/drawing/2014/main" id="{68535B4B-FDF4-2306-980D-55F6480CE0E6}"/>
              </a:ext>
            </a:extLst>
          </p:cNvPr>
          <p:cNvSpPr txBox="1"/>
          <p:nvPr/>
        </p:nvSpPr>
        <p:spPr>
          <a:xfrm>
            <a:off x="401338" y="2524409"/>
            <a:ext cx="1239540" cy="375552"/>
          </a:xfrm>
          <a:prstGeom prst="rect">
            <a:avLst/>
          </a:prstGeom>
          <a:noFill/>
        </p:spPr>
        <p:txBody>
          <a:bodyPr wrap="square">
            <a:spAutoFit/>
          </a:bodyPr>
          <a:lstStyle/>
          <a:p>
            <a:pPr marL="0" marR="0">
              <a:lnSpc>
                <a:spcPct val="107000"/>
              </a:lnSpc>
              <a:spcBef>
                <a:spcPts val="0"/>
              </a:spcBef>
              <a:spcAft>
                <a:spcPts val="800"/>
              </a:spcAft>
            </a:pPr>
            <a:r>
              <a:rPr lang="en-GB" sz="1800" b="1">
                <a:solidFill>
                  <a:srgbClr val="538135"/>
                </a:solidFill>
                <a:effectLst/>
                <a:latin typeface="Calibri" panose="020F0502020204030204" pitchFamily="34" charset="0"/>
                <a:ea typeface="Calibri" panose="020F0502020204030204" pitchFamily="34" charset="0"/>
                <a:cs typeface="Calibri" panose="020F0502020204030204" pitchFamily="34" charset="0"/>
              </a:rPr>
              <a:t>Extra Tip!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peech Bubble: Oval 25">
            <a:extLst>
              <a:ext uri="{FF2B5EF4-FFF2-40B4-BE49-F238E27FC236}">
                <a16:creationId xmlns:a16="http://schemas.microsoft.com/office/drawing/2014/main" id="{AB8FD9D0-8DC7-C3C0-A8BF-80738C30BDE5}"/>
              </a:ext>
            </a:extLst>
          </p:cNvPr>
          <p:cNvSpPr/>
          <p:nvPr/>
        </p:nvSpPr>
        <p:spPr>
          <a:xfrm>
            <a:off x="1224008" y="1328256"/>
            <a:ext cx="4900902" cy="822500"/>
          </a:xfrm>
          <a:prstGeom prst="wedgeEllipseCallout">
            <a:avLst>
              <a:gd name="adj1" fmla="val -40327"/>
              <a:gd name="adj2" fmla="val 66105"/>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Choosing Gases </a:t>
            </a:r>
            <a:r>
              <a:rPr lang="en-US"/>
              <a:t>for Environmentally Friendly Welding</a:t>
            </a:r>
          </a:p>
        </p:txBody>
      </p:sp>
      <p:sp>
        <p:nvSpPr>
          <p:cNvPr id="27" name="Oval 26">
            <a:extLst>
              <a:ext uri="{FF2B5EF4-FFF2-40B4-BE49-F238E27FC236}">
                <a16:creationId xmlns:a16="http://schemas.microsoft.com/office/drawing/2014/main" id="{941512FC-F7A5-E0F1-8FC3-0F85E4CE67AE}"/>
              </a:ext>
            </a:extLst>
          </p:cNvPr>
          <p:cNvSpPr/>
          <p:nvPr/>
        </p:nvSpPr>
        <p:spPr>
          <a:xfrm>
            <a:off x="3058026" y="2167513"/>
            <a:ext cx="2305422" cy="1885759"/>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Gas Mixtures: Use gas mixtures that balance the need for good welding quality with environmental considerations</a:t>
            </a:r>
          </a:p>
        </p:txBody>
      </p:sp>
      <p:sp>
        <p:nvSpPr>
          <p:cNvPr id="28" name="Oval 27">
            <a:extLst>
              <a:ext uri="{FF2B5EF4-FFF2-40B4-BE49-F238E27FC236}">
                <a16:creationId xmlns:a16="http://schemas.microsoft.com/office/drawing/2014/main" id="{DCA4C6FE-9862-1F65-31EF-4BBBF4AC5786}"/>
              </a:ext>
            </a:extLst>
          </p:cNvPr>
          <p:cNvSpPr/>
          <p:nvPr/>
        </p:nvSpPr>
        <p:spPr>
          <a:xfrm>
            <a:off x="6559125" y="2013152"/>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Efficiency and Cost: </a:t>
            </a:r>
            <a:r>
              <a:rPr lang="en-US" sz="1400"/>
              <a:t>Consider the overall efficiency and cost-effectiveness of the chosen shielding gas</a:t>
            </a:r>
            <a:endParaRPr lang="en-US" sz="1600"/>
          </a:p>
        </p:txBody>
      </p:sp>
      <p:sp>
        <p:nvSpPr>
          <p:cNvPr id="29" name="Oval 28">
            <a:extLst>
              <a:ext uri="{FF2B5EF4-FFF2-40B4-BE49-F238E27FC236}">
                <a16:creationId xmlns:a16="http://schemas.microsoft.com/office/drawing/2014/main" id="{8DDF5A15-8EEF-C4EC-801F-9425B5D1EFE6}"/>
              </a:ext>
            </a:extLst>
          </p:cNvPr>
          <p:cNvSpPr/>
          <p:nvPr/>
        </p:nvSpPr>
        <p:spPr>
          <a:xfrm>
            <a:off x="5659950" y="3842827"/>
            <a:ext cx="2725832" cy="241476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Advanced Gas Mixtures: Explore advanced gas mixtures designed for specific applications, which may offer improved performance and reduced environmental impact</a:t>
            </a:r>
          </a:p>
        </p:txBody>
      </p:sp>
      <p:sp>
        <p:nvSpPr>
          <p:cNvPr id="30" name="Oval 29">
            <a:extLst>
              <a:ext uri="{FF2B5EF4-FFF2-40B4-BE49-F238E27FC236}">
                <a16:creationId xmlns:a16="http://schemas.microsoft.com/office/drawing/2014/main" id="{3C0AFDD6-C9EC-8595-851D-FCEC7FB6DE17}"/>
              </a:ext>
            </a:extLst>
          </p:cNvPr>
          <p:cNvSpPr/>
          <p:nvPr/>
        </p:nvSpPr>
        <p:spPr>
          <a:xfrm>
            <a:off x="9320014" y="4387362"/>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Gas Recycling: </a:t>
            </a:r>
            <a:r>
              <a:rPr lang="en-US" sz="1400"/>
              <a:t>Implement gas recycling systems to reduce overall consumption and waste.</a:t>
            </a:r>
            <a:endParaRPr lang="en-US" sz="1600"/>
          </a:p>
        </p:txBody>
      </p:sp>
      <p:sp>
        <p:nvSpPr>
          <p:cNvPr id="31" name="Oval 30">
            <a:extLst>
              <a:ext uri="{FF2B5EF4-FFF2-40B4-BE49-F238E27FC236}">
                <a16:creationId xmlns:a16="http://schemas.microsoft.com/office/drawing/2014/main" id="{9004FA40-D8AF-FDF1-0E86-4529C3EED1A0}"/>
              </a:ext>
            </a:extLst>
          </p:cNvPr>
          <p:cNvSpPr/>
          <p:nvPr/>
        </p:nvSpPr>
        <p:spPr>
          <a:xfrm>
            <a:off x="2871986" y="4149462"/>
            <a:ext cx="2422525" cy="21236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Emission Monitoring</a:t>
            </a:r>
            <a:r>
              <a:rPr lang="en-US" sz="1400"/>
              <a:t>: Regularly monitor emissions and assess the environmental impact of the chosen shielding gases</a:t>
            </a:r>
            <a:endParaRPr lang="en-US" sz="1600"/>
          </a:p>
        </p:txBody>
      </p:sp>
      <p:sp>
        <p:nvSpPr>
          <p:cNvPr id="32" name="Oval 31">
            <a:extLst>
              <a:ext uri="{FF2B5EF4-FFF2-40B4-BE49-F238E27FC236}">
                <a16:creationId xmlns:a16="http://schemas.microsoft.com/office/drawing/2014/main" id="{2CA983BE-1B5F-0645-ADF3-E61423FA6AA6}"/>
              </a:ext>
            </a:extLst>
          </p:cNvPr>
          <p:cNvSpPr/>
          <p:nvPr/>
        </p:nvSpPr>
        <p:spPr>
          <a:xfrm>
            <a:off x="8978865" y="1913030"/>
            <a:ext cx="2811797" cy="2236432"/>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Process Optimization: Optimize welding parameters and processes to minimize the environmental impact while maintaining welding quality</a:t>
            </a:r>
          </a:p>
        </p:txBody>
      </p:sp>
    </p:spTree>
    <p:extLst>
      <p:ext uri="{BB962C8B-B14F-4D97-AF65-F5344CB8AC3E}">
        <p14:creationId xmlns:p14="http://schemas.microsoft.com/office/powerpoint/2010/main" val="388150951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77145" y="135614"/>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Green Actions and Strategies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2277145" y="929658"/>
            <a:ext cx="476472" cy="449684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Joint Preparation and Fit-Up</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6961002" y="2592034"/>
            <a:ext cx="476472" cy="666855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Preheating and </a:t>
            </a:r>
            <a:r>
              <a:rPr lang="en-US" sz="2000" err="1"/>
              <a:t>Interpass</a:t>
            </a:r>
            <a:r>
              <a:rPr lang="en-US" sz="2000"/>
              <a:t> Temperature Control</a:t>
            </a:r>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2838809" y="3663820"/>
            <a:ext cx="424835" cy="230542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Gas Efficiency</a:t>
            </a:r>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4700062" y="866110"/>
            <a:ext cx="476472" cy="283503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Let’s go Technical! </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4207791" y="2569208"/>
            <a:ext cx="2161133" cy="1830027"/>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Ensure proper joint preparation and fit-up to reduce the amount of filler material</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684935" y="4471304"/>
            <a:ext cx="2305422"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preheating and control </a:t>
            </a:r>
            <a:r>
              <a:rPr lang="en-US" sz="1400" err="1"/>
              <a:t>interpass</a:t>
            </a:r>
            <a:r>
              <a:rPr lang="en-US" sz="1400"/>
              <a:t> temperatures appropriately to reduce the energy needed for welding thicker materials</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116695" y="3907149"/>
            <a:ext cx="2161133" cy="2008027"/>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Optimize shielding gas selection and flow rates. As they can contribute to energy savings and improved welding performance</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7336717" y="1902320"/>
            <a:ext cx="2735839" cy="2425913"/>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Adjust the welding travel speed to achieve optimal deposition rates while maintaining quality. A consistent travel speed helps control the heat input and energy consumption.</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10682716" y="1607389"/>
            <a:ext cx="476472" cy="230542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Travel Speed</a:t>
            </a:r>
          </a:p>
        </p:txBody>
      </p:sp>
      <p:sp>
        <p:nvSpPr>
          <p:cNvPr id="2" name="Oval 1">
            <a:extLst>
              <a:ext uri="{FF2B5EF4-FFF2-40B4-BE49-F238E27FC236}">
                <a16:creationId xmlns:a16="http://schemas.microsoft.com/office/drawing/2014/main" id="{B03D9575-F1E1-9CF5-CCD1-D24B2E128CD1}"/>
              </a:ext>
            </a:extLst>
          </p:cNvPr>
          <p:cNvSpPr/>
          <p:nvPr/>
        </p:nvSpPr>
        <p:spPr>
          <a:xfrm>
            <a:off x="5876700" y="3802317"/>
            <a:ext cx="2111365" cy="188575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Ensure that water-cooled systems are efficient and that the cooling requirements match the application</a:t>
            </a:r>
            <a:endParaRPr lang="en-US" sz="1600"/>
          </a:p>
        </p:txBody>
      </p:sp>
      <p:sp>
        <p:nvSpPr>
          <p:cNvPr id="3" name="Flowchart: Off-page Connector 2">
            <a:extLst>
              <a:ext uri="{FF2B5EF4-FFF2-40B4-BE49-F238E27FC236}">
                <a16:creationId xmlns:a16="http://schemas.microsoft.com/office/drawing/2014/main" id="{603872F6-43B8-8544-CFAA-D08B7B6F6351}"/>
              </a:ext>
            </a:extLst>
          </p:cNvPr>
          <p:cNvSpPr/>
          <p:nvPr/>
        </p:nvSpPr>
        <p:spPr>
          <a:xfrm rot="5400000" flipV="1">
            <a:off x="4945625" y="4062686"/>
            <a:ext cx="476472" cy="224842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Cooling Systems</a:t>
            </a:r>
            <a:endParaRPr lang="en-US">
              <a:solidFill>
                <a:schemeClr val="bg1"/>
              </a:solidFill>
            </a:endParaRPr>
          </a:p>
        </p:txBody>
      </p:sp>
      <p:grpSp>
        <p:nvGrpSpPr>
          <p:cNvPr id="4" name="Google Shape;13126;p69">
            <a:extLst>
              <a:ext uri="{FF2B5EF4-FFF2-40B4-BE49-F238E27FC236}">
                <a16:creationId xmlns:a16="http://schemas.microsoft.com/office/drawing/2014/main" id="{ECC34B87-342F-B82A-E58C-9C236FEEF392}"/>
              </a:ext>
            </a:extLst>
          </p:cNvPr>
          <p:cNvGrpSpPr/>
          <p:nvPr/>
        </p:nvGrpSpPr>
        <p:grpSpPr>
          <a:xfrm>
            <a:off x="10790465" y="3234342"/>
            <a:ext cx="796472" cy="1009205"/>
            <a:chOff x="2795053" y="3352594"/>
            <a:chExt cx="288448" cy="357120"/>
          </a:xfrm>
        </p:grpSpPr>
        <p:sp>
          <p:nvSpPr>
            <p:cNvPr id="6" name="Google Shape;13127;p69">
              <a:extLst>
                <a:ext uri="{FF2B5EF4-FFF2-40B4-BE49-F238E27FC236}">
                  <a16:creationId xmlns:a16="http://schemas.microsoft.com/office/drawing/2014/main" id="{69FF87DF-A409-8644-010D-1458AF68772B}"/>
                </a:ext>
              </a:extLst>
            </p:cNvPr>
            <p:cNvSpPr/>
            <p:nvPr/>
          </p:nvSpPr>
          <p:spPr>
            <a:xfrm>
              <a:off x="2839629" y="3550386"/>
              <a:ext cx="19840" cy="16448"/>
            </a:xfrm>
            <a:custGeom>
              <a:avLst/>
              <a:gdLst/>
              <a:ahLst/>
              <a:cxnLst/>
              <a:rect l="l" t="t" r="r" b="b"/>
              <a:pathLst>
                <a:path w="620" h="514" extrusionOk="0">
                  <a:moveTo>
                    <a:pt x="443" y="1"/>
                  </a:moveTo>
                  <a:cubicBezTo>
                    <a:pt x="413" y="1"/>
                    <a:pt x="383" y="9"/>
                    <a:pt x="358" y="26"/>
                  </a:cubicBezTo>
                  <a:lnTo>
                    <a:pt x="84" y="216"/>
                  </a:lnTo>
                  <a:cubicBezTo>
                    <a:pt x="13" y="264"/>
                    <a:pt x="1" y="371"/>
                    <a:pt x="36" y="442"/>
                  </a:cubicBezTo>
                  <a:cubicBezTo>
                    <a:pt x="72" y="490"/>
                    <a:pt x="132" y="514"/>
                    <a:pt x="179" y="514"/>
                  </a:cubicBezTo>
                  <a:cubicBezTo>
                    <a:pt x="203" y="514"/>
                    <a:pt x="239" y="502"/>
                    <a:pt x="263" y="490"/>
                  </a:cubicBezTo>
                  <a:lnTo>
                    <a:pt x="537" y="300"/>
                  </a:lnTo>
                  <a:cubicBezTo>
                    <a:pt x="608" y="240"/>
                    <a:pt x="620" y="145"/>
                    <a:pt x="572" y="73"/>
                  </a:cubicBezTo>
                  <a:cubicBezTo>
                    <a:pt x="549" y="27"/>
                    <a:pt x="496" y="1"/>
                    <a:pt x="443"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128;p69">
              <a:extLst>
                <a:ext uri="{FF2B5EF4-FFF2-40B4-BE49-F238E27FC236}">
                  <a16:creationId xmlns:a16="http://schemas.microsoft.com/office/drawing/2014/main" id="{E62241BE-9E49-DEA0-A085-410239453A67}"/>
                </a:ext>
              </a:extLst>
            </p:cNvPr>
            <p:cNvSpPr/>
            <p:nvPr/>
          </p:nvSpPr>
          <p:spPr>
            <a:xfrm>
              <a:off x="2865165" y="3511410"/>
              <a:ext cx="50688" cy="37536"/>
            </a:xfrm>
            <a:custGeom>
              <a:avLst/>
              <a:gdLst/>
              <a:ahLst/>
              <a:cxnLst/>
              <a:rect l="l" t="t" r="r" b="b"/>
              <a:pathLst>
                <a:path w="1584" h="1173" extrusionOk="0">
                  <a:moveTo>
                    <a:pt x="1395" y="1"/>
                  </a:moveTo>
                  <a:cubicBezTo>
                    <a:pt x="1361" y="1"/>
                    <a:pt x="1327" y="10"/>
                    <a:pt x="1298" y="29"/>
                  </a:cubicBezTo>
                  <a:lnTo>
                    <a:pt x="96" y="875"/>
                  </a:lnTo>
                  <a:cubicBezTo>
                    <a:pt x="12" y="922"/>
                    <a:pt x="0" y="1018"/>
                    <a:pt x="48" y="1101"/>
                  </a:cubicBezTo>
                  <a:cubicBezTo>
                    <a:pt x="72" y="1137"/>
                    <a:pt x="131" y="1172"/>
                    <a:pt x="179" y="1172"/>
                  </a:cubicBezTo>
                  <a:cubicBezTo>
                    <a:pt x="215" y="1172"/>
                    <a:pt x="239" y="1160"/>
                    <a:pt x="274" y="1137"/>
                  </a:cubicBezTo>
                  <a:lnTo>
                    <a:pt x="1477" y="291"/>
                  </a:lnTo>
                  <a:cubicBezTo>
                    <a:pt x="1548" y="232"/>
                    <a:pt x="1584" y="125"/>
                    <a:pt x="1524" y="65"/>
                  </a:cubicBezTo>
                  <a:cubicBezTo>
                    <a:pt x="1496" y="22"/>
                    <a:pt x="1446" y="1"/>
                    <a:pt x="1395"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129;p69">
              <a:extLst>
                <a:ext uri="{FF2B5EF4-FFF2-40B4-BE49-F238E27FC236}">
                  <a16:creationId xmlns:a16="http://schemas.microsoft.com/office/drawing/2014/main" id="{013762C4-2C78-FCDD-07EF-26AA9D3C9872}"/>
                </a:ext>
              </a:extLst>
            </p:cNvPr>
            <p:cNvSpPr/>
            <p:nvPr/>
          </p:nvSpPr>
          <p:spPr>
            <a:xfrm>
              <a:off x="2795053" y="3352594"/>
              <a:ext cx="288448" cy="357120"/>
            </a:xfrm>
            <a:custGeom>
              <a:avLst/>
              <a:gdLst/>
              <a:ahLst/>
              <a:cxnLst/>
              <a:rect l="l" t="t" r="r" b="b"/>
              <a:pathLst>
                <a:path w="9014" h="11160" extrusionOk="0">
                  <a:moveTo>
                    <a:pt x="3311" y="361"/>
                  </a:moveTo>
                  <a:cubicBezTo>
                    <a:pt x="3465" y="361"/>
                    <a:pt x="3620" y="385"/>
                    <a:pt x="3763" y="468"/>
                  </a:cubicBezTo>
                  <a:cubicBezTo>
                    <a:pt x="4454" y="825"/>
                    <a:pt x="4585" y="1861"/>
                    <a:pt x="4573" y="2682"/>
                  </a:cubicBezTo>
                  <a:cubicBezTo>
                    <a:pt x="4561" y="3278"/>
                    <a:pt x="4477" y="3837"/>
                    <a:pt x="4418" y="4171"/>
                  </a:cubicBezTo>
                  <a:cubicBezTo>
                    <a:pt x="4398" y="4220"/>
                    <a:pt x="4355" y="4260"/>
                    <a:pt x="4300" y="4260"/>
                  </a:cubicBezTo>
                  <a:cubicBezTo>
                    <a:pt x="4288" y="4260"/>
                    <a:pt x="4276" y="4258"/>
                    <a:pt x="4263" y="4254"/>
                  </a:cubicBezTo>
                  <a:cubicBezTo>
                    <a:pt x="3930" y="4195"/>
                    <a:pt x="3382" y="4099"/>
                    <a:pt x="2811" y="3885"/>
                  </a:cubicBezTo>
                  <a:cubicBezTo>
                    <a:pt x="2037" y="3623"/>
                    <a:pt x="1120" y="3147"/>
                    <a:pt x="1013" y="2385"/>
                  </a:cubicBezTo>
                  <a:cubicBezTo>
                    <a:pt x="989" y="2111"/>
                    <a:pt x="1060" y="1849"/>
                    <a:pt x="1227" y="1623"/>
                  </a:cubicBezTo>
                  <a:cubicBezTo>
                    <a:pt x="1465" y="1325"/>
                    <a:pt x="1739" y="1218"/>
                    <a:pt x="1953" y="1206"/>
                  </a:cubicBezTo>
                  <a:cubicBezTo>
                    <a:pt x="2120" y="1194"/>
                    <a:pt x="2263" y="1087"/>
                    <a:pt x="2334" y="944"/>
                  </a:cubicBezTo>
                  <a:cubicBezTo>
                    <a:pt x="2430" y="766"/>
                    <a:pt x="2620" y="527"/>
                    <a:pt x="2977" y="408"/>
                  </a:cubicBezTo>
                  <a:cubicBezTo>
                    <a:pt x="3084" y="373"/>
                    <a:pt x="3192" y="361"/>
                    <a:pt x="3311" y="361"/>
                  </a:cubicBezTo>
                  <a:close/>
                  <a:moveTo>
                    <a:pt x="6699" y="947"/>
                  </a:moveTo>
                  <a:cubicBezTo>
                    <a:pt x="6925" y="947"/>
                    <a:pt x="7145" y="1020"/>
                    <a:pt x="7323" y="1158"/>
                  </a:cubicBezTo>
                  <a:cubicBezTo>
                    <a:pt x="7621" y="1397"/>
                    <a:pt x="7728" y="1682"/>
                    <a:pt x="7740" y="1885"/>
                  </a:cubicBezTo>
                  <a:cubicBezTo>
                    <a:pt x="7752" y="2051"/>
                    <a:pt x="7859" y="2206"/>
                    <a:pt x="8014" y="2278"/>
                  </a:cubicBezTo>
                  <a:cubicBezTo>
                    <a:pt x="8192" y="2361"/>
                    <a:pt x="8430" y="2563"/>
                    <a:pt x="8549" y="2921"/>
                  </a:cubicBezTo>
                  <a:cubicBezTo>
                    <a:pt x="8668" y="3183"/>
                    <a:pt x="8645" y="3468"/>
                    <a:pt x="8514" y="3706"/>
                  </a:cubicBezTo>
                  <a:cubicBezTo>
                    <a:pt x="8171" y="4370"/>
                    <a:pt x="7201" y="4517"/>
                    <a:pt x="6397" y="4517"/>
                  </a:cubicBezTo>
                  <a:cubicBezTo>
                    <a:pt x="6364" y="4517"/>
                    <a:pt x="6331" y="4517"/>
                    <a:pt x="6299" y="4516"/>
                  </a:cubicBezTo>
                  <a:cubicBezTo>
                    <a:pt x="5704" y="4492"/>
                    <a:pt x="5144" y="4421"/>
                    <a:pt x="4811" y="4361"/>
                  </a:cubicBezTo>
                  <a:cubicBezTo>
                    <a:pt x="4739" y="4349"/>
                    <a:pt x="4692" y="4290"/>
                    <a:pt x="4704" y="4218"/>
                  </a:cubicBezTo>
                  <a:cubicBezTo>
                    <a:pt x="4763" y="3885"/>
                    <a:pt x="4870" y="3337"/>
                    <a:pt x="5061" y="2766"/>
                  </a:cubicBezTo>
                  <a:cubicBezTo>
                    <a:pt x="5335" y="1992"/>
                    <a:pt x="5811" y="1051"/>
                    <a:pt x="6561" y="956"/>
                  </a:cubicBezTo>
                  <a:cubicBezTo>
                    <a:pt x="6607" y="950"/>
                    <a:pt x="6653" y="947"/>
                    <a:pt x="6699" y="947"/>
                  </a:cubicBezTo>
                  <a:close/>
                  <a:moveTo>
                    <a:pt x="2739" y="4433"/>
                  </a:moveTo>
                  <a:cubicBezTo>
                    <a:pt x="3334" y="4457"/>
                    <a:pt x="3906" y="4528"/>
                    <a:pt x="4227" y="4587"/>
                  </a:cubicBezTo>
                  <a:cubicBezTo>
                    <a:pt x="4231" y="4587"/>
                    <a:pt x="4234" y="4586"/>
                    <a:pt x="4238" y="4586"/>
                  </a:cubicBezTo>
                  <a:cubicBezTo>
                    <a:pt x="4282" y="4586"/>
                    <a:pt x="4323" y="4652"/>
                    <a:pt x="4323" y="4718"/>
                  </a:cubicBezTo>
                  <a:cubicBezTo>
                    <a:pt x="4263" y="5052"/>
                    <a:pt x="4156" y="5600"/>
                    <a:pt x="3965" y="6159"/>
                  </a:cubicBezTo>
                  <a:cubicBezTo>
                    <a:pt x="3692" y="6933"/>
                    <a:pt x="3215" y="7874"/>
                    <a:pt x="2465" y="7981"/>
                  </a:cubicBezTo>
                  <a:cubicBezTo>
                    <a:pt x="2431" y="7984"/>
                    <a:pt x="2397" y="7985"/>
                    <a:pt x="2363" y="7985"/>
                  </a:cubicBezTo>
                  <a:cubicBezTo>
                    <a:pt x="2127" y="7985"/>
                    <a:pt x="1901" y="7912"/>
                    <a:pt x="1703" y="7766"/>
                  </a:cubicBezTo>
                  <a:cubicBezTo>
                    <a:pt x="1406" y="7528"/>
                    <a:pt x="1298" y="7254"/>
                    <a:pt x="1287" y="7040"/>
                  </a:cubicBezTo>
                  <a:cubicBezTo>
                    <a:pt x="1275" y="6873"/>
                    <a:pt x="1168" y="6731"/>
                    <a:pt x="1013" y="6659"/>
                  </a:cubicBezTo>
                  <a:cubicBezTo>
                    <a:pt x="834" y="6564"/>
                    <a:pt x="596" y="6373"/>
                    <a:pt x="477" y="6016"/>
                  </a:cubicBezTo>
                  <a:cubicBezTo>
                    <a:pt x="394" y="5742"/>
                    <a:pt x="417" y="5469"/>
                    <a:pt x="536" y="5242"/>
                  </a:cubicBezTo>
                  <a:cubicBezTo>
                    <a:pt x="882" y="4587"/>
                    <a:pt x="1870" y="4433"/>
                    <a:pt x="2656" y="4433"/>
                  </a:cubicBezTo>
                  <a:close/>
                  <a:moveTo>
                    <a:pt x="4757" y="4645"/>
                  </a:moveTo>
                  <a:cubicBezTo>
                    <a:pt x="4767" y="4645"/>
                    <a:pt x="4777" y="4646"/>
                    <a:pt x="4787" y="4647"/>
                  </a:cubicBezTo>
                  <a:cubicBezTo>
                    <a:pt x="5108" y="4707"/>
                    <a:pt x="5656" y="4814"/>
                    <a:pt x="6228" y="5016"/>
                  </a:cubicBezTo>
                  <a:cubicBezTo>
                    <a:pt x="6990" y="5302"/>
                    <a:pt x="7918" y="5778"/>
                    <a:pt x="8026" y="6540"/>
                  </a:cubicBezTo>
                  <a:cubicBezTo>
                    <a:pt x="8061" y="6802"/>
                    <a:pt x="7978" y="7076"/>
                    <a:pt x="7823" y="7290"/>
                  </a:cubicBezTo>
                  <a:cubicBezTo>
                    <a:pt x="7585" y="7588"/>
                    <a:pt x="7299" y="7695"/>
                    <a:pt x="7085" y="7707"/>
                  </a:cubicBezTo>
                  <a:cubicBezTo>
                    <a:pt x="6930" y="7731"/>
                    <a:pt x="6775" y="7826"/>
                    <a:pt x="6704" y="7981"/>
                  </a:cubicBezTo>
                  <a:cubicBezTo>
                    <a:pt x="6609" y="8159"/>
                    <a:pt x="6418" y="8397"/>
                    <a:pt x="6061" y="8517"/>
                  </a:cubicBezTo>
                  <a:cubicBezTo>
                    <a:pt x="5957" y="8550"/>
                    <a:pt x="5849" y="8566"/>
                    <a:pt x="5742" y="8566"/>
                  </a:cubicBezTo>
                  <a:cubicBezTo>
                    <a:pt x="5581" y="8566"/>
                    <a:pt x="5423" y="8529"/>
                    <a:pt x="5287" y="8457"/>
                  </a:cubicBezTo>
                  <a:cubicBezTo>
                    <a:pt x="4608" y="8100"/>
                    <a:pt x="4466" y="7052"/>
                    <a:pt x="4489" y="6242"/>
                  </a:cubicBezTo>
                  <a:cubicBezTo>
                    <a:pt x="4501" y="5647"/>
                    <a:pt x="4573" y="5076"/>
                    <a:pt x="4632" y="4754"/>
                  </a:cubicBezTo>
                  <a:cubicBezTo>
                    <a:pt x="4643" y="4681"/>
                    <a:pt x="4690" y="4645"/>
                    <a:pt x="4757" y="4645"/>
                  </a:cubicBezTo>
                  <a:close/>
                  <a:moveTo>
                    <a:pt x="3309" y="1"/>
                  </a:moveTo>
                  <a:cubicBezTo>
                    <a:pt x="3162" y="1"/>
                    <a:pt x="3014" y="25"/>
                    <a:pt x="2870" y="75"/>
                  </a:cubicBezTo>
                  <a:cubicBezTo>
                    <a:pt x="2501" y="194"/>
                    <a:pt x="2203" y="444"/>
                    <a:pt x="2037" y="777"/>
                  </a:cubicBezTo>
                  <a:cubicBezTo>
                    <a:pt x="2013" y="837"/>
                    <a:pt x="1965" y="861"/>
                    <a:pt x="1906" y="885"/>
                  </a:cubicBezTo>
                  <a:cubicBezTo>
                    <a:pt x="1537" y="920"/>
                    <a:pt x="1191" y="1123"/>
                    <a:pt x="953" y="1432"/>
                  </a:cubicBezTo>
                  <a:cubicBezTo>
                    <a:pt x="727" y="1718"/>
                    <a:pt x="632" y="2087"/>
                    <a:pt x="667" y="2432"/>
                  </a:cubicBezTo>
                  <a:cubicBezTo>
                    <a:pt x="775" y="3230"/>
                    <a:pt x="1560" y="3754"/>
                    <a:pt x="2382" y="4099"/>
                  </a:cubicBezTo>
                  <a:cubicBezTo>
                    <a:pt x="1489" y="4123"/>
                    <a:pt x="572" y="4349"/>
                    <a:pt x="191" y="5064"/>
                  </a:cubicBezTo>
                  <a:cubicBezTo>
                    <a:pt x="36" y="5373"/>
                    <a:pt x="1" y="5742"/>
                    <a:pt x="120" y="6088"/>
                  </a:cubicBezTo>
                  <a:cubicBezTo>
                    <a:pt x="239" y="6457"/>
                    <a:pt x="489" y="6754"/>
                    <a:pt x="822" y="6921"/>
                  </a:cubicBezTo>
                  <a:cubicBezTo>
                    <a:pt x="882" y="6957"/>
                    <a:pt x="906" y="6993"/>
                    <a:pt x="929" y="7052"/>
                  </a:cubicBezTo>
                  <a:cubicBezTo>
                    <a:pt x="965" y="7433"/>
                    <a:pt x="1168" y="7766"/>
                    <a:pt x="1477" y="8005"/>
                  </a:cubicBezTo>
                  <a:cubicBezTo>
                    <a:pt x="1715" y="8207"/>
                    <a:pt x="2013" y="8290"/>
                    <a:pt x="2311" y="8290"/>
                  </a:cubicBezTo>
                  <a:cubicBezTo>
                    <a:pt x="2370" y="8290"/>
                    <a:pt x="2430" y="8290"/>
                    <a:pt x="2477" y="8278"/>
                  </a:cubicBezTo>
                  <a:cubicBezTo>
                    <a:pt x="3132" y="8183"/>
                    <a:pt x="3584" y="7671"/>
                    <a:pt x="3918" y="7028"/>
                  </a:cubicBezTo>
                  <a:lnTo>
                    <a:pt x="3918" y="7028"/>
                  </a:lnTo>
                  <a:cubicBezTo>
                    <a:pt x="3775" y="9040"/>
                    <a:pt x="4204" y="10326"/>
                    <a:pt x="4620" y="11076"/>
                  </a:cubicBezTo>
                  <a:cubicBezTo>
                    <a:pt x="4644" y="11136"/>
                    <a:pt x="4704" y="11160"/>
                    <a:pt x="4763" y="11160"/>
                  </a:cubicBezTo>
                  <a:cubicBezTo>
                    <a:pt x="4799" y="11160"/>
                    <a:pt x="4823" y="11160"/>
                    <a:pt x="4847" y="11148"/>
                  </a:cubicBezTo>
                  <a:cubicBezTo>
                    <a:pt x="4918" y="11100"/>
                    <a:pt x="4942" y="11005"/>
                    <a:pt x="4906" y="10922"/>
                  </a:cubicBezTo>
                  <a:cubicBezTo>
                    <a:pt x="4525" y="10255"/>
                    <a:pt x="4156" y="9124"/>
                    <a:pt x="4216" y="7385"/>
                  </a:cubicBezTo>
                  <a:lnTo>
                    <a:pt x="4216" y="7385"/>
                  </a:lnTo>
                  <a:cubicBezTo>
                    <a:pt x="4335" y="7969"/>
                    <a:pt x="4608" y="8481"/>
                    <a:pt x="5097" y="8743"/>
                  </a:cubicBezTo>
                  <a:cubicBezTo>
                    <a:pt x="5287" y="8838"/>
                    <a:pt x="5501" y="8886"/>
                    <a:pt x="5704" y="8886"/>
                  </a:cubicBezTo>
                  <a:cubicBezTo>
                    <a:pt x="5859" y="8886"/>
                    <a:pt x="5990" y="8874"/>
                    <a:pt x="6121" y="8826"/>
                  </a:cubicBezTo>
                  <a:cubicBezTo>
                    <a:pt x="6490" y="8707"/>
                    <a:pt x="6787" y="8457"/>
                    <a:pt x="6954" y="8124"/>
                  </a:cubicBezTo>
                  <a:cubicBezTo>
                    <a:pt x="6990" y="8064"/>
                    <a:pt x="7025" y="8040"/>
                    <a:pt x="7085" y="8028"/>
                  </a:cubicBezTo>
                  <a:cubicBezTo>
                    <a:pt x="7454" y="7981"/>
                    <a:pt x="7799" y="7790"/>
                    <a:pt x="8037" y="7469"/>
                  </a:cubicBezTo>
                  <a:cubicBezTo>
                    <a:pt x="8264" y="7195"/>
                    <a:pt x="8371" y="6814"/>
                    <a:pt x="8323" y="6481"/>
                  </a:cubicBezTo>
                  <a:cubicBezTo>
                    <a:pt x="8216" y="5671"/>
                    <a:pt x="7430" y="5147"/>
                    <a:pt x="6609" y="4814"/>
                  </a:cubicBezTo>
                  <a:cubicBezTo>
                    <a:pt x="7502" y="4778"/>
                    <a:pt x="8430" y="4552"/>
                    <a:pt x="8799" y="3837"/>
                  </a:cubicBezTo>
                  <a:cubicBezTo>
                    <a:pt x="8978" y="3540"/>
                    <a:pt x="9014" y="3171"/>
                    <a:pt x="8895" y="2825"/>
                  </a:cubicBezTo>
                  <a:cubicBezTo>
                    <a:pt x="8776" y="2456"/>
                    <a:pt x="8514" y="2159"/>
                    <a:pt x="8192" y="1992"/>
                  </a:cubicBezTo>
                  <a:cubicBezTo>
                    <a:pt x="8133" y="1968"/>
                    <a:pt x="8097" y="1920"/>
                    <a:pt x="8085" y="1861"/>
                  </a:cubicBezTo>
                  <a:cubicBezTo>
                    <a:pt x="8037" y="1492"/>
                    <a:pt x="7847" y="1147"/>
                    <a:pt x="7537" y="908"/>
                  </a:cubicBezTo>
                  <a:cubicBezTo>
                    <a:pt x="7296" y="718"/>
                    <a:pt x="6996" y="612"/>
                    <a:pt x="6701" y="612"/>
                  </a:cubicBezTo>
                  <a:cubicBezTo>
                    <a:pt x="6646" y="612"/>
                    <a:pt x="6591" y="615"/>
                    <a:pt x="6537" y="623"/>
                  </a:cubicBezTo>
                  <a:cubicBezTo>
                    <a:pt x="5728" y="730"/>
                    <a:pt x="5216" y="1516"/>
                    <a:pt x="4870" y="2337"/>
                  </a:cubicBezTo>
                  <a:cubicBezTo>
                    <a:pt x="4835" y="1444"/>
                    <a:pt x="4620" y="527"/>
                    <a:pt x="3906" y="146"/>
                  </a:cubicBezTo>
                  <a:cubicBezTo>
                    <a:pt x="3718" y="49"/>
                    <a:pt x="3515" y="1"/>
                    <a:pt x="3309"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130;p69">
              <a:extLst>
                <a:ext uri="{FF2B5EF4-FFF2-40B4-BE49-F238E27FC236}">
                  <a16:creationId xmlns:a16="http://schemas.microsoft.com/office/drawing/2014/main" id="{89BEEBCA-8DCC-90DD-9BE8-36D0C20357A2}"/>
                </a:ext>
              </a:extLst>
            </p:cNvPr>
            <p:cNvSpPr/>
            <p:nvPr/>
          </p:nvSpPr>
          <p:spPr>
            <a:xfrm>
              <a:off x="3019853" y="3423794"/>
              <a:ext cx="20224" cy="16576"/>
            </a:xfrm>
            <a:custGeom>
              <a:avLst/>
              <a:gdLst/>
              <a:ahLst/>
              <a:cxnLst/>
              <a:rect l="l" t="t" r="r" b="b"/>
              <a:pathLst>
                <a:path w="632" h="518" extrusionOk="0">
                  <a:moveTo>
                    <a:pt x="454" y="0"/>
                  </a:moveTo>
                  <a:cubicBezTo>
                    <a:pt x="420" y="0"/>
                    <a:pt x="386" y="10"/>
                    <a:pt x="358" y="29"/>
                  </a:cubicBezTo>
                  <a:lnTo>
                    <a:pt x="96" y="219"/>
                  </a:lnTo>
                  <a:cubicBezTo>
                    <a:pt x="24" y="255"/>
                    <a:pt x="0" y="362"/>
                    <a:pt x="48" y="434"/>
                  </a:cubicBezTo>
                  <a:cubicBezTo>
                    <a:pt x="84" y="481"/>
                    <a:pt x="143" y="517"/>
                    <a:pt x="179" y="517"/>
                  </a:cubicBezTo>
                  <a:cubicBezTo>
                    <a:pt x="215" y="517"/>
                    <a:pt x="239" y="493"/>
                    <a:pt x="274" y="481"/>
                  </a:cubicBezTo>
                  <a:lnTo>
                    <a:pt x="536" y="291"/>
                  </a:lnTo>
                  <a:cubicBezTo>
                    <a:pt x="620" y="243"/>
                    <a:pt x="631" y="136"/>
                    <a:pt x="584" y="65"/>
                  </a:cubicBezTo>
                  <a:cubicBezTo>
                    <a:pt x="555" y="22"/>
                    <a:pt x="505" y="0"/>
                    <a:pt x="454"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131;p69">
              <a:extLst>
                <a:ext uri="{FF2B5EF4-FFF2-40B4-BE49-F238E27FC236}">
                  <a16:creationId xmlns:a16="http://schemas.microsoft.com/office/drawing/2014/main" id="{C9D58D4E-CAF3-4D30-3FBD-6A19F760E08B}"/>
                </a:ext>
              </a:extLst>
            </p:cNvPr>
            <p:cNvSpPr/>
            <p:nvPr/>
          </p:nvSpPr>
          <p:spPr>
            <a:xfrm>
              <a:off x="2964237" y="3441810"/>
              <a:ext cx="49920" cy="37408"/>
            </a:xfrm>
            <a:custGeom>
              <a:avLst/>
              <a:gdLst/>
              <a:ahLst/>
              <a:cxnLst/>
              <a:rect l="l" t="t" r="r" b="b"/>
              <a:pathLst>
                <a:path w="1560" h="1169" extrusionOk="0">
                  <a:moveTo>
                    <a:pt x="1383" y="1"/>
                  </a:moveTo>
                  <a:cubicBezTo>
                    <a:pt x="1353" y="1"/>
                    <a:pt x="1323" y="9"/>
                    <a:pt x="1298" y="25"/>
                  </a:cubicBezTo>
                  <a:lnTo>
                    <a:pt x="83" y="871"/>
                  </a:lnTo>
                  <a:cubicBezTo>
                    <a:pt x="12" y="918"/>
                    <a:pt x="0" y="1026"/>
                    <a:pt x="48" y="1097"/>
                  </a:cubicBezTo>
                  <a:cubicBezTo>
                    <a:pt x="72" y="1145"/>
                    <a:pt x="131" y="1168"/>
                    <a:pt x="179" y="1168"/>
                  </a:cubicBezTo>
                  <a:cubicBezTo>
                    <a:pt x="214" y="1168"/>
                    <a:pt x="238" y="1157"/>
                    <a:pt x="274" y="1145"/>
                  </a:cubicBezTo>
                  <a:lnTo>
                    <a:pt x="1476" y="299"/>
                  </a:lnTo>
                  <a:cubicBezTo>
                    <a:pt x="1548" y="252"/>
                    <a:pt x="1560" y="145"/>
                    <a:pt x="1524" y="73"/>
                  </a:cubicBezTo>
                  <a:cubicBezTo>
                    <a:pt x="1493" y="27"/>
                    <a:pt x="1438" y="1"/>
                    <a:pt x="1383"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32;p69">
              <a:extLst>
                <a:ext uri="{FF2B5EF4-FFF2-40B4-BE49-F238E27FC236}">
                  <a16:creationId xmlns:a16="http://schemas.microsoft.com/office/drawing/2014/main" id="{1A70F852-73D3-81B7-397F-0E4C5C329395}"/>
                </a:ext>
              </a:extLst>
            </p:cNvPr>
            <p:cNvSpPr/>
            <p:nvPr/>
          </p:nvSpPr>
          <p:spPr>
            <a:xfrm>
              <a:off x="2867437" y="3395602"/>
              <a:ext cx="17952" cy="18848"/>
            </a:xfrm>
            <a:custGeom>
              <a:avLst/>
              <a:gdLst/>
              <a:ahLst/>
              <a:cxnLst/>
              <a:rect l="l" t="t" r="r" b="b"/>
              <a:pathLst>
                <a:path w="561" h="589" extrusionOk="0">
                  <a:moveTo>
                    <a:pt x="189" y="1"/>
                  </a:moveTo>
                  <a:cubicBezTo>
                    <a:pt x="156" y="1"/>
                    <a:pt x="124" y="10"/>
                    <a:pt x="96" y="29"/>
                  </a:cubicBezTo>
                  <a:cubicBezTo>
                    <a:pt x="25" y="76"/>
                    <a:pt x="1" y="172"/>
                    <a:pt x="49" y="255"/>
                  </a:cubicBezTo>
                  <a:lnTo>
                    <a:pt x="239" y="517"/>
                  </a:lnTo>
                  <a:cubicBezTo>
                    <a:pt x="275" y="565"/>
                    <a:pt x="334" y="588"/>
                    <a:pt x="382" y="588"/>
                  </a:cubicBezTo>
                  <a:cubicBezTo>
                    <a:pt x="406" y="588"/>
                    <a:pt x="430" y="576"/>
                    <a:pt x="465" y="565"/>
                  </a:cubicBezTo>
                  <a:cubicBezTo>
                    <a:pt x="537" y="517"/>
                    <a:pt x="560" y="410"/>
                    <a:pt x="513" y="338"/>
                  </a:cubicBezTo>
                  <a:lnTo>
                    <a:pt x="322" y="76"/>
                  </a:lnTo>
                  <a:cubicBezTo>
                    <a:pt x="293" y="25"/>
                    <a:pt x="241" y="1"/>
                    <a:pt x="189"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33;p69">
              <a:extLst>
                <a:ext uri="{FF2B5EF4-FFF2-40B4-BE49-F238E27FC236}">
                  <a16:creationId xmlns:a16="http://schemas.microsoft.com/office/drawing/2014/main" id="{F22CA484-3E61-98E9-715B-4984D2083BF9}"/>
                </a:ext>
              </a:extLst>
            </p:cNvPr>
            <p:cNvSpPr/>
            <p:nvPr/>
          </p:nvSpPr>
          <p:spPr>
            <a:xfrm>
              <a:off x="2885741" y="3421234"/>
              <a:ext cx="38496" cy="49216"/>
            </a:xfrm>
            <a:custGeom>
              <a:avLst/>
              <a:gdLst/>
              <a:ahLst/>
              <a:cxnLst/>
              <a:rect l="l" t="t" r="r" b="b"/>
              <a:pathLst>
                <a:path w="1203" h="1538" extrusionOk="0">
                  <a:moveTo>
                    <a:pt x="169" y="1"/>
                  </a:moveTo>
                  <a:cubicBezTo>
                    <a:pt x="139" y="1"/>
                    <a:pt x="109" y="9"/>
                    <a:pt x="84" y="26"/>
                  </a:cubicBezTo>
                  <a:cubicBezTo>
                    <a:pt x="12" y="73"/>
                    <a:pt x="0" y="180"/>
                    <a:pt x="48" y="252"/>
                  </a:cubicBezTo>
                  <a:lnTo>
                    <a:pt x="893" y="1454"/>
                  </a:lnTo>
                  <a:cubicBezTo>
                    <a:pt x="917" y="1502"/>
                    <a:pt x="977" y="1538"/>
                    <a:pt x="1024" y="1538"/>
                  </a:cubicBezTo>
                  <a:cubicBezTo>
                    <a:pt x="1060" y="1538"/>
                    <a:pt x="1084" y="1514"/>
                    <a:pt x="1120" y="1502"/>
                  </a:cubicBezTo>
                  <a:cubicBezTo>
                    <a:pt x="1191" y="1454"/>
                    <a:pt x="1203" y="1359"/>
                    <a:pt x="1155" y="1276"/>
                  </a:cubicBezTo>
                  <a:lnTo>
                    <a:pt x="310" y="73"/>
                  </a:lnTo>
                  <a:cubicBezTo>
                    <a:pt x="279" y="27"/>
                    <a:pt x="224" y="1"/>
                    <a:pt x="169"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34;p69">
              <a:extLst>
                <a:ext uri="{FF2B5EF4-FFF2-40B4-BE49-F238E27FC236}">
                  <a16:creationId xmlns:a16="http://schemas.microsoft.com/office/drawing/2014/main" id="{C7D2BFCA-B03C-4633-D44A-030A83D2B4F9}"/>
                </a:ext>
              </a:extLst>
            </p:cNvPr>
            <p:cNvSpPr/>
            <p:nvPr/>
          </p:nvSpPr>
          <p:spPr>
            <a:xfrm>
              <a:off x="2993933" y="3576178"/>
              <a:ext cx="17952" cy="18848"/>
            </a:xfrm>
            <a:custGeom>
              <a:avLst/>
              <a:gdLst/>
              <a:ahLst/>
              <a:cxnLst/>
              <a:rect l="l" t="t" r="r" b="b"/>
              <a:pathLst>
                <a:path w="561" h="589" extrusionOk="0">
                  <a:moveTo>
                    <a:pt x="181" y="1"/>
                  </a:moveTo>
                  <a:cubicBezTo>
                    <a:pt x="147" y="1"/>
                    <a:pt x="113" y="10"/>
                    <a:pt x="84" y="29"/>
                  </a:cubicBezTo>
                  <a:cubicBezTo>
                    <a:pt x="13" y="65"/>
                    <a:pt x="1" y="172"/>
                    <a:pt x="36" y="244"/>
                  </a:cubicBezTo>
                  <a:lnTo>
                    <a:pt x="239" y="518"/>
                  </a:lnTo>
                  <a:cubicBezTo>
                    <a:pt x="263" y="565"/>
                    <a:pt x="322" y="589"/>
                    <a:pt x="370" y="589"/>
                  </a:cubicBezTo>
                  <a:cubicBezTo>
                    <a:pt x="394" y="589"/>
                    <a:pt x="429" y="577"/>
                    <a:pt x="453" y="565"/>
                  </a:cubicBezTo>
                  <a:cubicBezTo>
                    <a:pt x="537" y="518"/>
                    <a:pt x="560" y="410"/>
                    <a:pt x="501" y="339"/>
                  </a:cubicBezTo>
                  <a:lnTo>
                    <a:pt x="310" y="65"/>
                  </a:lnTo>
                  <a:cubicBezTo>
                    <a:pt x="282" y="22"/>
                    <a:pt x="232" y="1"/>
                    <a:pt x="181"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35;p69">
              <a:extLst>
                <a:ext uri="{FF2B5EF4-FFF2-40B4-BE49-F238E27FC236}">
                  <a16:creationId xmlns:a16="http://schemas.microsoft.com/office/drawing/2014/main" id="{579D295C-7A6B-D4C3-EC50-E7EAB71CB4F9}"/>
                </a:ext>
              </a:extLst>
            </p:cNvPr>
            <p:cNvSpPr/>
            <p:nvPr/>
          </p:nvSpPr>
          <p:spPr>
            <a:xfrm>
              <a:off x="2954701" y="3520466"/>
              <a:ext cx="39264" cy="49056"/>
            </a:xfrm>
            <a:custGeom>
              <a:avLst/>
              <a:gdLst/>
              <a:ahLst/>
              <a:cxnLst/>
              <a:rect l="l" t="t" r="r" b="b"/>
              <a:pathLst>
                <a:path w="1227" h="1533" extrusionOk="0">
                  <a:moveTo>
                    <a:pt x="178" y="1"/>
                  </a:moveTo>
                  <a:cubicBezTo>
                    <a:pt x="147" y="1"/>
                    <a:pt x="114" y="7"/>
                    <a:pt x="84" y="20"/>
                  </a:cubicBezTo>
                  <a:cubicBezTo>
                    <a:pt x="12" y="68"/>
                    <a:pt x="0" y="175"/>
                    <a:pt x="48" y="246"/>
                  </a:cubicBezTo>
                  <a:lnTo>
                    <a:pt x="893" y="1449"/>
                  </a:lnTo>
                  <a:cubicBezTo>
                    <a:pt x="929" y="1497"/>
                    <a:pt x="989" y="1532"/>
                    <a:pt x="1024" y="1532"/>
                  </a:cubicBezTo>
                  <a:cubicBezTo>
                    <a:pt x="1060" y="1532"/>
                    <a:pt x="1084" y="1508"/>
                    <a:pt x="1120" y="1497"/>
                  </a:cubicBezTo>
                  <a:cubicBezTo>
                    <a:pt x="1203" y="1437"/>
                    <a:pt x="1227" y="1354"/>
                    <a:pt x="1167" y="1270"/>
                  </a:cubicBezTo>
                  <a:lnTo>
                    <a:pt x="310" y="68"/>
                  </a:lnTo>
                  <a:cubicBezTo>
                    <a:pt x="287" y="22"/>
                    <a:pt x="235" y="1"/>
                    <a:pt x="178"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8618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1" name="Oval 20">
            <a:extLst>
              <a:ext uri="{FF2B5EF4-FFF2-40B4-BE49-F238E27FC236}">
                <a16:creationId xmlns:a16="http://schemas.microsoft.com/office/drawing/2014/main" id="{87B71AE1-020A-F313-3F04-0BEB081B07F0}"/>
              </a:ext>
            </a:extLst>
          </p:cNvPr>
          <p:cNvSpPr/>
          <p:nvPr/>
        </p:nvSpPr>
        <p:spPr>
          <a:xfrm>
            <a:off x="1820988" y="1877443"/>
            <a:ext cx="3592322" cy="2730908"/>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Balancing Efficiency and Environmental Impact: </a:t>
            </a:r>
            <a:r>
              <a:rPr lang="en-US" sz="1400"/>
              <a:t>Striking a balance between environmentally friendly practices and production efficiency is crucial. Evaluate the overall impact on both aspects when choosing gases and implementing emission reduction measures.</a:t>
            </a:r>
            <a:endParaRPr lang="en-US" sz="1600"/>
          </a:p>
        </p:txBody>
      </p:sp>
      <p:grpSp>
        <p:nvGrpSpPr>
          <p:cNvPr id="2" name="Google Shape;10174;p64">
            <a:extLst>
              <a:ext uri="{FF2B5EF4-FFF2-40B4-BE49-F238E27FC236}">
                <a16:creationId xmlns:a16="http://schemas.microsoft.com/office/drawing/2014/main" id="{832B4245-A36F-F6CA-91E7-67004602B700}"/>
              </a:ext>
            </a:extLst>
          </p:cNvPr>
          <p:cNvGrpSpPr/>
          <p:nvPr/>
        </p:nvGrpSpPr>
        <p:grpSpPr>
          <a:xfrm>
            <a:off x="0" y="1563961"/>
            <a:ext cx="1753609" cy="1627362"/>
            <a:chOff x="4149138" y="4121151"/>
            <a:chExt cx="344065" cy="368644"/>
          </a:xfrm>
        </p:grpSpPr>
        <p:sp>
          <p:nvSpPr>
            <p:cNvPr id="3" name="Google Shape;10175;p64">
              <a:extLst>
                <a:ext uri="{FF2B5EF4-FFF2-40B4-BE49-F238E27FC236}">
                  <a16:creationId xmlns:a16="http://schemas.microsoft.com/office/drawing/2014/main" id="{FCA0A84A-D7BE-1690-FA14-0181C23A253D}"/>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4" name="Google Shape;10176;p64">
              <a:extLst>
                <a:ext uri="{FF2B5EF4-FFF2-40B4-BE49-F238E27FC236}">
                  <a16:creationId xmlns:a16="http://schemas.microsoft.com/office/drawing/2014/main" id="{2019BCC2-1A5F-2CCC-3CE7-5A9BDEB4390F}"/>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6" name="Google Shape;10177;p64">
              <a:extLst>
                <a:ext uri="{FF2B5EF4-FFF2-40B4-BE49-F238E27FC236}">
                  <a16:creationId xmlns:a16="http://schemas.microsoft.com/office/drawing/2014/main" id="{D2F0CD80-16E7-3667-B6DF-585C98B981FF}"/>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7" name="Google Shape;10178;p64">
              <a:extLst>
                <a:ext uri="{FF2B5EF4-FFF2-40B4-BE49-F238E27FC236}">
                  <a16:creationId xmlns:a16="http://schemas.microsoft.com/office/drawing/2014/main" id="{3D41F305-532D-1ECC-E8AA-685CB0E6FEB0}"/>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8" name="Google Shape;10179;p64">
              <a:extLst>
                <a:ext uri="{FF2B5EF4-FFF2-40B4-BE49-F238E27FC236}">
                  <a16:creationId xmlns:a16="http://schemas.microsoft.com/office/drawing/2014/main" id="{CBCCB792-9641-2C83-2E2B-18B5B620C4D2}"/>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1" name="Google Shape;10180;p64">
              <a:extLst>
                <a:ext uri="{FF2B5EF4-FFF2-40B4-BE49-F238E27FC236}">
                  <a16:creationId xmlns:a16="http://schemas.microsoft.com/office/drawing/2014/main" id="{ED75E251-C81B-78C8-F909-F7C11D6602B0}"/>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3" name="Google Shape;10181;p64">
              <a:extLst>
                <a:ext uri="{FF2B5EF4-FFF2-40B4-BE49-F238E27FC236}">
                  <a16:creationId xmlns:a16="http://schemas.microsoft.com/office/drawing/2014/main" id="{5A502D12-A371-45F6-76FC-03F5F25FFEFE}"/>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4" name="Google Shape;10182;p64">
              <a:extLst>
                <a:ext uri="{FF2B5EF4-FFF2-40B4-BE49-F238E27FC236}">
                  <a16:creationId xmlns:a16="http://schemas.microsoft.com/office/drawing/2014/main" id="{0AACA497-187C-E815-A890-E0BCD84FF5C7}"/>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6" name="Google Shape;10183;p64">
              <a:extLst>
                <a:ext uri="{FF2B5EF4-FFF2-40B4-BE49-F238E27FC236}">
                  <a16:creationId xmlns:a16="http://schemas.microsoft.com/office/drawing/2014/main" id="{3D84EFD4-28AF-6AC6-0D79-FDF5606AF9C0}"/>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7" name="Google Shape;10184;p64">
              <a:extLst>
                <a:ext uri="{FF2B5EF4-FFF2-40B4-BE49-F238E27FC236}">
                  <a16:creationId xmlns:a16="http://schemas.microsoft.com/office/drawing/2014/main" id="{6AE37AFC-D78C-CEB6-FFE6-0FF91E9B773F}"/>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18" name="Google Shape;10185;p64">
              <a:extLst>
                <a:ext uri="{FF2B5EF4-FFF2-40B4-BE49-F238E27FC236}">
                  <a16:creationId xmlns:a16="http://schemas.microsoft.com/office/drawing/2014/main" id="{E1D0F896-9759-0F3B-7B7C-59EC93B11E02}"/>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sp>
          <p:nvSpPr>
            <p:cNvPr id="22" name="Google Shape;10186;p64">
              <a:extLst>
                <a:ext uri="{FF2B5EF4-FFF2-40B4-BE49-F238E27FC236}">
                  <a16:creationId xmlns:a16="http://schemas.microsoft.com/office/drawing/2014/main" id="{AF81D83D-88CD-379B-693B-867F7E8EB53B}"/>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657E93"/>
            </a:solidFill>
            <a:ln>
              <a:solidFill>
                <a:schemeClr val="accent6">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5E1C"/>
                </a:solidFill>
              </a:endParaRPr>
            </a:p>
          </p:txBody>
        </p:sp>
      </p:grpSp>
      <p:sp>
        <p:nvSpPr>
          <p:cNvPr id="24" name="TextBox 23">
            <a:extLst>
              <a:ext uri="{FF2B5EF4-FFF2-40B4-BE49-F238E27FC236}">
                <a16:creationId xmlns:a16="http://schemas.microsoft.com/office/drawing/2014/main" id="{68535B4B-FDF4-2306-980D-55F6480CE0E6}"/>
              </a:ext>
            </a:extLst>
          </p:cNvPr>
          <p:cNvSpPr txBox="1"/>
          <p:nvPr/>
        </p:nvSpPr>
        <p:spPr>
          <a:xfrm>
            <a:off x="372633" y="2135616"/>
            <a:ext cx="1239540" cy="375552"/>
          </a:xfrm>
          <a:prstGeom prst="rect">
            <a:avLst/>
          </a:prstGeom>
          <a:noFill/>
        </p:spPr>
        <p:txBody>
          <a:bodyPr wrap="square">
            <a:spAutoFit/>
          </a:bodyPr>
          <a:lstStyle/>
          <a:p>
            <a:pPr marL="0" marR="0">
              <a:lnSpc>
                <a:spcPct val="107000"/>
              </a:lnSpc>
              <a:spcBef>
                <a:spcPts val="0"/>
              </a:spcBef>
              <a:spcAft>
                <a:spcPts val="800"/>
              </a:spcAft>
            </a:pPr>
            <a:r>
              <a:rPr lang="en-GB" sz="1800" b="1">
                <a:solidFill>
                  <a:srgbClr val="538135"/>
                </a:solidFill>
                <a:effectLst/>
                <a:latin typeface="Calibri" panose="020F0502020204030204" pitchFamily="34" charset="0"/>
                <a:ea typeface="Calibri" panose="020F0502020204030204" pitchFamily="34" charset="0"/>
                <a:cs typeface="Calibri" panose="020F0502020204030204" pitchFamily="34" charset="0"/>
              </a:rPr>
              <a:t>Extra Tip!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peech Bubble: Oval 25">
            <a:extLst>
              <a:ext uri="{FF2B5EF4-FFF2-40B4-BE49-F238E27FC236}">
                <a16:creationId xmlns:a16="http://schemas.microsoft.com/office/drawing/2014/main" id="{AB8FD9D0-8DC7-C3C0-A8BF-80738C30BDE5}"/>
              </a:ext>
            </a:extLst>
          </p:cNvPr>
          <p:cNvSpPr/>
          <p:nvPr/>
        </p:nvSpPr>
        <p:spPr>
          <a:xfrm>
            <a:off x="975870" y="1165142"/>
            <a:ext cx="4900902" cy="644274"/>
          </a:xfrm>
          <a:prstGeom prst="wedgeEllipseCallout">
            <a:avLst>
              <a:gd name="adj1" fmla="val -40327"/>
              <a:gd name="adj2" fmla="val 66105"/>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Green Welding and productivity</a:t>
            </a:r>
            <a:endParaRPr lang="en-US"/>
          </a:p>
        </p:txBody>
      </p:sp>
      <p:sp>
        <p:nvSpPr>
          <p:cNvPr id="28" name="Oval 27">
            <a:extLst>
              <a:ext uri="{FF2B5EF4-FFF2-40B4-BE49-F238E27FC236}">
                <a16:creationId xmlns:a16="http://schemas.microsoft.com/office/drawing/2014/main" id="{DCA4C6FE-9862-1F65-31EF-4BBBF4AC5786}"/>
              </a:ext>
            </a:extLst>
          </p:cNvPr>
          <p:cNvSpPr/>
          <p:nvPr/>
        </p:nvSpPr>
        <p:spPr>
          <a:xfrm>
            <a:off x="5296713" y="1500904"/>
            <a:ext cx="3257114" cy="25806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Training and Skill Development: </a:t>
            </a:r>
            <a:r>
              <a:rPr lang="en-US" sz="1400"/>
              <a:t>Proper training and skill development for welders are essential when introducing new gases or optimizing processes. This may have an initial impact on production time but can lead to long-term efficiency gains.</a:t>
            </a:r>
            <a:endParaRPr lang="en-US" sz="1600"/>
          </a:p>
        </p:txBody>
      </p:sp>
      <p:sp>
        <p:nvSpPr>
          <p:cNvPr id="29" name="Oval 28">
            <a:extLst>
              <a:ext uri="{FF2B5EF4-FFF2-40B4-BE49-F238E27FC236}">
                <a16:creationId xmlns:a16="http://schemas.microsoft.com/office/drawing/2014/main" id="{8DDF5A15-8EEF-C4EC-801F-9425B5D1EFE6}"/>
              </a:ext>
            </a:extLst>
          </p:cNvPr>
          <p:cNvSpPr/>
          <p:nvPr/>
        </p:nvSpPr>
        <p:spPr>
          <a:xfrm>
            <a:off x="4221890" y="3974216"/>
            <a:ext cx="3290425" cy="258061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Emission Monitoring and Compliance: </a:t>
            </a:r>
            <a:r>
              <a:rPr lang="en-US" sz="1400"/>
              <a:t>Allocate time for periodic emission monitoring and compliance checks to ensure adherence to environmental standards. This is essential for maintaining an environmentally friendly operation.</a:t>
            </a:r>
          </a:p>
        </p:txBody>
      </p:sp>
      <p:sp>
        <p:nvSpPr>
          <p:cNvPr id="30" name="Oval 29">
            <a:extLst>
              <a:ext uri="{FF2B5EF4-FFF2-40B4-BE49-F238E27FC236}">
                <a16:creationId xmlns:a16="http://schemas.microsoft.com/office/drawing/2014/main" id="{3C0AFDD6-C9EC-8595-851D-FCEC7FB6DE17}"/>
              </a:ext>
            </a:extLst>
          </p:cNvPr>
          <p:cNvSpPr/>
          <p:nvPr/>
        </p:nvSpPr>
        <p:spPr>
          <a:xfrm>
            <a:off x="8031101" y="3974216"/>
            <a:ext cx="3600330" cy="2580617"/>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Collaboration and Expert Consultation: </a:t>
            </a:r>
            <a:r>
              <a:rPr lang="en-US" sz="1400"/>
              <a:t>Work with experts in environmental and welding technologies to identify the most suitable gases and practices for your specific application. Collaboration can lead to informed decisions that balance environmental considerations and production efficiency</a:t>
            </a:r>
            <a:endParaRPr lang="en-US" sz="1600"/>
          </a:p>
        </p:txBody>
      </p:sp>
      <p:sp>
        <p:nvSpPr>
          <p:cNvPr id="31" name="Oval 30">
            <a:extLst>
              <a:ext uri="{FF2B5EF4-FFF2-40B4-BE49-F238E27FC236}">
                <a16:creationId xmlns:a16="http://schemas.microsoft.com/office/drawing/2014/main" id="{9004FA40-D8AF-FDF1-0E86-4529C3EED1A0}"/>
              </a:ext>
            </a:extLst>
          </p:cNvPr>
          <p:cNvSpPr/>
          <p:nvPr/>
        </p:nvSpPr>
        <p:spPr>
          <a:xfrm>
            <a:off x="15105" y="3810197"/>
            <a:ext cx="3030831" cy="246307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Continuous Improvement: </a:t>
            </a:r>
            <a:r>
              <a:rPr lang="en-US" sz="1400"/>
              <a:t>Regularly assess and improve welding processes to enhance efficiency and reduce environmental impact. This may involve adopting new technologies or fine-tuning existing practices.</a:t>
            </a:r>
            <a:endParaRPr lang="en-US" sz="1600"/>
          </a:p>
        </p:txBody>
      </p:sp>
      <p:sp>
        <p:nvSpPr>
          <p:cNvPr id="32" name="Oval 31">
            <a:extLst>
              <a:ext uri="{FF2B5EF4-FFF2-40B4-BE49-F238E27FC236}">
                <a16:creationId xmlns:a16="http://schemas.microsoft.com/office/drawing/2014/main" id="{2CA983BE-1B5F-0645-ADF3-E61423FA6AA6}"/>
              </a:ext>
            </a:extLst>
          </p:cNvPr>
          <p:cNvSpPr/>
          <p:nvPr/>
        </p:nvSpPr>
        <p:spPr>
          <a:xfrm>
            <a:off x="8727493" y="1229582"/>
            <a:ext cx="3257115" cy="2580615"/>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Technology Adoption: </a:t>
            </a:r>
            <a:r>
              <a:rPr lang="en-US" sz="1400"/>
              <a:t>Embrace advanced technologies and automation to streamline welding processes. While initial implementation may require time and investment, the long-term benefits can include increased production efficiency</a:t>
            </a:r>
            <a:r>
              <a:rPr lang="en-US" sz="1400" b="1"/>
              <a:t>.</a:t>
            </a:r>
          </a:p>
        </p:txBody>
      </p:sp>
    </p:spTree>
    <p:extLst>
      <p:ext uri="{BB962C8B-B14F-4D97-AF65-F5344CB8AC3E}">
        <p14:creationId xmlns:p14="http://schemas.microsoft.com/office/powerpoint/2010/main" val="153425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3236312" y="72047"/>
            <a:ext cx="476472" cy="4268714"/>
          </a:xfrm>
          <a:prstGeom prst="flowChartOffpage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b="1">
                <a:solidFill>
                  <a:schemeClr val="accent6">
                    <a:lumMod val="50000"/>
                  </a:schemeClr>
                </a:solidFill>
              </a:rPr>
              <a:t>Things to Think!!</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1374245" y="1737835"/>
            <a:ext cx="476472" cy="305377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Consumable Selection</a:t>
            </a:r>
            <a:endParaRPr lang="en-US">
              <a:solidFill>
                <a:schemeClr val="bg1"/>
              </a:solidFill>
            </a:endParaRPr>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8425419" y="2862577"/>
            <a:ext cx="476473" cy="285915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Material Efficiency</a:t>
            </a:r>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H="1">
            <a:off x="2403907" y="3215058"/>
            <a:ext cx="424835" cy="230542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Energy Efficiency</a:t>
            </a:r>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6015296" y="779783"/>
            <a:ext cx="476472" cy="283503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in respect to emissions</a:t>
            </a:r>
          </a:p>
        </p:txBody>
      </p:sp>
      <p:sp>
        <p:nvSpPr>
          <p:cNvPr id="19" name="CuadroTexto 18">
            <a:extLst>
              <a:ext uri="{FF2B5EF4-FFF2-40B4-BE49-F238E27FC236}">
                <a16:creationId xmlns:a16="http://schemas.microsoft.com/office/drawing/2014/main" id="{CA7DEBE0-449E-E630-B2D0-D007D8A7CF19}"/>
              </a:ext>
            </a:extLst>
          </p:cNvPr>
          <p:cNvSpPr txBox="1"/>
          <p:nvPr/>
        </p:nvSpPr>
        <p:spPr>
          <a:xfrm>
            <a:off x="630773" y="600407"/>
            <a:ext cx="11757171" cy="523220"/>
          </a:xfrm>
          <a:prstGeom prst="rect">
            <a:avLst/>
          </a:prstGeom>
          <a:noFill/>
        </p:spPr>
        <p:txBody>
          <a:bodyPr wrap="square">
            <a:spAutoFit/>
          </a:bodyPr>
          <a:lstStyle/>
          <a:p>
            <a:r>
              <a:rPr lang="en-US" sz="2800" b="1">
                <a:solidFill>
                  <a:srgbClr val="2B5E1C"/>
                </a:solidFill>
                <a:latin typeface="Barlow" panose="00000500000000000000" pitchFamily="2" charset="0"/>
                <a:ea typeface="+mj-ea"/>
                <a:cs typeface="+mj-cs"/>
              </a:rPr>
              <a:t>5.	Green Weld Good Practices:</a:t>
            </a:r>
            <a:endParaRPr lang="es-ES" sz="2800" b="1">
              <a:solidFill>
                <a:srgbClr val="2B5E1C"/>
              </a:solidFill>
              <a:latin typeface="Barlow" panose="00000500000000000000" pitchFamily="2" charset="0"/>
              <a:ea typeface="+mj-ea"/>
              <a:cs typeface="+mj-cs"/>
            </a:endParaRPr>
          </a:p>
        </p:txBody>
      </p:sp>
      <p:sp>
        <p:nvSpPr>
          <p:cNvPr id="20" name="Oval 19">
            <a:extLst>
              <a:ext uri="{FF2B5EF4-FFF2-40B4-BE49-F238E27FC236}">
                <a16:creationId xmlns:a16="http://schemas.microsoft.com/office/drawing/2014/main" id="{DF2A3415-5671-DB1F-3D6C-DFA7259EDABA}"/>
              </a:ext>
            </a:extLst>
          </p:cNvPr>
          <p:cNvSpPr/>
          <p:nvPr/>
        </p:nvSpPr>
        <p:spPr>
          <a:xfrm>
            <a:off x="2721479" y="2459821"/>
            <a:ext cx="1876712" cy="15940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Choose low-emission consumables and filler materials</a:t>
            </a:r>
            <a:endParaRPr lang="en-US"/>
          </a:p>
        </p:txBody>
      </p:sp>
      <p:sp>
        <p:nvSpPr>
          <p:cNvPr id="21" name="Oval 20">
            <a:extLst>
              <a:ext uri="{FF2B5EF4-FFF2-40B4-BE49-F238E27FC236}">
                <a16:creationId xmlns:a16="http://schemas.microsoft.com/office/drawing/2014/main" id="{87B71AE1-020A-F313-3F04-0BEB081B07F0}"/>
              </a:ext>
            </a:extLst>
          </p:cNvPr>
          <p:cNvSpPr/>
          <p:nvPr/>
        </p:nvSpPr>
        <p:spPr>
          <a:xfrm>
            <a:off x="9756800" y="3041259"/>
            <a:ext cx="2031420" cy="176591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Choose processes that maximize material efficiency and minimize distortion.</a:t>
            </a:r>
            <a:endParaRPr lang="en-US" sz="1600"/>
          </a:p>
        </p:txBody>
      </p:sp>
      <p:sp>
        <p:nvSpPr>
          <p:cNvPr id="22" name="Oval 21">
            <a:extLst>
              <a:ext uri="{FF2B5EF4-FFF2-40B4-BE49-F238E27FC236}">
                <a16:creationId xmlns:a16="http://schemas.microsoft.com/office/drawing/2014/main" id="{245E1812-3C57-E4E9-1B8A-EFC02411FE2B}"/>
              </a:ext>
            </a:extLst>
          </p:cNvPr>
          <p:cNvSpPr/>
          <p:nvPr/>
        </p:nvSpPr>
        <p:spPr>
          <a:xfrm>
            <a:off x="56076" y="3621214"/>
            <a:ext cx="1749242" cy="146942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Optimize welding parameters for energy efficiency</a:t>
            </a:r>
            <a:endParaRPr lang="en-US" sz="1600"/>
          </a:p>
        </p:txBody>
      </p:sp>
      <p:sp>
        <p:nvSpPr>
          <p:cNvPr id="23" name="Oval 22">
            <a:extLst>
              <a:ext uri="{FF2B5EF4-FFF2-40B4-BE49-F238E27FC236}">
                <a16:creationId xmlns:a16="http://schemas.microsoft.com/office/drawing/2014/main" id="{3BE90323-FAD5-D2C9-C623-EE435F88E3FA}"/>
              </a:ext>
            </a:extLst>
          </p:cNvPr>
          <p:cNvSpPr/>
          <p:nvPr/>
        </p:nvSpPr>
        <p:spPr>
          <a:xfrm>
            <a:off x="5649575" y="2543390"/>
            <a:ext cx="1876713" cy="15940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Implement strategies to reduce waste generation and promote recycling.</a:t>
            </a:r>
            <a:endParaRPr lang="en-US" sz="1600"/>
          </a:p>
        </p:txBody>
      </p:sp>
      <p:sp>
        <p:nvSpPr>
          <p:cNvPr id="24" name="Flowchart: Off-page Connector 23">
            <a:extLst>
              <a:ext uri="{FF2B5EF4-FFF2-40B4-BE49-F238E27FC236}">
                <a16:creationId xmlns:a16="http://schemas.microsoft.com/office/drawing/2014/main" id="{4834D300-4939-E2D3-4636-DF0894E9FC73}"/>
              </a:ext>
            </a:extLst>
          </p:cNvPr>
          <p:cNvSpPr/>
          <p:nvPr/>
        </p:nvSpPr>
        <p:spPr>
          <a:xfrm rot="5400000" flipH="1">
            <a:off x="10216148" y="1453674"/>
            <a:ext cx="476472" cy="230542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Automation</a:t>
            </a:r>
          </a:p>
        </p:txBody>
      </p:sp>
      <p:grpSp>
        <p:nvGrpSpPr>
          <p:cNvPr id="2" name="Google Shape;12408;p68">
            <a:extLst>
              <a:ext uri="{FF2B5EF4-FFF2-40B4-BE49-F238E27FC236}">
                <a16:creationId xmlns:a16="http://schemas.microsoft.com/office/drawing/2014/main" id="{324C0F5D-B7B7-3DBB-4A1B-F14526E1126E}"/>
              </a:ext>
            </a:extLst>
          </p:cNvPr>
          <p:cNvGrpSpPr/>
          <p:nvPr/>
        </p:nvGrpSpPr>
        <p:grpSpPr>
          <a:xfrm>
            <a:off x="212969" y="2062659"/>
            <a:ext cx="765665" cy="763963"/>
            <a:chOff x="1367060" y="2422129"/>
            <a:chExt cx="269261" cy="352050"/>
          </a:xfrm>
        </p:grpSpPr>
        <p:sp>
          <p:nvSpPr>
            <p:cNvPr id="3" name="Google Shape;12409;p68">
              <a:extLst>
                <a:ext uri="{FF2B5EF4-FFF2-40B4-BE49-F238E27FC236}">
                  <a16:creationId xmlns:a16="http://schemas.microsoft.com/office/drawing/2014/main" id="{AA254E83-85C8-81F5-8AB0-82C4EA602789}"/>
                </a:ext>
              </a:extLst>
            </p:cNvPr>
            <p:cNvSpPr/>
            <p:nvPr/>
          </p:nvSpPr>
          <p:spPr>
            <a:xfrm>
              <a:off x="1392059" y="2651857"/>
              <a:ext cx="129160" cy="122322"/>
            </a:xfrm>
            <a:custGeom>
              <a:avLst/>
              <a:gdLst/>
              <a:ahLst/>
              <a:cxnLst/>
              <a:rect l="l" t="t" r="r" b="b"/>
              <a:pathLst>
                <a:path w="4061" h="3846" extrusionOk="0">
                  <a:moveTo>
                    <a:pt x="167" y="0"/>
                  </a:moveTo>
                  <a:cubicBezTo>
                    <a:pt x="72" y="0"/>
                    <a:pt x="0" y="83"/>
                    <a:pt x="0" y="167"/>
                  </a:cubicBezTo>
                  <a:cubicBezTo>
                    <a:pt x="0" y="262"/>
                    <a:pt x="72" y="333"/>
                    <a:pt x="167" y="333"/>
                  </a:cubicBezTo>
                  <a:lnTo>
                    <a:pt x="357" y="333"/>
                  </a:lnTo>
                  <a:lnTo>
                    <a:pt x="357" y="1691"/>
                  </a:lnTo>
                  <a:cubicBezTo>
                    <a:pt x="357" y="2179"/>
                    <a:pt x="762" y="2584"/>
                    <a:pt x="1250" y="2584"/>
                  </a:cubicBezTo>
                  <a:cubicBezTo>
                    <a:pt x="1286" y="2584"/>
                    <a:pt x="1226" y="2584"/>
                    <a:pt x="2310" y="2405"/>
                  </a:cubicBezTo>
                  <a:lnTo>
                    <a:pt x="2310" y="3453"/>
                  </a:lnTo>
                  <a:cubicBezTo>
                    <a:pt x="2310" y="3667"/>
                    <a:pt x="2489" y="3846"/>
                    <a:pt x="2691" y="3846"/>
                  </a:cubicBezTo>
                  <a:lnTo>
                    <a:pt x="3905" y="3846"/>
                  </a:lnTo>
                  <a:cubicBezTo>
                    <a:pt x="3989" y="3846"/>
                    <a:pt x="4060" y="3774"/>
                    <a:pt x="4060" y="3679"/>
                  </a:cubicBezTo>
                  <a:cubicBezTo>
                    <a:pt x="4060" y="3596"/>
                    <a:pt x="3989" y="3500"/>
                    <a:pt x="3893" y="3500"/>
                  </a:cubicBezTo>
                  <a:lnTo>
                    <a:pt x="2691" y="3500"/>
                  </a:lnTo>
                  <a:cubicBezTo>
                    <a:pt x="2667" y="3500"/>
                    <a:pt x="2631" y="3465"/>
                    <a:pt x="2631" y="3441"/>
                  </a:cubicBezTo>
                  <a:lnTo>
                    <a:pt x="2631" y="2191"/>
                  </a:lnTo>
                  <a:cubicBezTo>
                    <a:pt x="2631" y="2143"/>
                    <a:pt x="2620" y="2107"/>
                    <a:pt x="2572" y="2072"/>
                  </a:cubicBezTo>
                  <a:cubicBezTo>
                    <a:pt x="2555" y="2055"/>
                    <a:pt x="2520" y="2038"/>
                    <a:pt x="2485" y="2038"/>
                  </a:cubicBezTo>
                  <a:cubicBezTo>
                    <a:pt x="2470" y="2038"/>
                    <a:pt x="2455" y="2041"/>
                    <a:pt x="2441" y="2048"/>
                  </a:cubicBezTo>
                  <a:lnTo>
                    <a:pt x="1238" y="2250"/>
                  </a:lnTo>
                  <a:cubicBezTo>
                    <a:pt x="917" y="2250"/>
                    <a:pt x="691" y="2000"/>
                    <a:pt x="691" y="1691"/>
                  </a:cubicBezTo>
                  <a:lnTo>
                    <a:pt x="691" y="167"/>
                  </a:lnTo>
                  <a:cubicBezTo>
                    <a:pt x="691" y="83"/>
                    <a:pt x="607" y="0"/>
                    <a:pt x="524"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410;p68">
              <a:extLst>
                <a:ext uri="{FF2B5EF4-FFF2-40B4-BE49-F238E27FC236}">
                  <a16:creationId xmlns:a16="http://schemas.microsoft.com/office/drawing/2014/main" id="{BF509487-2509-6A86-BF58-2FCF3FFF7DF4}"/>
                </a:ext>
              </a:extLst>
            </p:cNvPr>
            <p:cNvSpPr/>
            <p:nvPr/>
          </p:nvSpPr>
          <p:spPr>
            <a:xfrm>
              <a:off x="1367060" y="2441912"/>
              <a:ext cx="82184" cy="212139"/>
            </a:xfrm>
            <a:custGeom>
              <a:avLst/>
              <a:gdLst/>
              <a:ahLst/>
              <a:cxnLst/>
              <a:rect l="l" t="t" r="r" b="b"/>
              <a:pathLst>
                <a:path w="2584" h="6670" extrusionOk="0">
                  <a:moveTo>
                    <a:pt x="2415" y="1"/>
                  </a:moveTo>
                  <a:cubicBezTo>
                    <a:pt x="2382" y="1"/>
                    <a:pt x="2350" y="10"/>
                    <a:pt x="2322" y="29"/>
                  </a:cubicBezTo>
                  <a:cubicBezTo>
                    <a:pt x="1274" y="731"/>
                    <a:pt x="655" y="1898"/>
                    <a:pt x="655" y="3148"/>
                  </a:cubicBezTo>
                  <a:cubicBezTo>
                    <a:pt x="655" y="3351"/>
                    <a:pt x="667" y="3541"/>
                    <a:pt x="703" y="3732"/>
                  </a:cubicBezTo>
                  <a:cubicBezTo>
                    <a:pt x="48" y="5708"/>
                    <a:pt x="0" y="5696"/>
                    <a:pt x="0" y="5970"/>
                  </a:cubicBezTo>
                  <a:cubicBezTo>
                    <a:pt x="0" y="6208"/>
                    <a:pt x="84" y="6446"/>
                    <a:pt x="262" y="6625"/>
                  </a:cubicBezTo>
                  <a:cubicBezTo>
                    <a:pt x="295" y="6651"/>
                    <a:pt x="342" y="6670"/>
                    <a:pt x="389" y="6670"/>
                  </a:cubicBezTo>
                  <a:cubicBezTo>
                    <a:pt x="429" y="6670"/>
                    <a:pt x="468" y="6657"/>
                    <a:pt x="500" y="6625"/>
                  </a:cubicBezTo>
                  <a:cubicBezTo>
                    <a:pt x="560" y="6565"/>
                    <a:pt x="584" y="6458"/>
                    <a:pt x="500" y="6375"/>
                  </a:cubicBezTo>
                  <a:cubicBezTo>
                    <a:pt x="358" y="6220"/>
                    <a:pt x="298" y="5982"/>
                    <a:pt x="369" y="5756"/>
                  </a:cubicBezTo>
                  <a:lnTo>
                    <a:pt x="1036" y="3791"/>
                  </a:lnTo>
                  <a:cubicBezTo>
                    <a:pt x="1060" y="3767"/>
                    <a:pt x="1060" y="3732"/>
                    <a:pt x="1036" y="3720"/>
                  </a:cubicBezTo>
                  <a:cubicBezTo>
                    <a:pt x="1012" y="3517"/>
                    <a:pt x="1000" y="3327"/>
                    <a:pt x="1000" y="3148"/>
                  </a:cubicBezTo>
                  <a:cubicBezTo>
                    <a:pt x="1000" y="2005"/>
                    <a:pt x="1560" y="934"/>
                    <a:pt x="2513" y="291"/>
                  </a:cubicBezTo>
                  <a:cubicBezTo>
                    <a:pt x="2572" y="255"/>
                    <a:pt x="2584" y="148"/>
                    <a:pt x="2548" y="76"/>
                  </a:cubicBezTo>
                  <a:cubicBezTo>
                    <a:pt x="2519" y="25"/>
                    <a:pt x="2467" y="1"/>
                    <a:pt x="2415"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411;p68">
              <a:extLst>
                <a:ext uri="{FF2B5EF4-FFF2-40B4-BE49-F238E27FC236}">
                  <a16:creationId xmlns:a16="http://schemas.microsoft.com/office/drawing/2014/main" id="{94D6D1F6-41C2-A4CB-60F2-FF7EC56497A7}"/>
                </a:ext>
              </a:extLst>
            </p:cNvPr>
            <p:cNvSpPr/>
            <p:nvPr/>
          </p:nvSpPr>
          <p:spPr>
            <a:xfrm>
              <a:off x="1456051" y="2422129"/>
              <a:ext cx="180271" cy="162937"/>
            </a:xfrm>
            <a:custGeom>
              <a:avLst/>
              <a:gdLst/>
              <a:ahLst/>
              <a:cxnLst/>
              <a:rect l="l" t="t" r="r" b="b"/>
              <a:pathLst>
                <a:path w="5668" h="5123" extrusionOk="0">
                  <a:moveTo>
                    <a:pt x="1621" y="1"/>
                  </a:moveTo>
                  <a:cubicBezTo>
                    <a:pt x="1104" y="1"/>
                    <a:pt x="591" y="107"/>
                    <a:pt x="119" y="317"/>
                  </a:cubicBezTo>
                  <a:cubicBezTo>
                    <a:pt x="24" y="353"/>
                    <a:pt x="0" y="448"/>
                    <a:pt x="24" y="544"/>
                  </a:cubicBezTo>
                  <a:cubicBezTo>
                    <a:pt x="51" y="616"/>
                    <a:pt x="113" y="648"/>
                    <a:pt x="184" y="648"/>
                  </a:cubicBezTo>
                  <a:cubicBezTo>
                    <a:pt x="205" y="648"/>
                    <a:pt x="228" y="645"/>
                    <a:pt x="250" y="639"/>
                  </a:cubicBezTo>
                  <a:cubicBezTo>
                    <a:pt x="965" y="317"/>
                    <a:pt x="1536" y="365"/>
                    <a:pt x="1643" y="353"/>
                  </a:cubicBezTo>
                  <a:cubicBezTo>
                    <a:pt x="3941" y="365"/>
                    <a:pt x="5644" y="2556"/>
                    <a:pt x="4894" y="4901"/>
                  </a:cubicBezTo>
                  <a:cubicBezTo>
                    <a:pt x="4870" y="4997"/>
                    <a:pt x="4906" y="5080"/>
                    <a:pt x="5001" y="5116"/>
                  </a:cubicBezTo>
                  <a:cubicBezTo>
                    <a:pt x="5018" y="5120"/>
                    <a:pt x="5035" y="5123"/>
                    <a:pt x="5052" y="5123"/>
                  </a:cubicBezTo>
                  <a:cubicBezTo>
                    <a:pt x="5119" y="5123"/>
                    <a:pt x="5184" y="5085"/>
                    <a:pt x="5203" y="5009"/>
                  </a:cubicBezTo>
                  <a:cubicBezTo>
                    <a:pt x="5668" y="3508"/>
                    <a:pt x="5239" y="2044"/>
                    <a:pt x="4263" y="1079"/>
                  </a:cubicBezTo>
                  <a:cubicBezTo>
                    <a:pt x="3524" y="356"/>
                    <a:pt x="2566" y="1"/>
                    <a:pt x="1621"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12;p68">
              <a:extLst>
                <a:ext uri="{FF2B5EF4-FFF2-40B4-BE49-F238E27FC236}">
                  <a16:creationId xmlns:a16="http://schemas.microsoft.com/office/drawing/2014/main" id="{77087B56-D39A-8B62-0DED-F34361828780}"/>
                </a:ext>
              </a:extLst>
            </p:cNvPr>
            <p:cNvSpPr/>
            <p:nvPr/>
          </p:nvSpPr>
          <p:spPr>
            <a:xfrm>
              <a:off x="1532160" y="2593590"/>
              <a:ext cx="81834" cy="180207"/>
            </a:xfrm>
            <a:custGeom>
              <a:avLst/>
              <a:gdLst/>
              <a:ahLst/>
              <a:cxnLst/>
              <a:rect l="l" t="t" r="r" b="b"/>
              <a:pathLst>
                <a:path w="2573" h="5666" extrusionOk="0">
                  <a:moveTo>
                    <a:pt x="2399" y="1"/>
                  </a:moveTo>
                  <a:cubicBezTo>
                    <a:pt x="2340" y="1"/>
                    <a:pt x="2284" y="36"/>
                    <a:pt x="2251" y="94"/>
                  </a:cubicBezTo>
                  <a:cubicBezTo>
                    <a:pt x="2096" y="380"/>
                    <a:pt x="1715" y="856"/>
                    <a:pt x="1715" y="1737"/>
                  </a:cubicBezTo>
                  <a:lnTo>
                    <a:pt x="1715" y="5273"/>
                  </a:lnTo>
                  <a:cubicBezTo>
                    <a:pt x="1715" y="5309"/>
                    <a:pt x="1679" y="5332"/>
                    <a:pt x="1655" y="5332"/>
                  </a:cubicBezTo>
                  <a:lnTo>
                    <a:pt x="167" y="5332"/>
                  </a:lnTo>
                  <a:cubicBezTo>
                    <a:pt x="72" y="5332"/>
                    <a:pt x="0" y="5404"/>
                    <a:pt x="0" y="5499"/>
                  </a:cubicBezTo>
                  <a:cubicBezTo>
                    <a:pt x="0" y="5583"/>
                    <a:pt x="72" y="5666"/>
                    <a:pt x="167" y="5666"/>
                  </a:cubicBezTo>
                  <a:lnTo>
                    <a:pt x="1655" y="5666"/>
                  </a:lnTo>
                  <a:cubicBezTo>
                    <a:pt x="1858" y="5666"/>
                    <a:pt x="2036" y="5487"/>
                    <a:pt x="2036" y="5273"/>
                  </a:cubicBezTo>
                  <a:lnTo>
                    <a:pt x="2036" y="1737"/>
                  </a:lnTo>
                  <a:cubicBezTo>
                    <a:pt x="2036" y="963"/>
                    <a:pt x="2382" y="558"/>
                    <a:pt x="2548" y="249"/>
                  </a:cubicBezTo>
                  <a:cubicBezTo>
                    <a:pt x="2572" y="153"/>
                    <a:pt x="2548" y="70"/>
                    <a:pt x="2477" y="22"/>
                  </a:cubicBezTo>
                  <a:cubicBezTo>
                    <a:pt x="2451" y="8"/>
                    <a:pt x="2425" y="1"/>
                    <a:pt x="2399"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413;p68">
              <a:extLst>
                <a:ext uri="{FF2B5EF4-FFF2-40B4-BE49-F238E27FC236}">
                  <a16:creationId xmlns:a16="http://schemas.microsoft.com/office/drawing/2014/main" id="{E5FFB2FE-40F8-0230-9EC0-8A3BEF644465}"/>
                </a:ext>
              </a:extLst>
            </p:cNvPr>
            <p:cNvSpPr/>
            <p:nvPr/>
          </p:nvSpPr>
          <p:spPr>
            <a:xfrm>
              <a:off x="1425359" y="2572313"/>
              <a:ext cx="24267" cy="17843"/>
            </a:xfrm>
            <a:custGeom>
              <a:avLst/>
              <a:gdLst/>
              <a:ahLst/>
              <a:cxnLst/>
              <a:rect l="l" t="t" r="r" b="b"/>
              <a:pathLst>
                <a:path w="763" h="561" extrusionOk="0">
                  <a:moveTo>
                    <a:pt x="583" y="0"/>
                  </a:moveTo>
                  <a:cubicBezTo>
                    <a:pt x="554" y="0"/>
                    <a:pt x="525" y="8"/>
                    <a:pt x="501" y="25"/>
                  </a:cubicBezTo>
                  <a:lnTo>
                    <a:pt x="96" y="239"/>
                  </a:lnTo>
                  <a:cubicBezTo>
                    <a:pt x="25" y="287"/>
                    <a:pt x="1" y="394"/>
                    <a:pt x="37" y="465"/>
                  </a:cubicBezTo>
                  <a:cubicBezTo>
                    <a:pt x="72" y="525"/>
                    <a:pt x="132" y="560"/>
                    <a:pt x="191" y="560"/>
                  </a:cubicBezTo>
                  <a:cubicBezTo>
                    <a:pt x="215" y="560"/>
                    <a:pt x="251" y="560"/>
                    <a:pt x="275" y="537"/>
                  </a:cubicBezTo>
                  <a:lnTo>
                    <a:pt x="680" y="322"/>
                  </a:lnTo>
                  <a:cubicBezTo>
                    <a:pt x="739" y="263"/>
                    <a:pt x="763" y="156"/>
                    <a:pt x="727" y="84"/>
                  </a:cubicBezTo>
                  <a:cubicBezTo>
                    <a:pt x="696" y="29"/>
                    <a:pt x="639" y="0"/>
                    <a:pt x="583"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14;p68">
              <a:extLst>
                <a:ext uri="{FF2B5EF4-FFF2-40B4-BE49-F238E27FC236}">
                  <a16:creationId xmlns:a16="http://schemas.microsoft.com/office/drawing/2014/main" id="{4021A99A-974A-24BA-E3C8-46B939103BEA}"/>
                </a:ext>
              </a:extLst>
            </p:cNvPr>
            <p:cNvSpPr/>
            <p:nvPr/>
          </p:nvSpPr>
          <p:spPr>
            <a:xfrm>
              <a:off x="1562820" y="2573680"/>
              <a:ext cx="26176" cy="17620"/>
            </a:xfrm>
            <a:custGeom>
              <a:avLst/>
              <a:gdLst/>
              <a:ahLst/>
              <a:cxnLst/>
              <a:rect l="l" t="t" r="r" b="b"/>
              <a:pathLst>
                <a:path w="823" h="554" extrusionOk="0">
                  <a:moveTo>
                    <a:pt x="201" y="1"/>
                  </a:moveTo>
                  <a:cubicBezTo>
                    <a:pt x="143" y="1"/>
                    <a:pt x="81" y="28"/>
                    <a:pt x="48" y="77"/>
                  </a:cubicBezTo>
                  <a:cubicBezTo>
                    <a:pt x="1" y="160"/>
                    <a:pt x="37" y="255"/>
                    <a:pt x="108" y="303"/>
                  </a:cubicBezTo>
                  <a:cubicBezTo>
                    <a:pt x="513" y="529"/>
                    <a:pt x="513" y="553"/>
                    <a:pt x="584" y="553"/>
                  </a:cubicBezTo>
                  <a:cubicBezTo>
                    <a:pt x="763" y="541"/>
                    <a:pt x="822" y="315"/>
                    <a:pt x="680" y="244"/>
                  </a:cubicBezTo>
                  <a:lnTo>
                    <a:pt x="275" y="17"/>
                  </a:lnTo>
                  <a:cubicBezTo>
                    <a:pt x="253" y="6"/>
                    <a:pt x="227" y="1"/>
                    <a:pt x="201"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15;p68">
              <a:extLst>
                <a:ext uri="{FF2B5EF4-FFF2-40B4-BE49-F238E27FC236}">
                  <a16:creationId xmlns:a16="http://schemas.microsoft.com/office/drawing/2014/main" id="{548B19CC-2188-3D30-8E72-D132CF820EF7}"/>
                </a:ext>
              </a:extLst>
            </p:cNvPr>
            <p:cNvSpPr/>
            <p:nvPr/>
          </p:nvSpPr>
          <p:spPr>
            <a:xfrm>
              <a:off x="1448100" y="2481414"/>
              <a:ext cx="125375" cy="191275"/>
            </a:xfrm>
            <a:custGeom>
              <a:avLst/>
              <a:gdLst/>
              <a:ahLst/>
              <a:cxnLst/>
              <a:rect l="l" t="t" r="r" b="b"/>
              <a:pathLst>
                <a:path w="3942" h="6014" extrusionOk="0">
                  <a:moveTo>
                    <a:pt x="1280" y="1498"/>
                  </a:moveTo>
                  <a:cubicBezTo>
                    <a:pt x="1355" y="1498"/>
                    <a:pt x="1429" y="1543"/>
                    <a:pt x="1429" y="1632"/>
                  </a:cubicBezTo>
                  <a:lnTo>
                    <a:pt x="1429" y="1763"/>
                  </a:lnTo>
                  <a:lnTo>
                    <a:pt x="1262" y="1763"/>
                  </a:lnTo>
                  <a:cubicBezTo>
                    <a:pt x="1191" y="1763"/>
                    <a:pt x="1131" y="1704"/>
                    <a:pt x="1131" y="1632"/>
                  </a:cubicBezTo>
                  <a:cubicBezTo>
                    <a:pt x="1131" y="1543"/>
                    <a:pt x="1206" y="1498"/>
                    <a:pt x="1280" y="1498"/>
                  </a:cubicBezTo>
                  <a:close/>
                  <a:moveTo>
                    <a:pt x="2483" y="1498"/>
                  </a:moveTo>
                  <a:cubicBezTo>
                    <a:pt x="2557" y="1498"/>
                    <a:pt x="2632" y="1543"/>
                    <a:pt x="2632" y="1632"/>
                  </a:cubicBezTo>
                  <a:cubicBezTo>
                    <a:pt x="2632" y="1704"/>
                    <a:pt x="2572" y="1763"/>
                    <a:pt x="2501" y="1763"/>
                  </a:cubicBezTo>
                  <a:lnTo>
                    <a:pt x="2334" y="1763"/>
                  </a:lnTo>
                  <a:lnTo>
                    <a:pt x="2334" y="1632"/>
                  </a:lnTo>
                  <a:cubicBezTo>
                    <a:pt x="2334" y="1543"/>
                    <a:pt x="2408" y="1498"/>
                    <a:pt x="2483" y="1498"/>
                  </a:cubicBezTo>
                  <a:close/>
                  <a:moveTo>
                    <a:pt x="1989" y="2085"/>
                  </a:moveTo>
                  <a:lnTo>
                    <a:pt x="1989" y="3776"/>
                  </a:lnTo>
                  <a:lnTo>
                    <a:pt x="1739" y="3776"/>
                  </a:lnTo>
                  <a:lnTo>
                    <a:pt x="1739" y="2085"/>
                  </a:lnTo>
                  <a:close/>
                  <a:moveTo>
                    <a:pt x="2524" y="4097"/>
                  </a:moveTo>
                  <a:lnTo>
                    <a:pt x="2524" y="4430"/>
                  </a:lnTo>
                  <a:lnTo>
                    <a:pt x="1215" y="4430"/>
                  </a:lnTo>
                  <a:lnTo>
                    <a:pt x="1215" y="4097"/>
                  </a:lnTo>
                  <a:close/>
                  <a:moveTo>
                    <a:pt x="2512" y="4752"/>
                  </a:moveTo>
                  <a:lnTo>
                    <a:pt x="2512" y="4942"/>
                  </a:lnTo>
                  <a:lnTo>
                    <a:pt x="2524" y="4942"/>
                  </a:lnTo>
                  <a:cubicBezTo>
                    <a:pt x="2524" y="5026"/>
                    <a:pt x="2465" y="5085"/>
                    <a:pt x="2393" y="5085"/>
                  </a:cubicBezTo>
                  <a:lnTo>
                    <a:pt x="1334" y="5085"/>
                  </a:lnTo>
                  <a:cubicBezTo>
                    <a:pt x="1262" y="5085"/>
                    <a:pt x="1203" y="5026"/>
                    <a:pt x="1203" y="4942"/>
                  </a:cubicBezTo>
                  <a:lnTo>
                    <a:pt x="1203" y="4752"/>
                  </a:lnTo>
                  <a:close/>
                  <a:moveTo>
                    <a:pt x="2227" y="5395"/>
                  </a:moveTo>
                  <a:cubicBezTo>
                    <a:pt x="2203" y="5561"/>
                    <a:pt x="2048" y="5681"/>
                    <a:pt x="1870" y="5681"/>
                  </a:cubicBezTo>
                  <a:cubicBezTo>
                    <a:pt x="1691" y="5681"/>
                    <a:pt x="1548" y="5561"/>
                    <a:pt x="1500" y="5395"/>
                  </a:cubicBezTo>
                  <a:close/>
                  <a:moveTo>
                    <a:pt x="1874" y="1"/>
                  </a:moveTo>
                  <a:cubicBezTo>
                    <a:pt x="834" y="1"/>
                    <a:pt x="0" y="837"/>
                    <a:pt x="0" y="1882"/>
                  </a:cubicBezTo>
                  <a:cubicBezTo>
                    <a:pt x="0" y="2406"/>
                    <a:pt x="215" y="2906"/>
                    <a:pt x="607" y="3264"/>
                  </a:cubicBezTo>
                  <a:cubicBezTo>
                    <a:pt x="786" y="3418"/>
                    <a:pt x="869" y="3656"/>
                    <a:pt x="869" y="3895"/>
                  </a:cubicBezTo>
                  <a:lnTo>
                    <a:pt x="869" y="4942"/>
                  </a:lnTo>
                  <a:cubicBezTo>
                    <a:pt x="869" y="5145"/>
                    <a:pt x="988" y="5300"/>
                    <a:pt x="1155" y="5359"/>
                  </a:cubicBezTo>
                  <a:cubicBezTo>
                    <a:pt x="1191" y="5716"/>
                    <a:pt x="1489" y="6014"/>
                    <a:pt x="1858" y="6014"/>
                  </a:cubicBezTo>
                  <a:cubicBezTo>
                    <a:pt x="2227" y="6014"/>
                    <a:pt x="2524" y="5740"/>
                    <a:pt x="2560" y="5359"/>
                  </a:cubicBezTo>
                  <a:cubicBezTo>
                    <a:pt x="2715" y="5288"/>
                    <a:pt x="2834" y="5121"/>
                    <a:pt x="2834" y="4942"/>
                  </a:cubicBezTo>
                  <a:lnTo>
                    <a:pt x="2834" y="3871"/>
                  </a:lnTo>
                  <a:cubicBezTo>
                    <a:pt x="2834" y="3811"/>
                    <a:pt x="2834" y="3752"/>
                    <a:pt x="2858" y="3692"/>
                  </a:cubicBezTo>
                  <a:cubicBezTo>
                    <a:pt x="2870" y="3609"/>
                    <a:pt x="2822" y="3514"/>
                    <a:pt x="2727" y="3502"/>
                  </a:cubicBezTo>
                  <a:cubicBezTo>
                    <a:pt x="2718" y="3500"/>
                    <a:pt x="2710" y="3500"/>
                    <a:pt x="2701" y="3500"/>
                  </a:cubicBezTo>
                  <a:cubicBezTo>
                    <a:pt x="2627" y="3500"/>
                    <a:pt x="2558" y="3546"/>
                    <a:pt x="2536" y="3621"/>
                  </a:cubicBezTo>
                  <a:cubicBezTo>
                    <a:pt x="2524" y="3668"/>
                    <a:pt x="2524" y="3728"/>
                    <a:pt x="2512" y="3776"/>
                  </a:cubicBezTo>
                  <a:lnTo>
                    <a:pt x="2298" y="3776"/>
                  </a:lnTo>
                  <a:lnTo>
                    <a:pt x="2298" y="2085"/>
                  </a:lnTo>
                  <a:lnTo>
                    <a:pt x="2465" y="2085"/>
                  </a:lnTo>
                  <a:cubicBezTo>
                    <a:pt x="2715" y="2085"/>
                    <a:pt x="2929" y="1882"/>
                    <a:pt x="2929" y="1632"/>
                  </a:cubicBezTo>
                  <a:cubicBezTo>
                    <a:pt x="2929" y="1370"/>
                    <a:pt x="2715" y="1168"/>
                    <a:pt x="2465" y="1168"/>
                  </a:cubicBezTo>
                  <a:lnTo>
                    <a:pt x="2441" y="1168"/>
                  </a:lnTo>
                  <a:cubicBezTo>
                    <a:pt x="2179" y="1168"/>
                    <a:pt x="1977" y="1370"/>
                    <a:pt x="1977" y="1632"/>
                  </a:cubicBezTo>
                  <a:lnTo>
                    <a:pt x="1977" y="1763"/>
                  </a:lnTo>
                  <a:lnTo>
                    <a:pt x="1727" y="1763"/>
                  </a:lnTo>
                  <a:lnTo>
                    <a:pt x="1727" y="1632"/>
                  </a:lnTo>
                  <a:cubicBezTo>
                    <a:pt x="1727" y="1370"/>
                    <a:pt x="1512" y="1168"/>
                    <a:pt x="1262" y="1168"/>
                  </a:cubicBezTo>
                  <a:lnTo>
                    <a:pt x="1227" y="1168"/>
                  </a:lnTo>
                  <a:cubicBezTo>
                    <a:pt x="977" y="1168"/>
                    <a:pt x="774" y="1370"/>
                    <a:pt x="774" y="1632"/>
                  </a:cubicBezTo>
                  <a:cubicBezTo>
                    <a:pt x="774" y="1882"/>
                    <a:pt x="977" y="2085"/>
                    <a:pt x="1227" y="2085"/>
                  </a:cubicBezTo>
                  <a:lnTo>
                    <a:pt x="1393" y="2085"/>
                  </a:lnTo>
                  <a:lnTo>
                    <a:pt x="1393" y="3776"/>
                  </a:lnTo>
                  <a:lnTo>
                    <a:pt x="1191" y="3776"/>
                  </a:lnTo>
                  <a:cubicBezTo>
                    <a:pt x="1155" y="3478"/>
                    <a:pt x="1024" y="3204"/>
                    <a:pt x="810" y="3014"/>
                  </a:cubicBezTo>
                  <a:cubicBezTo>
                    <a:pt x="488" y="2716"/>
                    <a:pt x="310" y="2299"/>
                    <a:pt x="310" y="1871"/>
                  </a:cubicBezTo>
                  <a:cubicBezTo>
                    <a:pt x="310" y="1013"/>
                    <a:pt x="988" y="323"/>
                    <a:pt x="1858" y="323"/>
                  </a:cubicBezTo>
                  <a:lnTo>
                    <a:pt x="1905" y="323"/>
                  </a:lnTo>
                  <a:cubicBezTo>
                    <a:pt x="2715" y="335"/>
                    <a:pt x="3394" y="1013"/>
                    <a:pt x="3405" y="1835"/>
                  </a:cubicBezTo>
                  <a:lnTo>
                    <a:pt x="3405" y="1847"/>
                  </a:lnTo>
                  <a:cubicBezTo>
                    <a:pt x="3405" y="2287"/>
                    <a:pt x="3239" y="2668"/>
                    <a:pt x="2929" y="2966"/>
                  </a:cubicBezTo>
                  <a:cubicBezTo>
                    <a:pt x="2870" y="3025"/>
                    <a:pt x="2858" y="3133"/>
                    <a:pt x="2929" y="3204"/>
                  </a:cubicBezTo>
                  <a:cubicBezTo>
                    <a:pt x="2965" y="3240"/>
                    <a:pt x="3007" y="3258"/>
                    <a:pt x="3048" y="3258"/>
                  </a:cubicBezTo>
                  <a:cubicBezTo>
                    <a:pt x="3090" y="3258"/>
                    <a:pt x="3132" y="3240"/>
                    <a:pt x="3167" y="3204"/>
                  </a:cubicBezTo>
                  <a:cubicBezTo>
                    <a:pt x="3906" y="2502"/>
                    <a:pt x="3941" y="1299"/>
                    <a:pt x="3191" y="561"/>
                  </a:cubicBezTo>
                  <a:cubicBezTo>
                    <a:pt x="2858" y="216"/>
                    <a:pt x="2393" y="1"/>
                    <a:pt x="1917" y="1"/>
                  </a:cubicBezTo>
                  <a:cubicBezTo>
                    <a:pt x="1903" y="1"/>
                    <a:pt x="1888" y="1"/>
                    <a:pt x="1874"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16;p68">
              <a:extLst>
                <a:ext uri="{FF2B5EF4-FFF2-40B4-BE49-F238E27FC236}">
                  <a16:creationId xmlns:a16="http://schemas.microsoft.com/office/drawing/2014/main" id="{9E87ABEC-D927-0F33-17B8-25F0D1EEC701}"/>
                </a:ext>
              </a:extLst>
            </p:cNvPr>
            <p:cNvSpPr/>
            <p:nvPr/>
          </p:nvSpPr>
          <p:spPr>
            <a:xfrm>
              <a:off x="1502232" y="2449259"/>
              <a:ext cx="10655" cy="25380"/>
            </a:xfrm>
            <a:custGeom>
              <a:avLst/>
              <a:gdLst/>
              <a:ahLst/>
              <a:cxnLst/>
              <a:rect l="l" t="t" r="r" b="b"/>
              <a:pathLst>
                <a:path w="335" h="798" extrusionOk="0">
                  <a:moveTo>
                    <a:pt x="168" y="0"/>
                  </a:moveTo>
                  <a:cubicBezTo>
                    <a:pt x="84" y="0"/>
                    <a:pt x="1" y="84"/>
                    <a:pt x="1" y="167"/>
                  </a:cubicBezTo>
                  <a:lnTo>
                    <a:pt x="1" y="631"/>
                  </a:lnTo>
                  <a:cubicBezTo>
                    <a:pt x="1" y="715"/>
                    <a:pt x="84" y="798"/>
                    <a:pt x="168" y="798"/>
                  </a:cubicBezTo>
                  <a:cubicBezTo>
                    <a:pt x="263" y="798"/>
                    <a:pt x="334" y="715"/>
                    <a:pt x="334" y="631"/>
                  </a:cubicBezTo>
                  <a:lnTo>
                    <a:pt x="334" y="167"/>
                  </a:lnTo>
                  <a:cubicBezTo>
                    <a:pt x="334" y="84"/>
                    <a:pt x="263" y="0"/>
                    <a:pt x="168"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17;p68">
              <a:extLst>
                <a:ext uri="{FF2B5EF4-FFF2-40B4-BE49-F238E27FC236}">
                  <a16:creationId xmlns:a16="http://schemas.microsoft.com/office/drawing/2014/main" id="{EEF18710-1E99-C387-E614-DAD5ECD87D19}"/>
                </a:ext>
              </a:extLst>
            </p:cNvPr>
            <p:cNvSpPr/>
            <p:nvPr/>
          </p:nvSpPr>
          <p:spPr>
            <a:xfrm>
              <a:off x="1458309" y="2460582"/>
              <a:ext cx="18988" cy="23090"/>
            </a:xfrm>
            <a:custGeom>
              <a:avLst/>
              <a:gdLst/>
              <a:ahLst/>
              <a:cxnLst/>
              <a:rect l="l" t="t" r="r" b="b"/>
              <a:pathLst>
                <a:path w="597" h="726" extrusionOk="0">
                  <a:moveTo>
                    <a:pt x="190" y="1"/>
                  </a:moveTo>
                  <a:cubicBezTo>
                    <a:pt x="161" y="1"/>
                    <a:pt x="132" y="9"/>
                    <a:pt x="108" y="25"/>
                  </a:cubicBezTo>
                  <a:cubicBezTo>
                    <a:pt x="25" y="61"/>
                    <a:pt x="1" y="168"/>
                    <a:pt x="48" y="240"/>
                  </a:cubicBezTo>
                  <a:lnTo>
                    <a:pt x="275" y="644"/>
                  </a:lnTo>
                  <a:cubicBezTo>
                    <a:pt x="299" y="693"/>
                    <a:pt x="357" y="726"/>
                    <a:pt x="414" y="726"/>
                  </a:cubicBezTo>
                  <a:cubicBezTo>
                    <a:pt x="441" y="726"/>
                    <a:pt x="466" y="719"/>
                    <a:pt x="489" y="704"/>
                  </a:cubicBezTo>
                  <a:cubicBezTo>
                    <a:pt x="572" y="656"/>
                    <a:pt x="596" y="573"/>
                    <a:pt x="548" y="478"/>
                  </a:cubicBezTo>
                  <a:lnTo>
                    <a:pt x="322" y="85"/>
                  </a:lnTo>
                  <a:cubicBezTo>
                    <a:pt x="299" y="30"/>
                    <a:pt x="244" y="1"/>
                    <a:pt x="190"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18;p68">
              <a:extLst>
                <a:ext uri="{FF2B5EF4-FFF2-40B4-BE49-F238E27FC236}">
                  <a16:creationId xmlns:a16="http://schemas.microsoft.com/office/drawing/2014/main" id="{ACFD2284-2873-51A6-97DB-A78722687552}"/>
                </a:ext>
              </a:extLst>
            </p:cNvPr>
            <p:cNvSpPr/>
            <p:nvPr/>
          </p:nvSpPr>
          <p:spPr>
            <a:xfrm>
              <a:off x="1425741" y="2492768"/>
              <a:ext cx="25031" cy="17874"/>
            </a:xfrm>
            <a:custGeom>
              <a:avLst/>
              <a:gdLst/>
              <a:ahLst/>
              <a:cxnLst/>
              <a:rect l="l" t="t" r="r" b="b"/>
              <a:pathLst>
                <a:path w="787" h="562" extrusionOk="0">
                  <a:moveTo>
                    <a:pt x="181" y="1"/>
                  </a:moveTo>
                  <a:cubicBezTo>
                    <a:pt x="126" y="1"/>
                    <a:pt x="72" y="30"/>
                    <a:pt x="48" y="85"/>
                  </a:cubicBezTo>
                  <a:cubicBezTo>
                    <a:pt x="1" y="156"/>
                    <a:pt x="25" y="263"/>
                    <a:pt x="108" y="299"/>
                  </a:cubicBezTo>
                  <a:cubicBezTo>
                    <a:pt x="501" y="525"/>
                    <a:pt x="501" y="561"/>
                    <a:pt x="584" y="561"/>
                  </a:cubicBezTo>
                  <a:cubicBezTo>
                    <a:pt x="632" y="561"/>
                    <a:pt x="703" y="525"/>
                    <a:pt x="727" y="466"/>
                  </a:cubicBezTo>
                  <a:cubicBezTo>
                    <a:pt x="787" y="394"/>
                    <a:pt x="751" y="287"/>
                    <a:pt x="668" y="240"/>
                  </a:cubicBezTo>
                  <a:lnTo>
                    <a:pt x="263" y="25"/>
                  </a:lnTo>
                  <a:cubicBezTo>
                    <a:pt x="238" y="9"/>
                    <a:pt x="209" y="1"/>
                    <a:pt x="181"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19;p68">
              <a:extLst>
                <a:ext uri="{FF2B5EF4-FFF2-40B4-BE49-F238E27FC236}">
                  <a16:creationId xmlns:a16="http://schemas.microsoft.com/office/drawing/2014/main" id="{467305C5-1CD0-1627-DD74-1BA386DB1EC9}"/>
                </a:ext>
              </a:extLst>
            </p:cNvPr>
            <p:cNvSpPr/>
            <p:nvPr/>
          </p:nvSpPr>
          <p:spPr>
            <a:xfrm>
              <a:off x="1414768" y="2535959"/>
              <a:ext cx="25031" cy="10655"/>
            </a:xfrm>
            <a:custGeom>
              <a:avLst/>
              <a:gdLst/>
              <a:ahLst/>
              <a:cxnLst/>
              <a:rect l="l" t="t" r="r" b="b"/>
              <a:pathLst>
                <a:path w="787" h="335" extrusionOk="0">
                  <a:moveTo>
                    <a:pt x="167" y="1"/>
                  </a:moveTo>
                  <a:cubicBezTo>
                    <a:pt x="72" y="1"/>
                    <a:pt x="1" y="72"/>
                    <a:pt x="1" y="167"/>
                  </a:cubicBezTo>
                  <a:cubicBezTo>
                    <a:pt x="1" y="251"/>
                    <a:pt x="72" y="334"/>
                    <a:pt x="167" y="334"/>
                  </a:cubicBezTo>
                  <a:lnTo>
                    <a:pt x="632" y="334"/>
                  </a:lnTo>
                  <a:cubicBezTo>
                    <a:pt x="715" y="334"/>
                    <a:pt x="786" y="251"/>
                    <a:pt x="786" y="167"/>
                  </a:cubicBezTo>
                  <a:cubicBezTo>
                    <a:pt x="786" y="72"/>
                    <a:pt x="715" y="1"/>
                    <a:pt x="632" y="1"/>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20;p68">
              <a:extLst>
                <a:ext uri="{FF2B5EF4-FFF2-40B4-BE49-F238E27FC236}">
                  <a16:creationId xmlns:a16="http://schemas.microsoft.com/office/drawing/2014/main" id="{8D5ADD28-FFF8-233C-FFA9-08ACEDD947E2}"/>
                </a:ext>
              </a:extLst>
            </p:cNvPr>
            <p:cNvSpPr/>
            <p:nvPr/>
          </p:nvSpPr>
          <p:spPr>
            <a:xfrm>
              <a:off x="1573825" y="2537104"/>
              <a:ext cx="24999" cy="10241"/>
            </a:xfrm>
            <a:custGeom>
              <a:avLst/>
              <a:gdLst/>
              <a:ahLst/>
              <a:cxnLst/>
              <a:rect l="l" t="t" r="r" b="b"/>
              <a:pathLst>
                <a:path w="786" h="322" extrusionOk="0">
                  <a:moveTo>
                    <a:pt x="167" y="0"/>
                  </a:moveTo>
                  <a:cubicBezTo>
                    <a:pt x="72" y="0"/>
                    <a:pt x="0" y="72"/>
                    <a:pt x="0" y="155"/>
                  </a:cubicBezTo>
                  <a:cubicBezTo>
                    <a:pt x="0" y="251"/>
                    <a:pt x="72" y="322"/>
                    <a:pt x="167" y="322"/>
                  </a:cubicBezTo>
                  <a:lnTo>
                    <a:pt x="631" y="322"/>
                  </a:lnTo>
                  <a:cubicBezTo>
                    <a:pt x="715" y="322"/>
                    <a:pt x="786" y="251"/>
                    <a:pt x="786" y="155"/>
                  </a:cubicBezTo>
                  <a:cubicBezTo>
                    <a:pt x="786" y="72"/>
                    <a:pt x="715" y="0"/>
                    <a:pt x="631"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21;p68">
              <a:extLst>
                <a:ext uri="{FF2B5EF4-FFF2-40B4-BE49-F238E27FC236}">
                  <a16:creationId xmlns:a16="http://schemas.microsoft.com/office/drawing/2014/main" id="{E1962AE4-DC12-1E9F-02B9-3DCF7EE0AADC}"/>
                </a:ext>
              </a:extLst>
            </p:cNvPr>
            <p:cNvSpPr/>
            <p:nvPr/>
          </p:nvSpPr>
          <p:spPr>
            <a:xfrm>
              <a:off x="1563965" y="2493627"/>
              <a:ext cx="24649" cy="17525"/>
            </a:xfrm>
            <a:custGeom>
              <a:avLst/>
              <a:gdLst/>
              <a:ahLst/>
              <a:cxnLst/>
              <a:rect l="l" t="t" r="r" b="b"/>
              <a:pathLst>
                <a:path w="775" h="551" extrusionOk="0">
                  <a:moveTo>
                    <a:pt x="576" y="0"/>
                  </a:moveTo>
                  <a:cubicBezTo>
                    <a:pt x="549" y="0"/>
                    <a:pt x="523" y="7"/>
                    <a:pt x="501" y="22"/>
                  </a:cubicBezTo>
                  <a:lnTo>
                    <a:pt x="108" y="248"/>
                  </a:lnTo>
                  <a:cubicBezTo>
                    <a:pt x="24" y="296"/>
                    <a:pt x="1" y="391"/>
                    <a:pt x="48" y="475"/>
                  </a:cubicBezTo>
                  <a:cubicBezTo>
                    <a:pt x="73" y="524"/>
                    <a:pt x="132" y="550"/>
                    <a:pt x="189" y="550"/>
                  </a:cubicBezTo>
                  <a:cubicBezTo>
                    <a:pt x="215" y="550"/>
                    <a:pt x="240" y="545"/>
                    <a:pt x="263" y="534"/>
                  </a:cubicBezTo>
                  <a:lnTo>
                    <a:pt x="667" y="308"/>
                  </a:lnTo>
                  <a:cubicBezTo>
                    <a:pt x="739" y="260"/>
                    <a:pt x="774" y="153"/>
                    <a:pt x="727" y="82"/>
                  </a:cubicBezTo>
                  <a:cubicBezTo>
                    <a:pt x="694" y="33"/>
                    <a:pt x="633" y="0"/>
                    <a:pt x="576"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22;p68">
              <a:extLst>
                <a:ext uri="{FF2B5EF4-FFF2-40B4-BE49-F238E27FC236}">
                  <a16:creationId xmlns:a16="http://schemas.microsoft.com/office/drawing/2014/main" id="{10475ADF-A169-2AB2-31DA-8EFD829D75D5}"/>
                </a:ext>
              </a:extLst>
            </p:cNvPr>
            <p:cNvSpPr/>
            <p:nvPr/>
          </p:nvSpPr>
          <p:spPr>
            <a:xfrm>
              <a:off x="1537853" y="2461440"/>
              <a:ext cx="18956" cy="23090"/>
            </a:xfrm>
            <a:custGeom>
              <a:avLst/>
              <a:gdLst/>
              <a:ahLst/>
              <a:cxnLst/>
              <a:rect l="l" t="t" r="r" b="b"/>
              <a:pathLst>
                <a:path w="596" h="726" extrusionOk="0">
                  <a:moveTo>
                    <a:pt x="414" y="0"/>
                  </a:moveTo>
                  <a:cubicBezTo>
                    <a:pt x="357" y="0"/>
                    <a:pt x="298" y="33"/>
                    <a:pt x="274" y="82"/>
                  </a:cubicBezTo>
                  <a:lnTo>
                    <a:pt x="48" y="486"/>
                  </a:lnTo>
                  <a:cubicBezTo>
                    <a:pt x="0" y="558"/>
                    <a:pt x="36" y="665"/>
                    <a:pt x="107" y="701"/>
                  </a:cubicBezTo>
                  <a:cubicBezTo>
                    <a:pt x="132" y="718"/>
                    <a:pt x="162" y="725"/>
                    <a:pt x="192" y="725"/>
                  </a:cubicBezTo>
                  <a:cubicBezTo>
                    <a:pt x="247" y="725"/>
                    <a:pt x="303" y="699"/>
                    <a:pt x="333" y="653"/>
                  </a:cubicBezTo>
                  <a:lnTo>
                    <a:pt x="548" y="248"/>
                  </a:lnTo>
                  <a:cubicBezTo>
                    <a:pt x="595" y="177"/>
                    <a:pt x="572" y="70"/>
                    <a:pt x="488" y="22"/>
                  </a:cubicBezTo>
                  <a:cubicBezTo>
                    <a:pt x="466" y="7"/>
                    <a:pt x="440" y="0"/>
                    <a:pt x="414" y="0"/>
                  </a:cubicBezTo>
                  <a:close/>
                </a:path>
              </a:pathLst>
            </a:custGeom>
            <a:solidFill>
              <a:srgbClr val="657E93"/>
            </a:solidFill>
            <a:ln>
              <a:solidFill>
                <a:srgbClr val="2B5E1C"/>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Flowchart: Off-page Connector 28">
            <a:extLst>
              <a:ext uri="{FF2B5EF4-FFF2-40B4-BE49-F238E27FC236}">
                <a16:creationId xmlns:a16="http://schemas.microsoft.com/office/drawing/2014/main" id="{909150E5-70BF-AECE-7FB6-28EAA030EE5E}"/>
              </a:ext>
            </a:extLst>
          </p:cNvPr>
          <p:cNvSpPr/>
          <p:nvPr/>
        </p:nvSpPr>
        <p:spPr>
          <a:xfrm rot="5400000" flipV="1">
            <a:off x="5131402" y="2964915"/>
            <a:ext cx="476472" cy="227944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1800">
                <a:solidFill>
                  <a:schemeClr val="bg1"/>
                </a:solidFill>
                <a:effectLst/>
                <a:latin typeface="Barlow" panose="00000500000000000000" pitchFamily="2" charset="0"/>
                <a:ea typeface="Barlow" panose="00000500000000000000" pitchFamily="2" charset="0"/>
                <a:cs typeface="Barlow" panose="00000500000000000000" pitchFamily="2" charset="0"/>
              </a:rPr>
              <a:t>Waste Reduction</a:t>
            </a:r>
            <a:endParaRPr lang="en-US">
              <a:solidFill>
                <a:schemeClr val="bg1"/>
              </a:solidFill>
            </a:endParaRPr>
          </a:p>
        </p:txBody>
      </p:sp>
      <p:sp>
        <p:nvSpPr>
          <p:cNvPr id="30" name="Oval 29">
            <a:extLst>
              <a:ext uri="{FF2B5EF4-FFF2-40B4-BE49-F238E27FC236}">
                <a16:creationId xmlns:a16="http://schemas.microsoft.com/office/drawing/2014/main" id="{0504BF41-8B9E-5274-EFFC-B047EF7B26AA}"/>
              </a:ext>
            </a:extLst>
          </p:cNvPr>
          <p:cNvSpPr/>
          <p:nvPr/>
        </p:nvSpPr>
        <p:spPr>
          <a:xfrm>
            <a:off x="7526288" y="2105589"/>
            <a:ext cx="1876713" cy="15940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Consider automation to improve efficiency and reduce emissions</a:t>
            </a:r>
            <a:endParaRPr lang="en-US" sz="1600"/>
          </a:p>
        </p:txBody>
      </p:sp>
      <p:sp>
        <p:nvSpPr>
          <p:cNvPr id="31" name="Oval 30">
            <a:extLst>
              <a:ext uri="{FF2B5EF4-FFF2-40B4-BE49-F238E27FC236}">
                <a16:creationId xmlns:a16="http://schemas.microsoft.com/office/drawing/2014/main" id="{7EB68DA0-2566-065C-C58A-0BFF26A8EFA3}"/>
              </a:ext>
            </a:extLst>
          </p:cNvPr>
          <p:cNvSpPr/>
          <p:nvPr/>
        </p:nvSpPr>
        <p:spPr>
          <a:xfrm>
            <a:off x="1653258" y="4631101"/>
            <a:ext cx="1876713" cy="1594098"/>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Explore advanced processes like friction stir welding for specific applications</a:t>
            </a:r>
            <a:endParaRPr lang="en-US" sz="1600"/>
          </a:p>
        </p:txBody>
      </p:sp>
      <p:sp>
        <p:nvSpPr>
          <p:cNvPr id="32" name="Flowchart: Off-page Connector 31">
            <a:extLst>
              <a:ext uri="{FF2B5EF4-FFF2-40B4-BE49-F238E27FC236}">
                <a16:creationId xmlns:a16="http://schemas.microsoft.com/office/drawing/2014/main" id="{B881CD7B-999D-1611-50F9-61567837AB60}"/>
              </a:ext>
            </a:extLst>
          </p:cNvPr>
          <p:cNvSpPr/>
          <p:nvPr/>
        </p:nvSpPr>
        <p:spPr>
          <a:xfrm rot="5400000" flipH="1">
            <a:off x="4449152" y="4042981"/>
            <a:ext cx="424835" cy="285915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Advanced Processes</a:t>
            </a:r>
          </a:p>
        </p:txBody>
      </p:sp>
      <p:sp>
        <p:nvSpPr>
          <p:cNvPr id="33" name="Oval 32">
            <a:extLst>
              <a:ext uri="{FF2B5EF4-FFF2-40B4-BE49-F238E27FC236}">
                <a16:creationId xmlns:a16="http://schemas.microsoft.com/office/drawing/2014/main" id="{3DB11E6B-3FF5-B648-D04F-46EAFAF0CD39}"/>
              </a:ext>
            </a:extLst>
          </p:cNvPr>
          <p:cNvSpPr/>
          <p:nvPr/>
        </p:nvSpPr>
        <p:spPr>
          <a:xfrm>
            <a:off x="6290240" y="4615936"/>
            <a:ext cx="1954752" cy="162932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Regularly monitor and assess emissions to identify improvement opportunities</a:t>
            </a:r>
            <a:endParaRPr lang="en-US" sz="1600"/>
          </a:p>
        </p:txBody>
      </p:sp>
      <p:sp>
        <p:nvSpPr>
          <p:cNvPr id="34" name="Flowchart: Off-page Connector 33">
            <a:extLst>
              <a:ext uri="{FF2B5EF4-FFF2-40B4-BE49-F238E27FC236}">
                <a16:creationId xmlns:a16="http://schemas.microsoft.com/office/drawing/2014/main" id="{2682BD59-0DC5-47EB-AFDA-18351D98EBF5}"/>
              </a:ext>
            </a:extLst>
          </p:cNvPr>
          <p:cNvSpPr/>
          <p:nvPr/>
        </p:nvSpPr>
        <p:spPr>
          <a:xfrm rot="5400000" flipH="1">
            <a:off x="9206237" y="4236806"/>
            <a:ext cx="476472" cy="285916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Emission Monitoring</a:t>
            </a:r>
          </a:p>
        </p:txBody>
      </p:sp>
    </p:spTree>
    <p:extLst>
      <p:ext uri="{BB962C8B-B14F-4D97-AF65-F5344CB8AC3E}">
        <p14:creationId xmlns:p14="http://schemas.microsoft.com/office/powerpoint/2010/main" val="417363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ebsite">
            <a:extLst>
              <a:ext uri="{FF2B5EF4-FFF2-40B4-BE49-F238E27FC236}">
                <a16:creationId xmlns:a16="http://schemas.microsoft.com/office/drawing/2014/main" id="{D1BA1C56-037C-E271-7BFC-89B77060BE0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A479E1F-84DE-ADE4-A659-0E4387475C9E}"/>
              </a:ext>
            </a:extLst>
          </p:cNvPr>
          <p:cNvSpPr>
            <a:spLocks noGrp="1"/>
          </p:cNvSpPr>
          <p:nvPr>
            <p:ph type="title"/>
          </p:nvPr>
        </p:nvSpPr>
        <p:spPr>
          <a:xfrm>
            <a:off x="557542" y="2526640"/>
            <a:ext cx="4095939" cy="902360"/>
          </a:xfrm>
        </p:spPr>
        <p:txBody>
          <a:bodyPr>
            <a:normAutofit/>
          </a:bodyPr>
          <a:lstStyle/>
          <a:p>
            <a:r>
              <a:rPr lang="en-US" sz="4000" b="1">
                <a:solidFill>
                  <a:srgbClr val="2B5E1C"/>
                </a:solidFill>
                <a:latin typeface="Barlow" panose="00000500000000000000" pitchFamily="2" charset="0"/>
              </a:rPr>
              <a:t>Any questions?</a:t>
            </a:r>
          </a:p>
        </p:txBody>
      </p:sp>
      <p:sp>
        <p:nvSpPr>
          <p:cNvPr id="6" name="Title 1">
            <a:extLst>
              <a:ext uri="{FF2B5EF4-FFF2-40B4-BE49-F238E27FC236}">
                <a16:creationId xmlns:a16="http://schemas.microsoft.com/office/drawing/2014/main" id="{39597120-3BAB-73C4-797A-13C2F3EBD1AD}"/>
              </a:ext>
            </a:extLst>
          </p:cNvPr>
          <p:cNvSpPr txBox="1">
            <a:spLocks/>
          </p:cNvSpPr>
          <p:nvPr/>
        </p:nvSpPr>
        <p:spPr>
          <a:xfrm>
            <a:off x="7871233" y="2526640"/>
            <a:ext cx="4095939" cy="902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2B5E1C"/>
                </a:solidFill>
                <a:latin typeface="Barlow" panose="00000500000000000000" pitchFamily="2" charset="0"/>
              </a:rPr>
              <a:t>Thank you!</a:t>
            </a:r>
          </a:p>
        </p:txBody>
      </p:sp>
    </p:spTree>
    <p:extLst>
      <p:ext uri="{BB962C8B-B14F-4D97-AF65-F5344CB8AC3E}">
        <p14:creationId xmlns:p14="http://schemas.microsoft.com/office/powerpoint/2010/main" val="262738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6" name="CuadroTexto 5">
            <a:extLst>
              <a:ext uri="{FF2B5EF4-FFF2-40B4-BE49-F238E27FC236}">
                <a16:creationId xmlns:a16="http://schemas.microsoft.com/office/drawing/2014/main" id="{40889DC7-4B48-C731-D17A-D1720CE22520}"/>
              </a:ext>
            </a:extLst>
          </p:cNvPr>
          <p:cNvSpPr txBox="1"/>
          <p:nvPr/>
        </p:nvSpPr>
        <p:spPr>
          <a:xfrm>
            <a:off x="533400" y="747280"/>
            <a:ext cx="10674927" cy="5361724"/>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first topic covers subjects related to digital tools used in welding training and which are the advantages and disadvantages of using digital tools in welding.</a:t>
            </a:r>
          </a:p>
          <a:p>
            <a:pPr algn="just">
              <a:lnSpc>
                <a:spcPct val="115000"/>
              </a:lnSpc>
              <a:spcAft>
                <a:spcPts val="1000"/>
              </a:spcAft>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second topic introduces the trainees in the virtual learning environments where they can learn and interact with digital tools or with other trainees. The learning management systems (LMS) are the best digital tools to register users, to provide content and to assess the performance of the trainees. How an LMS can be defined, set up and which are the functionalities of a LMS as well as the advantages and disadvantages of a LMS are presented in this module. The trainees will also learn about available solutions for developing their own LMS.</a:t>
            </a:r>
          </a:p>
          <a:p>
            <a:pPr algn="just">
              <a:lnSpc>
                <a:spcPct val="115000"/>
              </a:lnSpc>
              <a:spcAft>
                <a:spcPts val="1000"/>
              </a:spcAft>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third topic deals with welding simulators. Typical welding simulator system are presented in the introduction of the document. The virtual reality (VR) and augmented reality (AR) are explained in order to provide to the trainees the necessary knowledge in order to be able to understand and to use how these technologies work. At the end of the document a brief presentation of the difference between welding simulator and real welding system as well as a short example regarding the setting of a welding simulator.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92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2. Training Digital Tools and Methodology</a:t>
            </a:r>
            <a:br>
              <a:rPr lang="es-ES" sz="1800" b="1">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br>
            <a:endParaRPr lang="en-US" b="1">
              <a:solidFill>
                <a:srgbClr val="2B5E1C"/>
              </a:solidFill>
              <a:latin typeface="Barlow" panose="00000500000000000000" pitchFamily="2" charset="0"/>
            </a:endParaRP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a:solidFill>
                <a:srgbClr val="2B5E1C"/>
              </a:solidFill>
              <a:latin typeface="Barlow" panose="00000500000000000000" pitchFamily="2" charset="0"/>
            </a:endParaRPr>
          </a:p>
        </p:txBody>
      </p:sp>
      <p:sp>
        <p:nvSpPr>
          <p:cNvPr id="11" name="CuadroTexto 10">
            <a:extLst>
              <a:ext uri="{FF2B5EF4-FFF2-40B4-BE49-F238E27FC236}">
                <a16:creationId xmlns:a16="http://schemas.microsoft.com/office/drawing/2014/main" id="{22DF420E-2626-4B31-E18E-D8A3E053EBEF}"/>
              </a:ext>
            </a:extLst>
          </p:cNvPr>
          <p:cNvSpPr txBox="1"/>
          <p:nvPr/>
        </p:nvSpPr>
        <p:spPr>
          <a:xfrm>
            <a:off x="666226" y="2598324"/>
            <a:ext cx="10859548" cy="2747162"/>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This topic covers subjects related to digital tools used in welding training and which are the advantages and disadvantages of using digital tools in welding. Several software applications used in welders training are presented in order to show the importance and the relevance of digital tools in learning process.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There are two ways in which information is transmitted to students: the first refers to the teacher being at the </a:t>
            </a:r>
            <a:r>
              <a:rPr lang="en-GB" sz="1800" err="1">
                <a:effectLst/>
                <a:latin typeface="Barlow" panose="00000500000000000000" pitchFamily="2" charset="0"/>
                <a:ea typeface="Calibri" panose="020F0502020204030204" pitchFamily="34" charset="0"/>
                <a:cs typeface="Times New Roman" panose="02020603050405020304" pitchFamily="18" charset="0"/>
              </a:rPr>
              <a:t>center</a:t>
            </a:r>
            <a:r>
              <a:rPr lang="en-GB" sz="1800">
                <a:effectLst/>
                <a:latin typeface="Barlow" panose="00000500000000000000" pitchFamily="2" charset="0"/>
                <a:ea typeface="Calibri" panose="020F0502020204030204" pitchFamily="34" charset="0"/>
                <a:cs typeface="Times New Roman" panose="02020603050405020304" pitchFamily="18" charset="0"/>
              </a:rPr>
              <a:t> of the learning activity, and the second one puts the student in the middle of all activities. The use of digital tools in the learning activity can be successfully applied to the second option, considering the affinity of young people for everything that means connectivity and making information available in any place, time and way.</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2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6287"/>
          </a:xfrm>
        </p:spPr>
      </p:pic>
      <p:pic>
        <p:nvPicPr>
          <p:cNvPr id="3" name="Picture 11" descr="Diagrama&#10;&#10;Descripción generada automáticamente">
            <a:extLst>
              <a:ext uri="{FF2B5EF4-FFF2-40B4-BE49-F238E27FC236}">
                <a16:creationId xmlns:a16="http://schemas.microsoft.com/office/drawing/2014/main" id="{E91A0814-BEBB-708E-E9F2-D96FF41B7A7F}"/>
              </a:ext>
            </a:extLst>
          </p:cNvPr>
          <p:cNvPicPr>
            <a:picLocks noChangeAspect="1"/>
          </p:cNvPicPr>
          <p:nvPr/>
        </p:nvPicPr>
        <p:blipFill>
          <a:blip r:embed="rId4" cstate="print"/>
          <a:stretch>
            <a:fillRect/>
          </a:stretch>
        </p:blipFill>
        <p:spPr>
          <a:xfrm>
            <a:off x="7584150" y="2073404"/>
            <a:ext cx="4442451" cy="3078687"/>
          </a:xfrm>
          <a:prstGeom prst="rect">
            <a:avLst/>
          </a:prstGeom>
        </p:spPr>
      </p:pic>
      <p:sp>
        <p:nvSpPr>
          <p:cNvPr id="8" name="CuadroTexto 7">
            <a:extLst>
              <a:ext uri="{FF2B5EF4-FFF2-40B4-BE49-F238E27FC236}">
                <a16:creationId xmlns:a16="http://schemas.microsoft.com/office/drawing/2014/main" id="{31CDAC58-F418-2967-EE0B-FFE2AE0D0F46}"/>
              </a:ext>
            </a:extLst>
          </p:cNvPr>
          <p:cNvSpPr txBox="1"/>
          <p:nvPr/>
        </p:nvSpPr>
        <p:spPr>
          <a:xfrm>
            <a:off x="360219" y="2073404"/>
            <a:ext cx="8381999" cy="3574568"/>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Being clear about how you will promote, measure, and celebrate understanding.</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err="1">
                <a:effectLst/>
                <a:latin typeface="Barlow" panose="00000500000000000000" pitchFamily="2" charset="0"/>
                <a:ea typeface="Calibri" panose="020F0502020204030204" pitchFamily="34" charset="0"/>
                <a:cs typeface="Times New Roman" panose="02020603050405020304" pitchFamily="18" charset="0"/>
              </a:rPr>
              <a:t>Modeling</a:t>
            </a:r>
            <a:r>
              <a:rPr lang="en-GB">
                <a:effectLst/>
                <a:latin typeface="Barlow" panose="00000500000000000000" pitchFamily="2" charset="0"/>
                <a:ea typeface="Calibri" panose="020F0502020204030204" pitchFamily="34" charset="0"/>
                <a:cs typeface="Times New Roman" panose="02020603050405020304" pitchFamily="18" charset="0"/>
              </a:rPr>
              <a:t> how to think for students.</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Helping students understand what’s worth understanding.</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Diversifying what you accept as evidence of understanding.</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Creating curriculum and instruction around a need to know.</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Collaborating with students to create the rubric or scoring guide.</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Letting students choose the project’s purpose.</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Letting students choose their own media form that reflects the purpose of </a:t>
            </a:r>
          </a:p>
          <a:p>
            <a:pPr lvl="0" algn="just">
              <a:lnSpc>
                <a:spcPct val="115000"/>
              </a:lnSpc>
            </a:pPr>
            <a:r>
              <a:rPr lang="en-GB">
                <a:effectLst/>
                <a:latin typeface="Barlow" panose="00000500000000000000" pitchFamily="2" charset="0"/>
                <a:ea typeface="Calibri" panose="020F0502020204030204" pitchFamily="34" charset="0"/>
                <a:cs typeface="Times New Roman" panose="02020603050405020304" pitchFamily="18" charset="0"/>
              </a:rPr>
              <a:t>the reading.</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Using the on-demand writing prompt as the summative assessment.</a:t>
            </a:r>
            <a:endParaRPr lang="es-E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a:effectLst/>
                <a:latin typeface="Barlow" panose="00000500000000000000" pitchFamily="2" charset="0"/>
                <a:ea typeface="Calibri" panose="020F0502020204030204" pitchFamily="34" charset="0"/>
                <a:cs typeface="Times New Roman" panose="02020603050405020304" pitchFamily="18" charset="0"/>
              </a:rPr>
              <a:t>Framing learning in terms of process and growth and purpose.</a:t>
            </a:r>
            <a:endParaRPr lang="es-E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38AF7AD-D333-F37D-F065-FDCD02D5FF4A}"/>
              </a:ext>
            </a:extLst>
          </p:cNvPr>
          <p:cNvSpPr txBox="1"/>
          <p:nvPr/>
        </p:nvSpPr>
        <p:spPr>
          <a:xfrm>
            <a:off x="526473" y="1015487"/>
            <a:ext cx="8381998" cy="389081"/>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Student-</a:t>
            </a:r>
            <a:r>
              <a:rPr lang="en-GB" sz="1800" err="1">
                <a:effectLst/>
                <a:latin typeface="Barlow" panose="00000500000000000000" pitchFamily="2" charset="0"/>
                <a:ea typeface="Calibri" panose="020F0502020204030204" pitchFamily="34" charset="0"/>
                <a:cs typeface="Times New Roman" panose="02020603050405020304" pitchFamily="18" charset="0"/>
              </a:rPr>
              <a:t>centered</a:t>
            </a:r>
            <a:r>
              <a:rPr lang="en-GB" sz="1800">
                <a:effectLst/>
                <a:latin typeface="Barlow" panose="00000500000000000000" pitchFamily="2" charset="0"/>
                <a:ea typeface="Calibri" panose="020F0502020204030204" pitchFamily="34" charset="0"/>
                <a:cs typeface="Times New Roman" panose="02020603050405020304" pitchFamily="18" charset="0"/>
              </a:rPr>
              <a:t> learning can be achieved if a few rules are followed: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275387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a:solidFill>
                  <a:srgbClr val="2B5E1C"/>
                </a:solidFill>
                <a:latin typeface="Barlow" panose="00000500000000000000" pitchFamily="2" charset="0"/>
                <a:ea typeface="+mj-ea"/>
                <a:cs typeface="+mj-cs"/>
              </a:rPr>
              <a:t>Digital tools used in welding training</a:t>
            </a:r>
            <a:endParaRPr lang="es-ES" sz="3200" b="1">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73C2FC93-C99C-CCD7-635F-77AB426C4467}"/>
              </a:ext>
            </a:extLst>
          </p:cNvPr>
          <p:cNvSpPr txBox="1"/>
          <p:nvPr/>
        </p:nvSpPr>
        <p:spPr>
          <a:xfrm>
            <a:off x="609600" y="2340354"/>
            <a:ext cx="10571018" cy="1663276"/>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digital tools used mainly in the training of people in the welding profession are largely dedicated to the theoretical aspects presented in digital format (doc., pdf., ppt., Images and videos) as well as the evaluation process related to the subjects taught. Newly, the information is incorporated into applications dedicated to learning that include both electronic documents and video images and animations all being compiled in an interactive way.</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F2ADE5C-E37C-65C8-D52E-5B8C8F56FC9A}"/>
              </a:ext>
            </a:extLst>
          </p:cNvPr>
          <p:cNvSpPr txBox="1"/>
          <p:nvPr/>
        </p:nvSpPr>
        <p:spPr>
          <a:xfrm>
            <a:off x="858981" y="4378021"/>
            <a:ext cx="3920837" cy="1477328"/>
          </a:xfrm>
          <a:prstGeom prst="rect">
            <a:avLst/>
          </a:prstGeom>
          <a:noFill/>
        </p:spPr>
        <p:txBody>
          <a:bodyPr wrap="square">
            <a:spAutoFit/>
          </a:bodyPr>
          <a:lstStyle/>
          <a:p>
            <a:pPr marL="342900" indent="-342900">
              <a:buAutoNum type="alphaLcPeriod"/>
            </a:pPr>
            <a:r>
              <a:rPr lang="en-GB" sz="1800" err="1">
                <a:effectLst/>
                <a:latin typeface="Barlow" panose="00000500000000000000" pitchFamily="2" charset="0"/>
                <a:ea typeface="Calibri" panose="020F0502020204030204" pitchFamily="34" charset="0"/>
                <a:cs typeface="Times New Roman" panose="02020603050405020304" pitchFamily="18" charset="0"/>
              </a:rPr>
              <a:t>FutureWeld</a:t>
            </a:r>
            <a:r>
              <a:rPr lang="en-GB" sz="1800">
                <a:effectLst/>
                <a:latin typeface="Barlow" panose="00000500000000000000" pitchFamily="2" charset="0"/>
                <a:ea typeface="Calibri" panose="020F0502020204030204" pitchFamily="34" charset="0"/>
                <a:cs typeface="Times New Roman" panose="02020603050405020304" pitchFamily="18" charset="0"/>
              </a:rPr>
              <a:t> learning app</a:t>
            </a:r>
          </a:p>
          <a:p>
            <a:pPr marL="342900" indent="-342900">
              <a:buAutoNum type="alphaLcPeriod"/>
            </a:pPr>
            <a:endParaRPr lang="en-GB">
              <a:latin typeface="Barlow" panose="00000500000000000000" pitchFamily="2" charset="0"/>
              <a:ea typeface="Calibri" panose="020F0502020204030204" pitchFamily="34" charset="0"/>
              <a:cs typeface="Times New Roman" panose="02020603050405020304" pitchFamily="18" charset="0"/>
            </a:endParaRPr>
          </a:p>
          <a:p>
            <a:pPr marL="342900" indent="-342900">
              <a:buAutoNum type="alphaLcPeriod"/>
            </a:pPr>
            <a:endParaRPr lang="en-GB" sz="1800">
              <a:effectLst/>
              <a:latin typeface="Barlow" panose="00000500000000000000" pitchFamily="2" charset="0"/>
              <a:ea typeface="Calibri" panose="020F0502020204030204" pitchFamily="34" charset="0"/>
              <a:cs typeface="Times New Roman" panose="02020603050405020304" pitchFamily="18" charset="0"/>
            </a:endParaRPr>
          </a:p>
          <a:p>
            <a:r>
              <a:rPr lang="en-GB" sz="1800">
                <a:effectLst/>
                <a:latin typeface="Barlow" panose="00000500000000000000" pitchFamily="2" charset="0"/>
                <a:ea typeface="Calibri" panose="020F0502020204030204" pitchFamily="34" charset="0"/>
                <a:cs typeface="Times New Roman" panose="02020603050405020304" pitchFamily="18" charset="0"/>
              </a:rPr>
              <a:t>b. </a:t>
            </a:r>
            <a:r>
              <a:rPr lang="en-GB" sz="1800" err="1">
                <a:effectLst/>
                <a:latin typeface="Barlow" panose="00000500000000000000" pitchFamily="2" charset="0"/>
                <a:ea typeface="Calibri" panose="020F0502020204030204" pitchFamily="34" charset="0"/>
                <a:cs typeface="Times New Roman" panose="02020603050405020304" pitchFamily="18" charset="0"/>
              </a:rPr>
              <a:t>FutureWeld</a:t>
            </a:r>
            <a:r>
              <a:rPr lang="en-GB" sz="1800">
                <a:effectLst/>
                <a:latin typeface="Barlow" panose="00000500000000000000" pitchFamily="2" charset="0"/>
                <a:ea typeface="Calibri" panose="020F0502020204030204" pitchFamily="34" charset="0"/>
                <a:cs typeface="Times New Roman" panose="02020603050405020304" pitchFamily="18" charset="0"/>
              </a:rPr>
              <a:t> assessment app</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eriod"/>
            </a:pPr>
            <a:endParaRPr lang="es-ES"/>
          </a:p>
        </p:txBody>
      </p:sp>
      <p:sp>
        <p:nvSpPr>
          <p:cNvPr id="10" name="CuadroTexto 9">
            <a:extLst>
              <a:ext uri="{FF2B5EF4-FFF2-40B4-BE49-F238E27FC236}">
                <a16:creationId xmlns:a16="http://schemas.microsoft.com/office/drawing/2014/main" id="{F1FE09B4-D930-65D4-2DA6-746241153687}"/>
              </a:ext>
            </a:extLst>
          </p:cNvPr>
          <p:cNvSpPr txBox="1"/>
          <p:nvPr/>
        </p:nvSpPr>
        <p:spPr>
          <a:xfrm>
            <a:off x="6539344" y="4378021"/>
            <a:ext cx="3920837" cy="1200329"/>
          </a:xfrm>
          <a:prstGeom prst="rect">
            <a:avLst/>
          </a:prstGeom>
          <a:noFill/>
        </p:spPr>
        <p:txBody>
          <a:bodyPr wrap="square">
            <a:spAutoFit/>
          </a:bodyPr>
          <a:lstStyle/>
          <a:p>
            <a:r>
              <a:rPr lang="en-GB" sz="1800">
                <a:effectLst/>
                <a:latin typeface="Barlow" panose="00000500000000000000" pitchFamily="2" charset="0"/>
                <a:ea typeface="Calibri" panose="020F0502020204030204" pitchFamily="34" charset="0"/>
                <a:cs typeface="Times New Roman" panose="02020603050405020304" pitchFamily="18" charset="0"/>
              </a:rPr>
              <a:t>c. </a:t>
            </a:r>
            <a:r>
              <a:rPr lang="en-GB" sz="1800" err="1">
                <a:effectLst/>
                <a:latin typeface="Barlow" panose="00000500000000000000" pitchFamily="2" charset="0"/>
                <a:ea typeface="Calibri" panose="020F0502020204030204" pitchFamily="34" charset="0"/>
                <a:cs typeface="Times New Roman" panose="02020603050405020304" pitchFamily="18" charset="0"/>
              </a:rPr>
              <a:t>Microbond</a:t>
            </a:r>
            <a:r>
              <a:rPr lang="en-GB" sz="1800">
                <a:effectLst/>
                <a:latin typeface="Barlow" panose="00000500000000000000" pitchFamily="2" charset="0"/>
                <a:ea typeface="Calibri" panose="020F0502020204030204" pitchFamily="34" charset="0"/>
                <a:cs typeface="Times New Roman" panose="02020603050405020304" pitchFamily="18" charset="0"/>
              </a:rPr>
              <a:t> learning app</a:t>
            </a:r>
            <a:endParaRPr lang="en-GB">
              <a:latin typeface="Barlow" panose="00000500000000000000" pitchFamily="2" charset="0"/>
              <a:ea typeface="Calibri" panose="020F0502020204030204" pitchFamily="34" charset="0"/>
              <a:cs typeface="Times New Roman" panose="02020603050405020304" pitchFamily="18" charset="0"/>
            </a:endParaRPr>
          </a:p>
          <a:p>
            <a:pPr marL="342900" indent="-342900">
              <a:buAutoNum type="alphaLcPeriod"/>
            </a:pPr>
            <a:endParaRPr lang="en-GB" sz="1800">
              <a:effectLst/>
              <a:latin typeface="Barlow" panose="00000500000000000000" pitchFamily="2" charset="0"/>
              <a:ea typeface="Calibri" panose="020F0502020204030204" pitchFamily="34" charset="0"/>
              <a:cs typeface="Times New Roman" panose="02020603050405020304" pitchFamily="18" charset="0"/>
            </a:endParaRPr>
          </a:p>
          <a:p>
            <a:pPr marL="342900" indent="-342900">
              <a:buAutoNum type="alphaLcPeriod"/>
            </a:pPr>
            <a:endParaRPr lang="en-GB" sz="1800">
              <a:effectLst/>
              <a:latin typeface="Barlow" panose="00000500000000000000" pitchFamily="2" charset="0"/>
              <a:ea typeface="Calibri" panose="020F0502020204030204" pitchFamily="34" charset="0"/>
              <a:cs typeface="Times New Roman" panose="02020603050405020304" pitchFamily="18" charset="0"/>
            </a:endParaRPr>
          </a:p>
          <a:p>
            <a:r>
              <a:rPr lang="en-GB" sz="1800">
                <a:effectLst/>
                <a:latin typeface="Barlow" panose="00000500000000000000" pitchFamily="2" charset="0"/>
                <a:ea typeface="Calibri" panose="020F0502020204030204" pitchFamily="34" charset="0"/>
                <a:cs typeface="Times New Roman" panose="02020603050405020304" pitchFamily="18" charset="0"/>
              </a:rPr>
              <a:t>d. </a:t>
            </a:r>
            <a:r>
              <a:rPr lang="en-GB" sz="1800" err="1">
                <a:effectLst/>
                <a:latin typeface="Barlow" panose="00000500000000000000" pitchFamily="2" charset="0"/>
                <a:ea typeface="Calibri" panose="020F0502020204030204" pitchFamily="34" charset="0"/>
                <a:cs typeface="Times New Roman" panose="02020603050405020304" pitchFamily="18" charset="0"/>
              </a:rPr>
              <a:t>Microbond</a:t>
            </a:r>
            <a:r>
              <a:rPr lang="en-GB" sz="1800">
                <a:effectLst/>
                <a:latin typeface="Barlow" panose="00000500000000000000" pitchFamily="2" charset="0"/>
                <a:ea typeface="Calibri" panose="020F0502020204030204" pitchFamily="34" charset="0"/>
                <a:cs typeface="Times New Roman" panose="02020603050405020304" pitchFamily="18" charset="0"/>
              </a:rPr>
              <a:t> assessment app</a:t>
            </a:r>
            <a:endParaRPr lang="es-ES"/>
          </a:p>
        </p:txBody>
      </p:sp>
    </p:spTree>
    <p:extLst>
      <p:ext uri="{BB962C8B-B14F-4D97-AF65-F5344CB8AC3E}">
        <p14:creationId xmlns:p14="http://schemas.microsoft.com/office/powerpoint/2010/main" val="37749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1" name="CuadroTexto 10">
            <a:extLst>
              <a:ext uri="{FF2B5EF4-FFF2-40B4-BE49-F238E27FC236}">
                <a16:creationId xmlns:a16="http://schemas.microsoft.com/office/drawing/2014/main" id="{B159546D-8AB1-BB28-E798-BFA9C85F0F7B}"/>
              </a:ext>
            </a:extLst>
          </p:cNvPr>
          <p:cNvSpPr txBox="1"/>
          <p:nvPr/>
        </p:nvSpPr>
        <p:spPr>
          <a:xfrm>
            <a:off x="782782" y="643871"/>
            <a:ext cx="10342418" cy="1026178"/>
          </a:xfrm>
          <a:prstGeom prst="rect">
            <a:avLst/>
          </a:prstGeom>
          <a:noFill/>
        </p:spPr>
        <p:txBody>
          <a:bodyPr wrap="square">
            <a:spAutoFit/>
          </a:bodyPr>
          <a:lstStyle/>
          <a:p>
            <a:pPr algn="just">
              <a:lnSpc>
                <a:spcPct val="115000"/>
              </a:lnSpc>
              <a:spcAft>
                <a:spcPts val="1000"/>
              </a:spcAft>
            </a:pPr>
            <a:r>
              <a:rPr lang="en-GB" sz="1800">
                <a:effectLst/>
                <a:latin typeface="Barlow" panose="00000500000000000000" pitchFamily="2" charset="0"/>
                <a:ea typeface="Calibri" panose="020F0502020204030204" pitchFamily="34" charset="0"/>
                <a:cs typeface="Times New Roman" panose="02020603050405020304" pitchFamily="18" charset="0"/>
              </a:rPr>
              <a:t>The next step is to combine theoretical and practical training, and this can be achieved through welding simulators. Welding simulators can support both theoretical, practical and online or offline assessment of the student.</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47066773">
            <a:extLst>
              <a:ext uri="{FF2B5EF4-FFF2-40B4-BE49-F238E27FC236}">
                <a16:creationId xmlns:a16="http://schemas.microsoft.com/office/drawing/2014/main" id="{06B8CA4F-D75F-83D0-760F-755BFAB8BC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364" y="1939848"/>
            <a:ext cx="7319272" cy="4274281"/>
          </a:xfrm>
          <a:prstGeom prst="rect">
            <a:avLst/>
          </a:prstGeom>
          <a:noFill/>
        </p:spPr>
      </p:pic>
    </p:spTree>
    <p:extLst>
      <p:ext uri="{BB962C8B-B14F-4D97-AF65-F5344CB8AC3E}">
        <p14:creationId xmlns:p14="http://schemas.microsoft.com/office/powerpoint/2010/main" val="44944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3" name="CuadroTexto 2">
            <a:extLst>
              <a:ext uri="{FF2B5EF4-FFF2-40B4-BE49-F238E27FC236}">
                <a16:creationId xmlns:a16="http://schemas.microsoft.com/office/drawing/2014/main" id="{EDADECDB-1297-927F-D19C-28DA40F6AE48}"/>
              </a:ext>
            </a:extLst>
          </p:cNvPr>
          <p:cNvSpPr txBox="1"/>
          <p:nvPr/>
        </p:nvSpPr>
        <p:spPr>
          <a:xfrm>
            <a:off x="955964" y="999803"/>
            <a:ext cx="6123708" cy="389081"/>
          </a:xfrm>
          <a:prstGeom prst="rect">
            <a:avLst/>
          </a:prstGeom>
          <a:noFill/>
        </p:spPr>
        <p:txBody>
          <a:bodyPr wrap="square">
            <a:spAutoFit/>
          </a:bodyPr>
          <a:lstStyle/>
          <a:p>
            <a:pPr marL="342900" lvl="0" indent="-342900">
              <a:lnSpc>
                <a:spcPct val="115000"/>
              </a:lnSpc>
              <a:spcAft>
                <a:spcPts val="1000"/>
              </a:spcAft>
              <a:buFont typeface="Wingdings" panose="05000000000000000000" pitchFamily="2" charset="2"/>
              <a:buChar char=""/>
            </a:pPr>
            <a:r>
              <a:rPr lang="en-GB" sz="1800">
                <a:effectLst/>
                <a:latin typeface="Barlow" panose="00000500000000000000" pitchFamily="2" charset="0"/>
                <a:ea typeface="Calibri" panose="020F0502020204030204" pitchFamily="34" charset="0"/>
                <a:cs typeface="Times New Roman" panose="02020603050405020304" pitchFamily="18" charset="0"/>
              </a:rPr>
              <a:t>TIPS: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5EDC17C-8639-7996-823F-3763746B2C23}"/>
              </a:ext>
            </a:extLst>
          </p:cNvPr>
          <p:cNvSpPr txBox="1"/>
          <p:nvPr/>
        </p:nvSpPr>
        <p:spPr>
          <a:xfrm>
            <a:off x="1468580" y="2388688"/>
            <a:ext cx="8645237" cy="2618922"/>
          </a:xfrm>
          <a:prstGeom prst="rect">
            <a:avLst/>
          </a:prstGeom>
          <a:noFill/>
        </p:spPr>
        <p:txBody>
          <a:bodyPr wrap="square">
            <a:spAutoFit/>
          </a:bodyPr>
          <a:lstStyle/>
          <a:p>
            <a:pPr marL="742950" lvl="1" indent="-285750" algn="just">
              <a:lnSpc>
                <a:spcPct val="115000"/>
              </a:lnSpc>
              <a:buFont typeface="Courier New" panose="02070309020205020404" pitchFamily="49" charset="0"/>
              <a:buChar char="o"/>
            </a:pPr>
            <a:r>
              <a:rPr lang="en-GB" sz="1800">
                <a:effectLst/>
                <a:latin typeface="Barlow" panose="00000500000000000000" pitchFamily="2" charset="0"/>
                <a:ea typeface="Calibri" panose="020F0502020204030204" pitchFamily="34" charset="0"/>
                <a:cs typeface="Times New Roman" panose="02020603050405020304" pitchFamily="18" charset="0"/>
              </a:rPr>
              <a:t>Digital tools mean any software application or electronic device which is used in training.</a:t>
            </a:r>
          </a:p>
          <a:p>
            <a:pPr marL="742950" lvl="1" indent="-285750" algn="just">
              <a:lnSpc>
                <a:spcPct val="115000"/>
              </a:lnSpc>
              <a:buFont typeface="Courier New" panose="02070309020205020404" pitchFamily="49" charset="0"/>
              <a:buChar char="o"/>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1800">
                <a:effectLst/>
                <a:latin typeface="Barlow" panose="00000500000000000000" pitchFamily="2" charset="0"/>
                <a:ea typeface="Calibri" panose="020F0502020204030204" pitchFamily="34" charset="0"/>
                <a:cs typeface="Times New Roman" panose="02020603050405020304" pitchFamily="18" charset="0"/>
              </a:rPr>
              <a:t>Software applications are mostly used for theoretical training and examination of the trainees knowledge.</a:t>
            </a:r>
          </a:p>
          <a:p>
            <a:pPr marL="742950" lvl="1" indent="-285750" algn="just">
              <a:lnSpc>
                <a:spcPct val="115000"/>
              </a:lnSpc>
              <a:buFont typeface="Courier New" panose="02070309020205020404" pitchFamily="49" charset="0"/>
              <a:buChar char="o"/>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pPr>
            <a:r>
              <a:rPr lang="en-GB" sz="1800">
                <a:effectLst/>
                <a:latin typeface="Barlow" panose="00000500000000000000" pitchFamily="2" charset="0"/>
                <a:ea typeface="Calibri" panose="020F0502020204030204" pitchFamily="34" charset="0"/>
                <a:cs typeface="Times New Roman" panose="02020603050405020304" pitchFamily="18" charset="0"/>
              </a:rPr>
              <a:t>Welding simulators can be used both for theoretical and practical training in welding, as well as in examination process.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49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e94ba8-06f2-464a-976b-09a63c8d55f3">
      <Terms xmlns="http://schemas.microsoft.com/office/infopath/2007/PartnerControls"/>
    </lcf76f155ced4ddcb4097134ff3c332f>
    <TaxCatchAll xmlns="3dabffc9-16c3-42ec-b1e5-4cb70145edd7" xsi:nil="true"/>
    <DateofInitialContact xmlns="95e94ba8-06f2-464a-976b-09a63c8d55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159CDD35C3154B853C14A5973D9177" ma:contentTypeVersion="19" ma:contentTypeDescription="Create a new document." ma:contentTypeScope="" ma:versionID="ae681db4a790312d9301532ef383b0a9">
  <xsd:schema xmlns:xsd="http://www.w3.org/2001/XMLSchema" xmlns:xs="http://www.w3.org/2001/XMLSchema" xmlns:p="http://schemas.microsoft.com/office/2006/metadata/properties" xmlns:ns2="95e94ba8-06f2-464a-976b-09a63c8d55f3" xmlns:ns3="3dabffc9-16c3-42ec-b1e5-4cb70145edd7" targetNamespace="http://schemas.microsoft.com/office/2006/metadata/properties" ma:root="true" ma:fieldsID="90f1aaa6f5682fbcdbec559695d1ab60" ns2:_="" ns3:_="">
    <xsd:import namespace="95e94ba8-06f2-464a-976b-09a63c8d55f3"/>
    <xsd:import namespace="3dabffc9-16c3-42ec-b1e5-4cb70145ed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ofInitial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94ba8-06f2-464a-976b-09a63c8d5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892be2-1788-4ce5-99d9-ce25f50c5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ofInitialContact" ma:index="26" nillable="true" ma:displayName="Date of Initial Contact" ma:format="DateOnly" ma:internalName="DateofInitialContac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bffc9-16c3-42ec-b1e5-4cb70145ed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a7aa7c-14f4-4404-ba28-fbb1631da0b2}" ma:internalName="TaxCatchAll" ma:showField="CatchAllData" ma:web="3dabffc9-16c3-42ec-b1e5-4cb70145e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A2F0A-7980-4810-8B24-35558C8313D6}">
  <ds:schemaRefs>
    <ds:schemaRef ds:uri="http://purl.org/dc/terms/"/>
    <ds:schemaRef ds:uri="http://purl.org/dc/elements/1.1/"/>
    <ds:schemaRef ds:uri="58ee4ddb-4996-4df4-aff4-7d661759170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13f37a2d-f648-47f7-9c60-62f32bf3fdf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ADE9AE4-BB86-4414-AF86-0B84235B32BA}">
  <ds:schemaRefs>
    <ds:schemaRef ds:uri="http://schemas.microsoft.com/sharepoint/v3/contenttype/forms"/>
  </ds:schemaRefs>
</ds:datastoreItem>
</file>

<file path=customXml/itemProps3.xml><?xml version="1.0" encoding="utf-8"?>
<ds:datastoreItem xmlns:ds="http://schemas.openxmlformats.org/officeDocument/2006/customXml" ds:itemID="{0B9DC2FC-FD5A-42B8-81D1-C3777245C589}"/>
</file>

<file path=docProps/app.xml><?xml version="1.0" encoding="utf-8"?>
<Properties xmlns="http://schemas.openxmlformats.org/officeDocument/2006/extended-properties" xmlns:vt="http://schemas.openxmlformats.org/officeDocument/2006/docPropsVTypes">
  <TotalTime>0</TotalTime>
  <Words>3138</Words>
  <Application>Microsoft Office PowerPoint</Application>
  <PresentationFormat>Ecrã Panorâmico</PresentationFormat>
  <Paragraphs>227</Paragraphs>
  <Slides>37</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37</vt:i4>
      </vt:variant>
    </vt:vector>
  </HeadingPairs>
  <TitlesOfParts>
    <vt:vector size="45" baseType="lpstr">
      <vt:lpstr>Arial</vt:lpstr>
      <vt:lpstr>Barlow</vt:lpstr>
      <vt:lpstr>Calibri</vt:lpstr>
      <vt:lpstr>Calibri Light</vt:lpstr>
      <vt:lpstr>Courier New</vt:lpstr>
      <vt:lpstr>Symbol</vt:lpstr>
      <vt:lpstr>Wingdings</vt:lpstr>
      <vt:lpstr>Office Theme</vt:lpstr>
      <vt:lpstr>Apresentação do PowerPoint</vt:lpstr>
      <vt:lpstr>Agenda</vt:lpstr>
      <vt:lpstr>1. Introduction</vt:lpstr>
      <vt:lpstr>Apresentação do PowerPoint</vt:lpstr>
      <vt:lpstr>2. Training Digital Tools and Methodology </vt:lpstr>
      <vt:lpstr>Apresentação do PowerPoint</vt:lpstr>
      <vt:lpstr>Apresentação do PowerPoint</vt:lpstr>
      <vt:lpstr>Apresentação do PowerPoint</vt:lpstr>
      <vt:lpstr>Apresentação do PowerPoint</vt:lpstr>
      <vt:lpstr>Apresentação do PowerPoint</vt:lpstr>
      <vt:lpstr>Apresentação do PowerPoint</vt:lpstr>
      <vt:lpstr>3. Learning Management System (LMS)</vt:lpstr>
      <vt:lpstr>Apresentação do PowerPoint</vt:lpstr>
      <vt:lpstr>Apresentação do PowerPoint</vt:lpstr>
      <vt:lpstr>Apresentação do PowerPoint</vt:lpstr>
      <vt:lpstr>Apresentação do PowerPoint</vt:lpstr>
      <vt:lpstr>4. Welding Simulators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Neto</dc:creator>
  <cp:lastModifiedBy>Ana Marques</cp:lastModifiedBy>
  <cp:revision>3</cp:revision>
  <dcterms:created xsi:type="dcterms:W3CDTF">2023-01-23T13:51:44Z</dcterms:created>
  <dcterms:modified xsi:type="dcterms:W3CDTF">2024-10-29T16:30:57Z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0x0101000C159CDD35C3154B853C14A5973D9177</vt:lpwstr>
  </property>
  <property fmtid="{D5CDD505-2E9C-101B-9397-08002B2CF9AE}" pid="3" name="MediaServiceImageTags">
    <vt:lpwstr/>
  </property>
</Properties>
</file>